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vml" ContentType="application/vnd.openxmlformats-officedocument.vmlDrawing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drawings/drawing1.xml" ContentType="application/vnd.openxmlformats-officedocument.drawingml.chartshapes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8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notesMasterIdLst>
    <p:notesMasterId r:id="rId81"/>
  </p:notesMasterIdLst>
  <p:sldIdLst>
    <p:sldId id="258" r:id="rId2"/>
    <p:sldId id="643" r:id="rId3"/>
    <p:sldId id="685" r:id="rId4"/>
    <p:sldId id="377" r:id="rId5"/>
    <p:sldId id="439" r:id="rId6"/>
    <p:sldId id="440" r:id="rId7"/>
    <p:sldId id="704" r:id="rId8"/>
    <p:sldId id="480" r:id="rId9"/>
    <p:sldId id="705" r:id="rId10"/>
    <p:sldId id="578" r:id="rId11"/>
    <p:sldId id="257" r:id="rId12"/>
    <p:sldId id="477" r:id="rId13"/>
    <p:sldId id="260" r:id="rId14"/>
    <p:sldId id="659" r:id="rId15"/>
    <p:sldId id="686" r:id="rId16"/>
    <p:sldId id="587" r:id="rId17"/>
    <p:sldId id="660" r:id="rId18"/>
    <p:sldId id="598" r:id="rId19"/>
    <p:sldId id="703" r:id="rId20"/>
    <p:sldId id="717" r:id="rId21"/>
    <p:sldId id="715" r:id="rId22"/>
    <p:sldId id="649" r:id="rId23"/>
    <p:sldId id="612" r:id="rId24"/>
    <p:sldId id="613" r:id="rId25"/>
    <p:sldId id="616" r:id="rId26"/>
    <p:sldId id="687" r:id="rId27"/>
    <p:sldId id="688" r:id="rId28"/>
    <p:sldId id="689" r:id="rId29"/>
    <p:sldId id="621" r:id="rId30"/>
    <p:sldId id="690" r:id="rId31"/>
    <p:sldId id="691" r:id="rId32"/>
    <p:sldId id="692" r:id="rId33"/>
    <p:sldId id="693" r:id="rId34"/>
    <p:sldId id="694" r:id="rId35"/>
    <p:sldId id="695" r:id="rId36"/>
    <p:sldId id="697" r:id="rId37"/>
    <p:sldId id="437" r:id="rId38"/>
    <p:sldId id="436" r:id="rId39"/>
    <p:sldId id="696" r:id="rId40"/>
    <p:sldId id="627" r:id="rId41"/>
    <p:sldId id="268" r:id="rId42"/>
    <p:sldId id="269" r:id="rId43"/>
    <p:sldId id="270" r:id="rId44"/>
    <p:sldId id="698" r:id="rId45"/>
    <p:sldId id="549" r:id="rId46"/>
    <p:sldId id="648" r:id="rId47"/>
    <p:sldId id="699" r:id="rId48"/>
    <p:sldId id="702" r:id="rId49"/>
    <p:sldId id="292" r:id="rId50"/>
    <p:sldId id="713" r:id="rId51"/>
    <p:sldId id="296" r:id="rId52"/>
    <p:sldId id="664" r:id="rId53"/>
    <p:sldId id="507" r:id="rId54"/>
    <p:sldId id="651" r:id="rId55"/>
    <p:sldId id="514" r:id="rId56"/>
    <p:sldId id="675" r:id="rId57"/>
    <p:sldId id="639" r:id="rId58"/>
    <p:sldId id="256" r:id="rId59"/>
    <p:sldId id="399" r:id="rId60"/>
    <p:sldId id="407" r:id="rId61"/>
    <p:sldId id="402" r:id="rId62"/>
    <p:sldId id="657" r:id="rId63"/>
    <p:sldId id="602" r:id="rId64"/>
    <p:sldId id="716" r:id="rId65"/>
    <p:sldId id="288" r:id="rId66"/>
    <p:sldId id="286" r:id="rId67"/>
    <p:sldId id="540" r:id="rId68"/>
    <p:sldId id="431" r:id="rId69"/>
    <p:sldId id="430" r:id="rId70"/>
    <p:sldId id="653" r:id="rId71"/>
    <p:sldId id="336" r:id="rId72"/>
    <p:sldId id="339" r:id="rId73"/>
    <p:sldId id="340" r:id="rId74"/>
    <p:sldId id="710" r:id="rId75"/>
    <p:sldId id="711" r:id="rId76"/>
    <p:sldId id="712" r:id="rId77"/>
    <p:sldId id="432" r:id="rId78"/>
    <p:sldId id="714" r:id="rId79"/>
    <p:sldId id="372" r:id="rId8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856" autoAdjust="0"/>
    <p:restoredTop sz="97119" autoAdjust="0"/>
  </p:normalViewPr>
  <p:slideViewPr>
    <p:cSldViewPr>
      <p:cViewPr varScale="1">
        <p:scale>
          <a:sx n="62" d="100"/>
          <a:sy n="62" d="100"/>
        </p:scale>
        <p:origin x="1398" y="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theme" Target="theme/theme1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61" Type="http://schemas.openxmlformats.org/officeDocument/2006/relationships/slide" Target="slides/slide60.xml"/><Relationship Id="rId82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NULL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NULL" TargetMode="Externa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chartUserShapes" Target="../drawings/drawing1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NULL" TargetMode="Externa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"/>
          <c:y val="0.17755284643775865"/>
          <c:w val="0.97904761904761906"/>
          <c:h val="0.56008628581607001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Лист1!$A$10</c:f>
              <c:strCache>
                <c:ptCount val="1"/>
                <c:pt idx="0">
                  <c:v>Пермский край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Montserrat" panose="00000500000000000000" pitchFamily="2" charset="-52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multiLvlStrRef>
              <c:f>Лист1!$B$7:$G$9</c:f>
              <c:multiLvlStrCache>
                <c:ptCount val="6"/>
                <c:lvl>
                  <c:pt idx="0">
                    <c:v>Балл</c:v>
                  </c:pt>
                  <c:pt idx="1">
                    <c:v>Место</c:v>
                  </c:pt>
                  <c:pt idx="2">
                    <c:v>Балл</c:v>
                  </c:pt>
                  <c:pt idx="3">
                    <c:v>Место</c:v>
                  </c:pt>
                  <c:pt idx="4">
                    <c:v>Балл</c:v>
                  </c:pt>
                  <c:pt idx="5">
                    <c:v>Место</c:v>
                  </c:pt>
                </c:lvl>
                <c:lvl>
                  <c:pt idx="0">
                    <c:v>Читательская</c:v>
                  </c:pt>
                  <c:pt idx="2">
                    <c:v>Математическая</c:v>
                  </c:pt>
                  <c:pt idx="4">
                    <c:v>Естественно-научная</c:v>
                  </c:pt>
                </c:lvl>
              </c:multiLvlStrCache>
            </c:multiLvlStrRef>
          </c:cat>
          <c:val>
            <c:numRef>
              <c:f>Лист1!$B$10:$G$10</c:f>
              <c:numCache>
                <c:formatCode>General</c:formatCode>
                <c:ptCount val="6"/>
                <c:pt idx="0">
                  <c:v>482</c:v>
                </c:pt>
                <c:pt idx="1">
                  <c:v>29</c:v>
                </c:pt>
                <c:pt idx="2">
                  <c:v>488</c:v>
                </c:pt>
                <c:pt idx="3">
                  <c:v>30</c:v>
                </c:pt>
                <c:pt idx="4">
                  <c:v>467</c:v>
                </c:pt>
                <c:pt idx="5">
                  <c:v>41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5CB-42B2-8171-E94E5B01A138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-1276669472"/>
        <c:axId val="-1276665120"/>
      </c:barChart>
      <c:catAx>
        <c:axId val="-127666947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-52"/>
                <a:ea typeface="BatangChe" panose="02030609000101010101" pitchFamily="49" charset="-127"/>
                <a:cs typeface="+mn-cs"/>
              </a:defRPr>
            </a:pPr>
            <a:endParaRPr lang="ru-RU"/>
          </a:p>
        </c:txPr>
        <c:crossAx val="-1276665120"/>
        <c:crosses val="autoZero"/>
        <c:auto val="1"/>
        <c:lblAlgn val="ctr"/>
        <c:lblOffset val="100"/>
        <c:noMultiLvlLbl val="0"/>
      </c:catAx>
      <c:valAx>
        <c:axId val="-1276665120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-127666947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7.1022957259924663E-2"/>
          <c:y val="2.4980264705700424E-2"/>
          <c:w val="0.84258442907418063"/>
          <c:h val="0.7557004125801648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'рф пк все'!$B$1</c:f>
              <c:strCache>
                <c:ptCount val="1"/>
                <c:pt idx="0">
                  <c:v>ПК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Lbl>
              <c:idx val="10"/>
              <c:layout>
                <c:manualLayout>
                  <c:x val="5.7970683723131862E-3"/>
                  <c:y val="-1.8389828790487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5E86-4130-BA6C-8BD1FBBC2A5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accent5">
                        <a:lumMod val="50000"/>
                      </a:schemeClr>
                    </a:solidFill>
                    <a:latin typeface="Montserrat" panose="00000500000000000000" pitchFamily="2" charset="-52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'рф пк все'!$A$2:$A$12</c:f>
              <c:strCache>
                <c:ptCount val="11"/>
                <c:pt idx="0">
                  <c:v>Русский язык</c:v>
                </c:pt>
                <c:pt idx="1">
                  <c:v>Математика</c:v>
                </c:pt>
                <c:pt idx="2">
                  <c:v>Физика</c:v>
                </c:pt>
                <c:pt idx="3">
                  <c:v>Химия</c:v>
                </c:pt>
                <c:pt idx="4">
                  <c:v>Информатика</c:v>
                </c:pt>
                <c:pt idx="5">
                  <c:v>Биология</c:v>
                </c:pt>
                <c:pt idx="6">
                  <c:v>История</c:v>
                </c:pt>
                <c:pt idx="7">
                  <c:v>География</c:v>
                </c:pt>
                <c:pt idx="8">
                  <c:v>Английский язык</c:v>
                </c:pt>
                <c:pt idx="9">
                  <c:v>Обществознание</c:v>
                </c:pt>
                <c:pt idx="10">
                  <c:v>Литература</c:v>
                </c:pt>
              </c:strCache>
            </c:strRef>
          </c:cat>
          <c:val>
            <c:numRef>
              <c:f>'рф пк все'!$B$2:$B$12</c:f>
              <c:numCache>
                <c:formatCode>0.00</c:formatCode>
                <c:ptCount val="11"/>
                <c:pt idx="0">
                  <c:v>69.3</c:v>
                </c:pt>
                <c:pt idx="1">
                  <c:v>59.7</c:v>
                </c:pt>
                <c:pt idx="2">
                  <c:v>58.4</c:v>
                </c:pt>
                <c:pt idx="3">
                  <c:v>58.3</c:v>
                </c:pt>
                <c:pt idx="4">
                  <c:v>65.900000000000006</c:v>
                </c:pt>
                <c:pt idx="5">
                  <c:v>51.7</c:v>
                </c:pt>
                <c:pt idx="6">
                  <c:v>61.1</c:v>
                </c:pt>
                <c:pt idx="7">
                  <c:v>66.099999999999994</c:v>
                </c:pt>
                <c:pt idx="8">
                  <c:v>75.044175999999993</c:v>
                </c:pt>
                <c:pt idx="9">
                  <c:v>62</c:v>
                </c:pt>
                <c:pt idx="10">
                  <c:v>61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E86-4130-BA6C-8BD1FBBC2A51}"/>
            </c:ext>
          </c:extLst>
        </c:ser>
        <c:ser>
          <c:idx val="1"/>
          <c:order val="1"/>
          <c:tx>
            <c:strRef>
              <c:f>'рф пк все'!$C$1</c:f>
              <c:strCache>
                <c:ptCount val="1"/>
                <c:pt idx="0">
                  <c:v>РФ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1.6548462008090792E-2"/>
                  <c:y val="5.7780055992787925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5E86-4130-BA6C-8BD1FBBC2A51}"/>
                </c:ext>
              </c:extLst>
            </c:dLbl>
            <c:dLbl>
              <c:idx val="1"/>
              <c:layout>
                <c:manualLayout>
                  <c:x val="1.1406302600122103E-2"/>
                  <c:y val="4.9400168880272249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5E86-4130-BA6C-8BD1FBBC2A51}"/>
                </c:ext>
              </c:extLst>
            </c:dLbl>
            <c:dLbl>
              <c:idx val="2"/>
              <c:layout>
                <c:manualLayout>
                  <c:x val="8.8351658383781367E-3"/>
                  <c:y val="1.8938007039022431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5E86-4130-BA6C-8BD1FBBC2A51}"/>
                </c:ext>
              </c:extLst>
            </c:dLbl>
            <c:dLbl>
              <c:idx val="3"/>
              <c:layout>
                <c:manualLayout>
                  <c:x val="6.7310230200987699E-3"/>
                  <c:y val="1.092752063806390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5E86-4130-BA6C-8BD1FBBC2A51}"/>
                </c:ext>
              </c:extLst>
            </c:dLbl>
            <c:dLbl>
              <c:idx val="4"/>
              <c:layout>
                <c:manualLayout>
                  <c:x val="1.2340208870181002E-2"/>
                  <c:y val="-2.731880159515988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5E86-4130-BA6C-8BD1FBBC2A51}"/>
                </c:ext>
              </c:extLst>
            </c:dLbl>
            <c:dLbl>
              <c:idx val="5"/>
              <c:layout>
                <c:manualLayout>
                  <c:x val="1.5566155619333451E-2"/>
                  <c:y val="-2.417569505899066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5E86-4130-BA6C-8BD1FBBC2A51}"/>
                </c:ext>
              </c:extLst>
            </c:dLbl>
            <c:dLbl>
              <c:idx val="6"/>
              <c:layout>
                <c:manualLayout>
                  <c:x val="1.2340224008764071E-2"/>
                  <c:y val="-5.987554492020775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5E86-4130-BA6C-8BD1FBBC2A51}"/>
                </c:ext>
              </c:extLst>
            </c:dLbl>
            <c:dLbl>
              <c:idx val="7"/>
              <c:layout>
                <c:manualLayout>
                  <c:x val="7.8528601901151837E-3"/>
                  <c:y val="-5.463760319032026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5E86-4130-BA6C-8BD1FBBC2A51}"/>
                </c:ext>
              </c:extLst>
            </c:dLbl>
            <c:dLbl>
              <c:idx val="8"/>
              <c:layout>
                <c:manualLayout>
                  <c:x val="8.9747291182864421E-3"/>
                  <c:y val="1.029892470182205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5E86-4130-BA6C-8BD1FBBC2A51}"/>
                </c:ext>
              </c:extLst>
            </c:dLbl>
            <c:dLbl>
              <c:idx val="9"/>
              <c:layout>
                <c:manualLayout>
                  <c:x val="1.6548462008090792E-2"/>
                  <c:y val="8.3819557096795946E-4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5E86-4130-BA6C-8BD1FBBC2A51}"/>
                </c:ext>
              </c:extLst>
            </c:dLbl>
            <c:dLbl>
              <c:idx val="10"/>
              <c:layout>
                <c:manualLayout>
                  <c:x val="1.397732524634677E-2"/>
                  <c:y val="3.3604360933797615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5E86-4130-BA6C-8BD1FBBC2A5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accent2">
                        <a:lumMod val="50000"/>
                      </a:schemeClr>
                    </a:solidFill>
                    <a:latin typeface="Montserrat" panose="00000500000000000000" pitchFamily="2" charset="-52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'рф пк все'!$A$2:$A$12</c:f>
              <c:strCache>
                <c:ptCount val="11"/>
                <c:pt idx="0">
                  <c:v>Русский язык</c:v>
                </c:pt>
                <c:pt idx="1">
                  <c:v>Математика</c:v>
                </c:pt>
                <c:pt idx="2">
                  <c:v>Физика</c:v>
                </c:pt>
                <c:pt idx="3">
                  <c:v>Химия</c:v>
                </c:pt>
                <c:pt idx="4">
                  <c:v>Информатика</c:v>
                </c:pt>
                <c:pt idx="5">
                  <c:v>Биология</c:v>
                </c:pt>
                <c:pt idx="6">
                  <c:v>История</c:v>
                </c:pt>
                <c:pt idx="7">
                  <c:v>География</c:v>
                </c:pt>
                <c:pt idx="8">
                  <c:v>Английский язык</c:v>
                </c:pt>
                <c:pt idx="9">
                  <c:v>Обществознание</c:v>
                </c:pt>
                <c:pt idx="10">
                  <c:v>Литература</c:v>
                </c:pt>
              </c:strCache>
            </c:strRef>
          </c:cat>
          <c:val>
            <c:numRef>
              <c:f>'рф пк все'!$C$2:$C$12</c:f>
              <c:numCache>
                <c:formatCode>General</c:formatCode>
                <c:ptCount val="11"/>
                <c:pt idx="0">
                  <c:v>68.3</c:v>
                </c:pt>
                <c:pt idx="1">
                  <c:v>56.9</c:v>
                </c:pt>
                <c:pt idx="2">
                  <c:v>54.1</c:v>
                </c:pt>
                <c:pt idx="3">
                  <c:v>54.3</c:v>
                </c:pt>
                <c:pt idx="4">
                  <c:v>59.5</c:v>
                </c:pt>
                <c:pt idx="5">
                  <c:v>50.2</c:v>
                </c:pt>
                <c:pt idx="6">
                  <c:v>58</c:v>
                </c:pt>
                <c:pt idx="7">
                  <c:v>54.6</c:v>
                </c:pt>
                <c:pt idx="8">
                  <c:v>73.3</c:v>
                </c:pt>
                <c:pt idx="9">
                  <c:v>59.9</c:v>
                </c:pt>
                <c:pt idx="10">
                  <c:v>60.8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D-5E86-4130-BA6C-8BD1FBBC2A5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-1276664032"/>
        <c:axId val="-1276668384"/>
      </c:barChart>
      <c:catAx>
        <c:axId val="-127666403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-52"/>
                <a:ea typeface="+mn-ea"/>
                <a:cs typeface="+mn-cs"/>
              </a:defRPr>
            </a:pPr>
            <a:endParaRPr lang="ru-RU"/>
          </a:p>
        </c:txPr>
        <c:crossAx val="-1276668384"/>
        <c:crosses val="autoZero"/>
        <c:auto val="1"/>
        <c:lblAlgn val="ctr"/>
        <c:lblOffset val="100"/>
        <c:noMultiLvlLbl val="0"/>
      </c:catAx>
      <c:valAx>
        <c:axId val="-1276668384"/>
        <c:scaling>
          <c:orientation val="minMax"/>
        </c:scaling>
        <c:delete val="1"/>
        <c:axPos val="l"/>
        <c:numFmt formatCode="0.00" sourceLinked="1"/>
        <c:majorTickMark val="none"/>
        <c:minorTickMark val="none"/>
        <c:tickLblPos val="nextTo"/>
        <c:crossAx val="-127666403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44285380090265369"/>
          <c:y val="0.93791546233912881"/>
          <c:w val="0.11139386400853583"/>
          <c:h val="6.2084537660871179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Montserrat" panose="00000500000000000000" pitchFamily="2" charset="-52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  <c:userShapes r:id="rId4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sz="2400" dirty="0">
                <a:solidFill>
                  <a:schemeClr val="tx1"/>
                </a:solidFill>
              </a:rPr>
              <a:t>Как вы и ваш ребенок собираетесь продолжать обучение после 9 класса?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C8EC-4BC4-A7BE-36AF13724C45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C8EC-4BC4-A7BE-36AF13724C45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C8EC-4BC4-A7BE-36AF13724C45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C8EC-4BC4-A7BE-36AF13724C45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C8EC-4BC4-A7BE-36AF13724C45}"/>
              </c:ext>
            </c:extLst>
          </c:dPt>
          <c:cat>
            <c:strRef>
              <c:f>Лист1!$A$2:$A$6</c:f>
              <c:strCache>
                <c:ptCount val="5"/>
                <c:pt idx="0">
                  <c:v>Продолжить обучение в школе</c:v>
                </c:pt>
                <c:pt idx="1">
                  <c:v>Продолжить обучение в 10 классе с возможностью получения первой профессии</c:v>
                </c:pt>
                <c:pt idx="2">
                  <c:v>Продолжить обучение в колледже/техникуме</c:v>
                </c:pt>
                <c:pt idx="3">
                  <c:v>Работать</c:v>
                </c:pt>
                <c:pt idx="4">
                  <c:v>Пока не знаем</c:v>
                </c:pt>
              </c:strCache>
            </c:strRef>
          </c:cat>
          <c:val>
            <c:numRef>
              <c:f>Лист1!$B$2:$B$6</c:f>
              <c:numCache>
                <c:formatCode>General</c:formatCode>
                <c:ptCount val="5"/>
                <c:pt idx="0">
                  <c:v>27.2</c:v>
                </c:pt>
                <c:pt idx="1">
                  <c:v>25</c:v>
                </c:pt>
                <c:pt idx="2">
                  <c:v>23</c:v>
                </c:pt>
                <c:pt idx="3">
                  <c:v>9</c:v>
                </c:pt>
                <c:pt idx="4">
                  <c:v>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C8EC-4BC4-A7BE-36AF13724C4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legendEntry>
        <c:idx val="0"/>
        <c:txPr>
          <a:bodyPr rot="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</c:legendEntry>
      <c:legendEntry>
        <c:idx val="1"/>
        <c:txPr>
          <a:bodyPr rot="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</c:legendEntry>
      <c:legendEntry>
        <c:idx val="2"/>
        <c:txPr>
          <a:bodyPr rot="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</c:legendEntry>
      <c:legendEntry>
        <c:idx val="3"/>
        <c:txPr>
          <a:bodyPr rot="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</c:legendEntry>
      <c:legendEntry>
        <c:idx val="4"/>
        <c:txPr>
          <a:bodyPr rot="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</c:legendEntry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4.0163293636950724E-2"/>
          <c:y val="8.0698582850280295E-2"/>
          <c:w val="0.89167825896762909"/>
          <c:h val="0.8326195683872849"/>
        </c:manualLayout>
      </c:layout>
      <c:barChart>
        <c:barDir val="col"/>
        <c:grouping val="clustered"/>
        <c:varyColors val="0"/>
        <c:ser>
          <c:idx val="0"/>
          <c:order val="0"/>
          <c:invertIfNegative val="0"/>
          <c:dPt>
            <c:idx val="0"/>
            <c:invertIfNegative val="0"/>
            <c:bubble3D val="0"/>
            <c:spPr>
              <a:solidFill>
                <a:schemeClr val="accent1">
                  <a:lumMod val="50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1-1A82-4D91-A83A-E52A04FDF805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1">
                  <a:lumMod val="50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1A82-4D91-A83A-E52A04FDF805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1">
                  <a:lumMod val="50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5-1A82-4D91-A83A-E52A04FDF805}"/>
              </c:ext>
            </c:extLst>
          </c:dPt>
          <c:dLbls>
            <c:dLbl>
              <c:idx val="0"/>
              <c:tx>
                <c:rich>
                  <a:bodyPr/>
                  <a:lstStyle/>
                  <a:p>
                    <a:r>
                      <a:rPr lang="en-US" sz="1100" b="1" dirty="0">
                        <a:latin typeface="Montserrat" panose="00000500000000000000" pitchFamily="2" charset="-52"/>
                      </a:rPr>
                      <a:t>3%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1A82-4D91-A83A-E52A04FDF805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 sz="1050" b="1" dirty="0">
                        <a:latin typeface="Montserrat" panose="00000500000000000000" pitchFamily="2" charset="-52"/>
                      </a:rPr>
                      <a:t>2,16%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1A82-4D91-A83A-E52A04FDF805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en-US" sz="1050" b="1" dirty="0">
                        <a:latin typeface="Montserrat" panose="00000500000000000000" pitchFamily="2" charset="-52"/>
                      </a:rPr>
                      <a:t>2,2%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1A82-4D91-A83A-E52A04FDF805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Лист1!$A$9:$A$11</c:f>
              <c:strCache>
                <c:ptCount val="3"/>
                <c:pt idx="0">
                  <c:v>01.09.2020 г.</c:v>
                </c:pt>
                <c:pt idx="1">
                  <c:v>01.09.2021 г. </c:v>
                </c:pt>
                <c:pt idx="2">
                  <c:v>01.09.2022 г.</c:v>
                </c:pt>
              </c:strCache>
            </c:strRef>
          </c:cat>
          <c:val>
            <c:numRef>
              <c:f>Лист1!$B$9:$B$11</c:f>
              <c:numCache>
                <c:formatCode>0.00%</c:formatCode>
                <c:ptCount val="3"/>
                <c:pt idx="0" formatCode="0%">
                  <c:v>0.03</c:v>
                </c:pt>
                <c:pt idx="1">
                  <c:v>2.1600000000000001E-2</c:v>
                </c:pt>
                <c:pt idx="2">
                  <c:v>2.1999999999999999E-2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1A82-4D91-A83A-E52A04FDF80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-1276662944"/>
        <c:axId val="-1276660768"/>
      </c:barChart>
      <c:catAx>
        <c:axId val="-1276662944"/>
        <c:scaling>
          <c:orientation val="minMax"/>
        </c:scaling>
        <c:delete val="1"/>
        <c:axPos val="b"/>
        <c:numFmt formatCode="General" sourceLinked="0"/>
        <c:majorTickMark val="out"/>
        <c:minorTickMark val="none"/>
        <c:tickLblPos val="nextTo"/>
        <c:crossAx val="-1276660768"/>
        <c:crosses val="autoZero"/>
        <c:auto val="1"/>
        <c:lblAlgn val="ctr"/>
        <c:lblOffset val="100"/>
        <c:noMultiLvlLbl val="0"/>
      </c:catAx>
      <c:valAx>
        <c:axId val="-1276660768"/>
        <c:scaling>
          <c:orientation val="minMax"/>
        </c:scaling>
        <c:delete val="1"/>
        <c:axPos val="l"/>
        <c:numFmt formatCode="0%" sourceLinked="1"/>
        <c:majorTickMark val="out"/>
        <c:minorTickMark val="none"/>
        <c:tickLblPos val="nextTo"/>
        <c:crossAx val="-1276662944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128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/>
              <a:t>численность</a:t>
            </a:r>
          </a:p>
        </c:rich>
      </c:tx>
      <c:layout>
        <c:manualLayout>
          <c:xMode val="edge"/>
          <c:yMode val="edge"/>
          <c:x val="0.34253926631020692"/>
          <c:y val="2.177757429178177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28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barChart>
        <c:barDir val="col"/>
        <c:grouping val="clustered"/>
        <c:varyColors val="0"/>
        <c:dLbls>
          <c:showLegendKey val="0"/>
          <c:showVal val="1"/>
          <c:showCatName val="0"/>
          <c:showSerName val="0"/>
          <c:showPercent val="0"/>
          <c:showBubbleSize val="0"/>
        </c:dLbls>
        <c:gapWidth val="100"/>
        <c:overlap val="-24"/>
        <c:axId val="84933632"/>
        <c:axId val="122028800"/>
      </c:barChart>
      <c:catAx>
        <c:axId val="8493363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22028800"/>
        <c:crosses val="autoZero"/>
        <c:auto val="1"/>
        <c:lblAlgn val="ctr"/>
        <c:lblOffset val="100"/>
        <c:noMultiLvlLbl val="0"/>
      </c:catAx>
      <c:valAx>
        <c:axId val="122028800"/>
        <c:scaling>
          <c:orientation val="minMax"/>
        </c:scaling>
        <c:delete val="1"/>
        <c:axPos val="l"/>
        <c:numFmt formatCode="_-* #,##0\ _₽_-;\-* #,##0\ _₽_-;_-* &quot;-&quot;??\ _₽_-;_-@_-" sourceLinked="1"/>
        <c:majorTickMark val="none"/>
        <c:minorTickMark val="none"/>
        <c:tickLblPos val="nextTo"/>
        <c:crossAx val="8493363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23230208737584984"/>
          <c:y val="0.90468330532134622"/>
          <c:w val="0.56567427378437096"/>
          <c:h val="6.3664986927331357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10"/>
    </mc:Choice>
    <mc:Fallback>
      <c:style val="10"/>
    </mc:Fallback>
  </mc:AlternateContent>
  <c:chart>
    <c:title>
      <c:tx>
        <c:rich>
          <a:bodyPr rot="0" vert="horz"/>
          <a:lstStyle/>
          <a:p>
            <a:pPr>
              <a:defRPr/>
            </a:pPr>
            <a:r>
              <a:rPr lang="ru-RU"/>
              <a:t>Средняя заработная плата</a:t>
            </a:r>
          </a:p>
        </c:rich>
      </c:tx>
      <c:layout>
        <c:manualLayout>
          <c:xMode val="edge"/>
          <c:yMode val="edge"/>
          <c:x val="0.35372005231592618"/>
          <c:y val="0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2.9622460992498736E-2"/>
          <c:y val="0.14742882104008645"/>
          <c:w val="0.94075507801500302"/>
          <c:h val="0.6756547252325503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ПЛАН</c:v>
                </c:pt>
              </c:strCache>
            </c:strRef>
          </c:tx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 dirty="0"/>
                      <a:t>32540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AD28-4C82-AA51-B5608132EC6D}"/>
                </c:ext>
              </c:extLst>
            </c:dLbl>
            <c:dLbl>
              <c:idx val="1"/>
              <c:layout>
                <c:manualLayout>
                  <c:x val="-4.9370197992091349E-17"/>
                  <c:y val="-9.6201432164103561E-3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31650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AD28-4C82-AA51-B5608132EC6D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en-US" dirty="0"/>
                      <a:t>33549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AD28-4C82-AA51-B5608132EC6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vert="horz"/>
              <a:lstStyle/>
              <a:p>
                <a:pPr>
                  <a:defRPr/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Лист1!$A$2:$A$4</c:f>
              <c:numCache>
                <c:formatCode>General</c:formatCode>
                <c:ptCount val="3"/>
                <c:pt idx="0">
                  <c:v>2020</c:v>
                </c:pt>
                <c:pt idx="1">
                  <c:v>2021</c:v>
                </c:pt>
                <c:pt idx="2">
                  <c:v>2022</c:v>
                </c:pt>
              </c:numCache>
            </c:numRef>
          </c:cat>
          <c:val>
            <c:numRef>
              <c:f>Лист1!$B$2:$B$4</c:f>
              <c:numCache>
                <c:formatCode>_(* #,##0.00_);_(* \(#,##0.00\);_(* "-"??_);_(@_)</c:formatCode>
                <c:ptCount val="3"/>
                <c:pt idx="0">
                  <c:v>32540</c:v>
                </c:pt>
                <c:pt idx="1">
                  <c:v>31650</c:v>
                </c:pt>
                <c:pt idx="2">
                  <c:v>33549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AD28-4C82-AA51-B5608132EC6D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ФАКТ</c:v>
                </c:pt>
              </c:strCache>
            </c:strRef>
          </c:tx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 dirty="0"/>
                      <a:t>33114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AD28-4C82-AA51-B5608132EC6D}"/>
                </c:ext>
              </c:extLst>
            </c:dLbl>
            <c:dLbl>
              <c:idx val="1"/>
              <c:layout>
                <c:manualLayout>
                  <c:x val="5.3859019986360404E-3"/>
                  <c:y val="-6.4134288109402018E-3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33339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AD28-4C82-AA51-B5608132EC6D}"/>
                </c:ext>
              </c:extLst>
            </c:dLbl>
            <c:dLbl>
              <c:idx val="2"/>
              <c:layout>
                <c:manualLayout>
                  <c:x val="-4.2944596799948075E-3"/>
                  <c:y val="5.5324040510234737E-4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34434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AD28-4C82-AA51-B5608132EC6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vert="horz"/>
              <a:lstStyle/>
              <a:p>
                <a:pPr>
                  <a:defRPr/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Лист1!$A$2:$A$4</c:f>
              <c:numCache>
                <c:formatCode>General</c:formatCode>
                <c:ptCount val="3"/>
                <c:pt idx="0">
                  <c:v>2020</c:v>
                </c:pt>
                <c:pt idx="1">
                  <c:v>2021</c:v>
                </c:pt>
                <c:pt idx="2">
                  <c:v>2022</c:v>
                </c:pt>
              </c:numCache>
            </c:numRef>
          </c:cat>
          <c:val>
            <c:numRef>
              <c:f>Лист1!$C$2:$C$4</c:f>
              <c:numCache>
                <c:formatCode>_(* #,##0.00_);_(* \(#,##0.00\);_(* "-"??_);_(@_)</c:formatCode>
                <c:ptCount val="3"/>
                <c:pt idx="0">
                  <c:v>33114</c:v>
                </c:pt>
                <c:pt idx="1">
                  <c:v>33339</c:v>
                </c:pt>
                <c:pt idx="2">
                  <c:v>34434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AD28-4C82-AA51-B5608132EC6D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00"/>
        <c:overlap val="-24"/>
        <c:axId val="122215808"/>
        <c:axId val="122233984"/>
      </c:barChart>
      <c:catAx>
        <c:axId val="12221580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txPr>
          <a:bodyPr rot="-60000000" vert="horz"/>
          <a:lstStyle/>
          <a:p>
            <a:pPr>
              <a:defRPr/>
            </a:pPr>
            <a:endParaRPr lang="ru-RU"/>
          </a:p>
        </c:txPr>
        <c:crossAx val="122233984"/>
        <c:crosses val="autoZero"/>
        <c:auto val="1"/>
        <c:lblAlgn val="ctr"/>
        <c:lblOffset val="100"/>
        <c:noMultiLvlLbl val="0"/>
      </c:catAx>
      <c:valAx>
        <c:axId val="122233984"/>
        <c:scaling>
          <c:orientation val="minMax"/>
        </c:scaling>
        <c:delete val="1"/>
        <c:axPos val="l"/>
        <c:numFmt formatCode="_(* #,##0.00_);_(* \(#,##0.00\);_(* &quot;-&quot;??_);_(@_)" sourceLinked="1"/>
        <c:majorTickMark val="none"/>
        <c:minorTickMark val="none"/>
        <c:tickLblPos val="nextTo"/>
        <c:crossAx val="122215808"/>
        <c:crosses val="autoZero"/>
        <c:crossBetween val="between"/>
      </c:valAx>
    </c:plotArea>
    <c:legend>
      <c:legendPos val="b"/>
      <c:layout>
        <c:manualLayout>
          <c:xMode val="edge"/>
          <c:yMode val="edge"/>
          <c:x val="0.26220569509370756"/>
          <c:y val="0.91513771197139671"/>
          <c:w val="0.48372873099570152"/>
          <c:h val="8.4862288028602878E-2"/>
        </c:manualLayout>
      </c:layout>
      <c:overlay val="0"/>
      <c:txPr>
        <a:bodyPr rot="0" vert="horz"/>
        <a:lstStyle/>
        <a:p>
          <a:pPr>
            <a:defRPr/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dLbls>
          <c:showLegendKey val="0"/>
          <c:showVal val="1"/>
          <c:showCatName val="0"/>
          <c:showSerName val="0"/>
          <c:showPercent val="0"/>
          <c:showBubbleSize val="0"/>
        </c:dLbls>
        <c:gapWidth val="100"/>
        <c:overlap val="-24"/>
        <c:axId val="122423552"/>
        <c:axId val="122446208"/>
      </c:barChart>
      <c:catAx>
        <c:axId val="12242355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22446208"/>
        <c:crosses val="autoZero"/>
        <c:auto val="1"/>
        <c:lblAlgn val="ctr"/>
        <c:lblOffset val="100"/>
        <c:noMultiLvlLbl val="0"/>
      </c:catAx>
      <c:valAx>
        <c:axId val="122446208"/>
        <c:scaling>
          <c:orientation val="minMax"/>
        </c:scaling>
        <c:delete val="1"/>
        <c:axPos val="l"/>
        <c:numFmt formatCode="_-* #,##0\ _₽_-;\-* #,##0\ _₽_-;_-* &quot;-&quot;??\ _₽_-;_-@_-" sourceLinked="1"/>
        <c:majorTickMark val="none"/>
        <c:minorTickMark val="none"/>
        <c:tickLblPos val="nextTo"/>
        <c:crossAx val="122423552"/>
        <c:crosses val="autoZero"/>
        <c:crossBetween val="between"/>
      </c:valAx>
      <c:spPr>
        <a:noFill/>
        <a:ln w="25400">
          <a:noFill/>
        </a:ln>
        <a:effectLst/>
      </c:spPr>
    </c:plotArea>
    <c:legend>
      <c:legendPos val="b"/>
      <c:layout>
        <c:manualLayout>
          <c:xMode val="edge"/>
          <c:yMode val="edge"/>
          <c:x val="0.31501646853321552"/>
          <c:y val="0.90779429710202231"/>
          <c:w val="0.4984982799340576"/>
          <c:h val="7.8268894800144026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128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/>
              <a:t>Средняя заработная плата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28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ПЛАН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shade val="51000"/>
                    <a:satMod val="130000"/>
                  </a:schemeClr>
                </a:gs>
                <a:gs pos="80000">
                  <a:schemeClr val="accent1">
                    <a:shade val="93000"/>
                    <a:satMod val="130000"/>
                  </a:schemeClr>
                </a:gs>
                <a:gs pos="100000">
                  <a:schemeClr val="accent1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 dirty="0"/>
                      <a:t>25362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3FCE-4063-94DA-E6091D76D4C0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 dirty="0"/>
                      <a:t>32101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3FCE-4063-94DA-E6091D76D4C0}"/>
                </c:ext>
              </c:extLst>
            </c:dLbl>
            <c:dLbl>
              <c:idx val="2"/>
              <c:layout>
                <c:manualLayout>
                  <c:x val="-1.0771803997272381E-2"/>
                  <c:y val="6.4134288109402018E-3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33406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3FCE-4063-94DA-E6091D76D4C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Лист1!$A$2:$A$4</c:f>
              <c:strCache>
                <c:ptCount val="3"/>
                <c:pt idx="0">
                  <c:v>2020 год</c:v>
                </c:pt>
                <c:pt idx="1">
                  <c:v>2021 год</c:v>
                </c:pt>
                <c:pt idx="2">
                  <c:v>2022 год</c:v>
                </c:pt>
              </c:strCache>
            </c:strRef>
          </c:cat>
          <c:val>
            <c:numRef>
              <c:f>Лист1!$B$2:$B$4</c:f>
              <c:numCache>
                <c:formatCode>_(* #,##0.00_);_(* \(#,##0.00\);_(* "-"??_);_(@_)</c:formatCode>
                <c:ptCount val="3"/>
                <c:pt idx="0">
                  <c:v>25362</c:v>
                </c:pt>
                <c:pt idx="1">
                  <c:v>32101</c:v>
                </c:pt>
                <c:pt idx="2">
                  <c:v>33460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3FCE-4063-94DA-E6091D76D4C0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ФАКТ</c:v>
                </c:pt>
              </c:strCache>
            </c:strRef>
          </c:tx>
          <c:spPr>
            <a:gradFill rotWithShape="1">
              <a:gsLst>
                <a:gs pos="0">
                  <a:schemeClr val="accent2">
                    <a:shade val="51000"/>
                    <a:satMod val="130000"/>
                  </a:schemeClr>
                </a:gs>
                <a:gs pos="80000">
                  <a:schemeClr val="accent2">
                    <a:shade val="93000"/>
                    <a:satMod val="130000"/>
                  </a:schemeClr>
                </a:gs>
                <a:gs pos="100000">
                  <a:schemeClr val="accent2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dLbls>
            <c:dLbl>
              <c:idx val="0"/>
              <c:layout>
                <c:manualLayout>
                  <c:x val="-2.6929509993180666E-3"/>
                  <c:y val="-3.2067144054701009E-3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26406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3FCE-4063-94DA-E6091D76D4C0}"/>
                </c:ext>
              </c:extLst>
            </c:dLbl>
            <c:dLbl>
              <c:idx val="1"/>
              <c:layout>
                <c:manualLayout>
                  <c:x val="7.0953134186288033E-3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32173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3FCE-4063-94DA-E6091D76D4C0}"/>
                </c:ext>
              </c:extLst>
            </c:dLbl>
            <c:dLbl>
              <c:idx val="2"/>
              <c:layout>
                <c:manualLayout>
                  <c:x val="-2.6929509993180666E-3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33741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3FCE-4063-94DA-E6091D76D4C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Лист1!$A$2:$A$4</c:f>
              <c:strCache>
                <c:ptCount val="3"/>
                <c:pt idx="0">
                  <c:v>2020 год</c:v>
                </c:pt>
                <c:pt idx="1">
                  <c:v>2021 год</c:v>
                </c:pt>
                <c:pt idx="2">
                  <c:v>2022 год</c:v>
                </c:pt>
              </c:strCache>
            </c:strRef>
          </c:cat>
          <c:val>
            <c:numRef>
              <c:f>Лист1!$C$2:$C$4</c:f>
              <c:numCache>
                <c:formatCode>_(* #,##0.00_);_(* \(#,##0.00\);_(* "-"??_);_(@_)</c:formatCode>
                <c:ptCount val="3"/>
                <c:pt idx="0">
                  <c:v>26406</c:v>
                </c:pt>
                <c:pt idx="1">
                  <c:v>32173</c:v>
                </c:pt>
                <c:pt idx="2">
                  <c:v>33741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3FCE-4063-94DA-E6091D76D4C0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00"/>
        <c:overlap val="-24"/>
        <c:axId val="122739328"/>
        <c:axId val="123908480"/>
      </c:barChart>
      <c:catAx>
        <c:axId val="12273932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23908480"/>
        <c:crosses val="autoZero"/>
        <c:auto val="1"/>
        <c:lblAlgn val="ctr"/>
        <c:lblOffset val="100"/>
        <c:noMultiLvlLbl val="0"/>
      </c:catAx>
      <c:valAx>
        <c:axId val="123908480"/>
        <c:scaling>
          <c:orientation val="minMax"/>
        </c:scaling>
        <c:delete val="1"/>
        <c:axPos val="l"/>
        <c:numFmt formatCode="_(* #,##0.00_);_(* \(#,##0.00\);_(* &quot;-&quot;??_);_(@_)" sourceLinked="1"/>
        <c:majorTickMark val="none"/>
        <c:minorTickMark val="none"/>
        <c:tickLblPos val="nextTo"/>
        <c:crossAx val="12273932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26220569509370756"/>
          <c:y val="0.91513771197139671"/>
          <c:w val="0.49180749174727201"/>
          <c:h val="8.4862288028602878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3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lt1"/>
    </cs:fontRef>
  </cs:dataPoint>
  <cs:dataPoint3D>
    <cs:lnRef idx="0"/>
    <cs:fillRef idx="3">
      <cs:styleClr val="auto"/>
    </cs:fillRef>
    <cs:effectRef idx="3"/>
    <cs:fontRef idx="minor">
      <a:schemeClr val="lt1"/>
    </cs:fontRef>
  </cs:dataPoint3D>
  <cs:dataPointLine>
    <cs:lnRef idx="0">
      <cs:styleClr val="auto"/>
    </cs:lnRef>
    <cs:fillRef idx="3"/>
    <cs:effectRef idx="3"/>
    <cs:fontRef idx="minor">
      <a:schemeClr val="lt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lt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lt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lt1"/>
    </cs:fontRef>
  </cs:wall>
</cs:chartStyle>
</file>

<file path=ppt/charts/style5.xml><?xml version="1.0" encoding="utf-8"?>
<cs:chartStyle xmlns:cs="http://schemas.microsoft.com/office/drawing/2012/chartStyle" xmlns:a="http://schemas.openxmlformats.org/drawingml/2006/main" id="3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lt1"/>
    </cs:fontRef>
  </cs:dataPoint>
  <cs:dataPoint3D>
    <cs:lnRef idx="0"/>
    <cs:fillRef idx="3">
      <cs:styleClr val="auto"/>
    </cs:fillRef>
    <cs:effectRef idx="3"/>
    <cs:fontRef idx="minor">
      <a:schemeClr val="lt1"/>
    </cs:fontRef>
  </cs:dataPoint3D>
  <cs:dataPointLine>
    <cs:lnRef idx="0">
      <cs:styleClr val="auto"/>
    </cs:lnRef>
    <cs:fillRef idx="3"/>
    <cs:effectRef idx="3"/>
    <cs:fontRef idx="minor">
      <a:schemeClr val="lt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lt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lt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lt1"/>
    </cs:fontRef>
  </cs:wall>
</cs:chartStyle>
</file>

<file path=ppt/charts/style6.xml><?xml version="1.0" encoding="utf-8"?>
<cs:chartStyle xmlns:cs="http://schemas.microsoft.com/office/drawing/2012/chartStyle" xmlns:a="http://schemas.openxmlformats.org/drawingml/2006/main" id="3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lt1"/>
    </cs:fontRef>
  </cs:dataPoint>
  <cs:dataPoint3D>
    <cs:lnRef idx="0"/>
    <cs:fillRef idx="3">
      <cs:styleClr val="auto"/>
    </cs:fillRef>
    <cs:effectRef idx="3"/>
    <cs:fontRef idx="minor">
      <a:schemeClr val="lt1"/>
    </cs:fontRef>
  </cs:dataPoint3D>
  <cs:dataPointLine>
    <cs:lnRef idx="0">
      <cs:styleClr val="auto"/>
    </cs:lnRef>
    <cs:fillRef idx="3"/>
    <cs:effectRef idx="3"/>
    <cs:fontRef idx="minor">
      <a:schemeClr val="lt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lt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lt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lt1"/>
    </cs:fontRef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1C4EFE4-7EB2-40FB-B9A8-689AE682C94F}" type="doc">
      <dgm:prSet loTypeId="urn:microsoft.com/office/officeart/2005/8/layout/radial3" loCatId="cycle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ru-RU"/>
        </a:p>
      </dgm:t>
    </dgm:pt>
    <dgm:pt modelId="{A657BFD3-5375-466A-8C15-4202D4B8C837}">
      <dgm:prSet phldrT="[Текст]" custT="1"/>
      <dgm:spPr/>
      <dgm:t>
        <a:bodyPr/>
        <a:lstStyle/>
        <a:p>
          <a:endParaRPr lang="ru-RU" sz="2000" dirty="0">
            <a:latin typeface="Montserrat" panose="00000500000000000000"/>
          </a:endParaRPr>
        </a:p>
      </dgm:t>
    </dgm:pt>
    <dgm:pt modelId="{0F5196AF-5CFA-4FEA-ACF8-C0FC4B59F832}" type="parTrans" cxnId="{AB06FF60-50CF-4B6B-9F0C-4CD95CE18EED}">
      <dgm:prSet/>
      <dgm:spPr/>
      <dgm:t>
        <a:bodyPr/>
        <a:lstStyle/>
        <a:p>
          <a:endParaRPr lang="ru-RU">
            <a:latin typeface="Montserrat" panose="00000500000000000000"/>
          </a:endParaRPr>
        </a:p>
      </dgm:t>
    </dgm:pt>
    <dgm:pt modelId="{14FB90FD-8FD0-4E14-8D80-E30B7610DC02}" type="sibTrans" cxnId="{AB06FF60-50CF-4B6B-9F0C-4CD95CE18EED}">
      <dgm:prSet/>
      <dgm:spPr/>
      <dgm:t>
        <a:bodyPr/>
        <a:lstStyle/>
        <a:p>
          <a:endParaRPr lang="ru-RU">
            <a:latin typeface="Montserrat" panose="00000500000000000000"/>
          </a:endParaRPr>
        </a:p>
      </dgm:t>
    </dgm:pt>
    <dgm:pt modelId="{4E084CE2-1F26-43BD-9ED6-91ECB6C0D584}">
      <dgm:prSet phldrT="[Текст]" custT="1"/>
      <dgm:spPr/>
      <dgm:t>
        <a:bodyPr/>
        <a:lstStyle/>
        <a:p>
          <a:r>
            <a:rPr lang="ru-RU" sz="2000" b="1" dirty="0">
              <a:solidFill>
                <a:srgbClr val="C00000"/>
              </a:solidFill>
              <a:latin typeface="Montserrat" panose="00000500000000000000"/>
            </a:rPr>
            <a:t>204</a:t>
          </a:r>
          <a:r>
            <a:rPr lang="ru-RU" sz="1100" dirty="0">
              <a:latin typeface="Montserrat" panose="00000500000000000000"/>
            </a:rPr>
            <a:t> драматических коллектива</a:t>
          </a:r>
        </a:p>
      </dgm:t>
    </dgm:pt>
    <dgm:pt modelId="{F8ED7FC4-C8EA-4745-9534-AC2235BF0AF0}" type="parTrans" cxnId="{8E4C5EC5-16E2-4268-87B4-623B32F25749}">
      <dgm:prSet/>
      <dgm:spPr/>
      <dgm:t>
        <a:bodyPr/>
        <a:lstStyle/>
        <a:p>
          <a:endParaRPr lang="ru-RU">
            <a:latin typeface="Montserrat" panose="00000500000000000000"/>
          </a:endParaRPr>
        </a:p>
      </dgm:t>
    </dgm:pt>
    <dgm:pt modelId="{5F18113E-7EC6-4386-81E9-25BC3DE9AD0A}" type="sibTrans" cxnId="{8E4C5EC5-16E2-4268-87B4-623B32F25749}">
      <dgm:prSet/>
      <dgm:spPr/>
      <dgm:t>
        <a:bodyPr/>
        <a:lstStyle/>
        <a:p>
          <a:endParaRPr lang="ru-RU">
            <a:latin typeface="Montserrat" panose="00000500000000000000"/>
          </a:endParaRPr>
        </a:p>
      </dgm:t>
    </dgm:pt>
    <dgm:pt modelId="{3EF68436-49DD-4FD3-90A6-5A29090069FB}">
      <dgm:prSet phldrT="[Текст]" custT="1"/>
      <dgm:spPr/>
      <dgm:t>
        <a:bodyPr lIns="0" rIns="0"/>
        <a:lstStyle/>
        <a:p>
          <a:r>
            <a:rPr lang="ru-RU" sz="2000" b="1" dirty="0">
              <a:solidFill>
                <a:srgbClr val="C00000"/>
              </a:solidFill>
              <a:latin typeface="Montserrat" panose="00000500000000000000"/>
            </a:rPr>
            <a:t>9</a:t>
          </a:r>
          <a:r>
            <a:rPr lang="ru-RU" sz="1100" dirty="0">
              <a:latin typeface="Montserrat" panose="00000500000000000000"/>
            </a:rPr>
            <a:t> музыкальных коллективов</a:t>
          </a:r>
        </a:p>
      </dgm:t>
    </dgm:pt>
    <dgm:pt modelId="{C4D04D95-0AFC-4A7C-BB06-946A8FB45D35}" type="parTrans" cxnId="{7BE505B6-01EB-43FA-A7FF-00D3A77906D5}">
      <dgm:prSet/>
      <dgm:spPr/>
      <dgm:t>
        <a:bodyPr/>
        <a:lstStyle/>
        <a:p>
          <a:endParaRPr lang="ru-RU">
            <a:latin typeface="Montserrat" panose="00000500000000000000"/>
          </a:endParaRPr>
        </a:p>
      </dgm:t>
    </dgm:pt>
    <dgm:pt modelId="{FF7905B8-42FC-45E5-9B1C-AB9596C0A269}" type="sibTrans" cxnId="{7BE505B6-01EB-43FA-A7FF-00D3A77906D5}">
      <dgm:prSet/>
      <dgm:spPr/>
      <dgm:t>
        <a:bodyPr/>
        <a:lstStyle/>
        <a:p>
          <a:endParaRPr lang="ru-RU">
            <a:latin typeface="Montserrat" panose="00000500000000000000"/>
          </a:endParaRPr>
        </a:p>
      </dgm:t>
    </dgm:pt>
    <dgm:pt modelId="{5701DD44-CE64-4353-92C1-4B499AC6A91F}">
      <dgm:prSet phldrT="[Текст]" custT="1"/>
      <dgm:spPr/>
      <dgm:t>
        <a:bodyPr/>
        <a:lstStyle/>
        <a:p>
          <a:r>
            <a:rPr lang="ru-RU" sz="2000" b="1" dirty="0">
              <a:solidFill>
                <a:srgbClr val="C00000"/>
              </a:solidFill>
              <a:latin typeface="Montserrat" panose="00000500000000000000"/>
            </a:rPr>
            <a:t>10</a:t>
          </a:r>
          <a:r>
            <a:rPr lang="ru-RU" sz="1200" b="1" dirty="0">
              <a:latin typeface="Montserrat" panose="00000500000000000000"/>
            </a:rPr>
            <a:t> </a:t>
          </a:r>
          <a:r>
            <a:rPr lang="ru-RU" sz="1200" b="0" dirty="0">
              <a:latin typeface="Montserrat" panose="00000500000000000000"/>
            </a:rPr>
            <a:t>кукольных</a:t>
          </a:r>
          <a:r>
            <a:rPr lang="ru-RU" sz="1000" dirty="0">
              <a:latin typeface="Montserrat" panose="00000500000000000000"/>
            </a:rPr>
            <a:t> коллективов</a:t>
          </a:r>
        </a:p>
      </dgm:t>
    </dgm:pt>
    <dgm:pt modelId="{A9C73F7F-9087-4960-90C1-0DBDF2846AD4}" type="parTrans" cxnId="{E3EBB69B-AEBB-4558-A13E-F9EEC1B53782}">
      <dgm:prSet/>
      <dgm:spPr/>
      <dgm:t>
        <a:bodyPr/>
        <a:lstStyle/>
        <a:p>
          <a:endParaRPr lang="ru-RU">
            <a:latin typeface="Montserrat" panose="00000500000000000000"/>
          </a:endParaRPr>
        </a:p>
      </dgm:t>
    </dgm:pt>
    <dgm:pt modelId="{84ACEEA1-A58E-4C6D-9CBA-968E3B4D98C6}" type="sibTrans" cxnId="{E3EBB69B-AEBB-4558-A13E-F9EEC1B53782}">
      <dgm:prSet/>
      <dgm:spPr/>
      <dgm:t>
        <a:bodyPr/>
        <a:lstStyle/>
        <a:p>
          <a:endParaRPr lang="ru-RU">
            <a:latin typeface="Montserrat" panose="00000500000000000000"/>
          </a:endParaRPr>
        </a:p>
      </dgm:t>
    </dgm:pt>
    <dgm:pt modelId="{08B7BFF1-CC3D-452D-946D-848B13E0B044}">
      <dgm:prSet phldrT="[Текст]" custT="1"/>
      <dgm:spPr/>
      <dgm:t>
        <a:bodyPr/>
        <a:lstStyle/>
        <a:p>
          <a:r>
            <a:rPr lang="ru-RU" sz="2000" b="1" dirty="0">
              <a:solidFill>
                <a:srgbClr val="C00000"/>
              </a:solidFill>
              <a:latin typeface="Montserrat" panose="00000500000000000000"/>
            </a:rPr>
            <a:t>23</a:t>
          </a:r>
          <a:r>
            <a:rPr lang="ru-RU" sz="1100" dirty="0">
              <a:latin typeface="Montserrat" panose="00000500000000000000"/>
            </a:rPr>
            <a:t> </a:t>
          </a:r>
        </a:p>
        <a:p>
          <a:r>
            <a:rPr lang="ru-RU" sz="1100" dirty="0">
              <a:latin typeface="Montserrat" panose="00000500000000000000"/>
            </a:rPr>
            <a:t>чтецких коллектива</a:t>
          </a:r>
        </a:p>
      </dgm:t>
    </dgm:pt>
    <dgm:pt modelId="{84560350-EF0A-4224-B90E-9075B015D63B}" type="parTrans" cxnId="{22EDFEF8-2D94-4DB8-A29D-C3D46368381E}">
      <dgm:prSet/>
      <dgm:spPr/>
      <dgm:t>
        <a:bodyPr/>
        <a:lstStyle/>
        <a:p>
          <a:endParaRPr lang="ru-RU">
            <a:latin typeface="Montserrat" panose="00000500000000000000"/>
          </a:endParaRPr>
        </a:p>
      </dgm:t>
    </dgm:pt>
    <dgm:pt modelId="{BAAFA26A-4A45-4071-93D2-A3E169F0D4F0}" type="sibTrans" cxnId="{22EDFEF8-2D94-4DB8-A29D-C3D46368381E}">
      <dgm:prSet/>
      <dgm:spPr/>
      <dgm:t>
        <a:bodyPr/>
        <a:lstStyle/>
        <a:p>
          <a:endParaRPr lang="ru-RU">
            <a:latin typeface="Montserrat" panose="00000500000000000000"/>
          </a:endParaRPr>
        </a:p>
      </dgm:t>
    </dgm:pt>
    <dgm:pt modelId="{7A3385BD-4D00-4BDB-A776-58EF1ABE5503}">
      <dgm:prSet custT="1"/>
      <dgm:spPr/>
      <dgm:t>
        <a:bodyPr/>
        <a:lstStyle/>
        <a:p>
          <a:r>
            <a:rPr lang="ru-RU" sz="2000" b="1" dirty="0">
              <a:solidFill>
                <a:srgbClr val="C00000"/>
              </a:solidFill>
              <a:latin typeface="Montserrat" panose="00000500000000000000"/>
            </a:rPr>
            <a:t>3</a:t>
          </a:r>
          <a:r>
            <a:rPr lang="ru-RU" sz="1100" dirty="0">
              <a:latin typeface="Montserrat" panose="00000500000000000000"/>
            </a:rPr>
            <a:t>   </a:t>
          </a:r>
        </a:p>
        <a:p>
          <a:r>
            <a:rPr lang="ru-RU" sz="1100" dirty="0">
              <a:latin typeface="Montserrat" panose="00000500000000000000"/>
            </a:rPr>
            <a:t>Театра моды</a:t>
          </a:r>
        </a:p>
      </dgm:t>
    </dgm:pt>
    <dgm:pt modelId="{6A6325F4-755C-4EFB-9C46-D8B155BED389}" type="parTrans" cxnId="{036C947A-8C0A-4C19-A4F1-908A2E9E6B5F}">
      <dgm:prSet/>
      <dgm:spPr/>
      <dgm:t>
        <a:bodyPr/>
        <a:lstStyle/>
        <a:p>
          <a:endParaRPr lang="ru-RU">
            <a:latin typeface="Montserrat" panose="00000500000000000000"/>
          </a:endParaRPr>
        </a:p>
      </dgm:t>
    </dgm:pt>
    <dgm:pt modelId="{28625A17-0CB3-466A-9757-9881D5150B70}" type="sibTrans" cxnId="{036C947A-8C0A-4C19-A4F1-908A2E9E6B5F}">
      <dgm:prSet/>
      <dgm:spPr/>
      <dgm:t>
        <a:bodyPr/>
        <a:lstStyle/>
        <a:p>
          <a:endParaRPr lang="ru-RU">
            <a:latin typeface="Montserrat" panose="00000500000000000000"/>
          </a:endParaRPr>
        </a:p>
      </dgm:t>
    </dgm:pt>
    <dgm:pt modelId="{FE115E22-5749-4140-B7FD-CF27FE7DF432}">
      <dgm:prSet custT="1"/>
      <dgm:spPr/>
      <dgm:t>
        <a:bodyPr/>
        <a:lstStyle/>
        <a:p>
          <a:r>
            <a:rPr lang="ru-RU" sz="2000" b="1" dirty="0">
              <a:solidFill>
                <a:srgbClr val="C00000"/>
              </a:solidFill>
              <a:latin typeface="Montserrat" panose="00000500000000000000"/>
            </a:rPr>
            <a:t>6</a:t>
          </a:r>
          <a:r>
            <a:rPr lang="ru-RU" sz="1100" dirty="0">
              <a:latin typeface="Montserrat" panose="00000500000000000000"/>
            </a:rPr>
            <a:t> </a:t>
          </a:r>
        </a:p>
        <a:p>
          <a:r>
            <a:rPr lang="ru-RU" sz="1100" dirty="0">
              <a:latin typeface="Montserrat" panose="00000500000000000000"/>
            </a:rPr>
            <a:t>коллективов по подготовке ведущих</a:t>
          </a:r>
        </a:p>
      </dgm:t>
    </dgm:pt>
    <dgm:pt modelId="{EC823A39-E271-47C7-8257-D3522EA395B1}" type="parTrans" cxnId="{D5AE3C25-A880-456C-8EE7-82AC4455FF28}">
      <dgm:prSet/>
      <dgm:spPr/>
      <dgm:t>
        <a:bodyPr/>
        <a:lstStyle/>
        <a:p>
          <a:endParaRPr lang="ru-RU">
            <a:latin typeface="Montserrat" panose="00000500000000000000"/>
          </a:endParaRPr>
        </a:p>
      </dgm:t>
    </dgm:pt>
    <dgm:pt modelId="{3D1AE319-8215-4D37-8774-4BA7355C6CBB}" type="sibTrans" cxnId="{D5AE3C25-A880-456C-8EE7-82AC4455FF28}">
      <dgm:prSet/>
      <dgm:spPr/>
      <dgm:t>
        <a:bodyPr/>
        <a:lstStyle/>
        <a:p>
          <a:endParaRPr lang="ru-RU">
            <a:latin typeface="Montserrat" panose="00000500000000000000"/>
          </a:endParaRPr>
        </a:p>
      </dgm:t>
    </dgm:pt>
    <dgm:pt modelId="{71215373-6B67-49A4-B965-AF7D2C64F7D4}" type="pres">
      <dgm:prSet presAssocID="{E1C4EFE4-7EB2-40FB-B9A8-689AE682C94F}" presName="composite" presStyleCnt="0">
        <dgm:presLayoutVars>
          <dgm:chMax val="1"/>
          <dgm:dir/>
          <dgm:resizeHandles val="exact"/>
        </dgm:presLayoutVars>
      </dgm:prSet>
      <dgm:spPr/>
    </dgm:pt>
    <dgm:pt modelId="{F6A3AA5E-0B35-437F-9272-D4B648CE8D13}" type="pres">
      <dgm:prSet presAssocID="{E1C4EFE4-7EB2-40FB-B9A8-689AE682C94F}" presName="radial" presStyleCnt="0">
        <dgm:presLayoutVars>
          <dgm:animLvl val="ctr"/>
        </dgm:presLayoutVars>
      </dgm:prSet>
      <dgm:spPr/>
    </dgm:pt>
    <dgm:pt modelId="{235EA13B-34AD-4E37-AF47-1FEEB78C6FBD}" type="pres">
      <dgm:prSet presAssocID="{A657BFD3-5375-466A-8C15-4202D4B8C837}" presName="centerShape" presStyleLbl="vennNode1" presStyleIdx="0" presStyleCnt="7" custLinFactNeighborY="-640"/>
      <dgm:spPr/>
    </dgm:pt>
    <dgm:pt modelId="{44E5E773-7403-4614-90A1-2D3FE6FC676A}" type="pres">
      <dgm:prSet presAssocID="{4E084CE2-1F26-43BD-9ED6-91ECB6C0D584}" presName="node" presStyleLbl="vennNode1" presStyleIdx="1" presStyleCnt="7" custScaleX="115314" custScaleY="107996" custRadScaleRad="87022" custRadScaleInc="-1402">
        <dgm:presLayoutVars>
          <dgm:bulletEnabled val="1"/>
        </dgm:presLayoutVars>
      </dgm:prSet>
      <dgm:spPr/>
    </dgm:pt>
    <dgm:pt modelId="{FCD307C4-AD60-4C3F-A0B7-87A39722E5F6}" type="pres">
      <dgm:prSet presAssocID="{3EF68436-49DD-4FD3-90A6-5A29090069FB}" presName="node" presStyleLbl="vennNode1" presStyleIdx="2" presStyleCnt="7" custRadScaleRad="87078" custRadScaleInc="-1322">
        <dgm:presLayoutVars>
          <dgm:bulletEnabled val="1"/>
        </dgm:presLayoutVars>
      </dgm:prSet>
      <dgm:spPr/>
    </dgm:pt>
    <dgm:pt modelId="{143BB07D-2D45-4416-B4E2-AF9EF0700C11}" type="pres">
      <dgm:prSet presAssocID="{5701DD44-CE64-4353-92C1-4B499AC6A91F}" presName="node" presStyleLbl="vennNode1" presStyleIdx="3" presStyleCnt="7" custRadScaleRad="84204" custRadScaleInc="-4261">
        <dgm:presLayoutVars>
          <dgm:bulletEnabled val="1"/>
        </dgm:presLayoutVars>
      </dgm:prSet>
      <dgm:spPr/>
    </dgm:pt>
    <dgm:pt modelId="{5A9BB61A-0A0A-426A-A7F3-5558F3EAD156}" type="pres">
      <dgm:prSet presAssocID="{08B7BFF1-CC3D-452D-946D-848B13E0B044}" presName="node" presStyleLbl="vennNode1" presStyleIdx="4" presStyleCnt="7" custRadScaleRad="82892" custRadScaleInc="-5304">
        <dgm:presLayoutVars>
          <dgm:bulletEnabled val="1"/>
        </dgm:presLayoutVars>
      </dgm:prSet>
      <dgm:spPr/>
    </dgm:pt>
    <dgm:pt modelId="{6FE58B93-00A0-48A0-A66D-9CC091C659E0}" type="pres">
      <dgm:prSet presAssocID="{7A3385BD-4D00-4BDB-A776-58EF1ABE5503}" presName="node" presStyleLbl="vennNode1" presStyleIdx="5" presStyleCnt="7" custRadScaleRad="81879" custRadScaleInc="2847">
        <dgm:presLayoutVars>
          <dgm:bulletEnabled val="1"/>
        </dgm:presLayoutVars>
      </dgm:prSet>
      <dgm:spPr/>
    </dgm:pt>
    <dgm:pt modelId="{B20CF607-16F8-4971-83E6-56A9D889EFD2}" type="pres">
      <dgm:prSet presAssocID="{FE115E22-5749-4140-B7FD-CF27FE7DF432}" presName="node" presStyleLbl="vennNode1" presStyleIdx="6" presStyleCnt="7" custRadScaleRad="88577" custRadScaleInc="2773">
        <dgm:presLayoutVars>
          <dgm:bulletEnabled val="1"/>
        </dgm:presLayoutVars>
      </dgm:prSet>
      <dgm:spPr/>
    </dgm:pt>
  </dgm:ptLst>
  <dgm:cxnLst>
    <dgm:cxn modelId="{73522419-DB2E-433F-BCA0-BDC95A9CEBC4}" type="presOf" srcId="{E1C4EFE4-7EB2-40FB-B9A8-689AE682C94F}" destId="{71215373-6B67-49A4-B965-AF7D2C64F7D4}" srcOrd="0" destOrd="0" presId="urn:microsoft.com/office/officeart/2005/8/layout/radial3"/>
    <dgm:cxn modelId="{D5AE3C25-A880-456C-8EE7-82AC4455FF28}" srcId="{A657BFD3-5375-466A-8C15-4202D4B8C837}" destId="{FE115E22-5749-4140-B7FD-CF27FE7DF432}" srcOrd="5" destOrd="0" parTransId="{EC823A39-E271-47C7-8257-D3522EA395B1}" sibTransId="{3D1AE319-8215-4D37-8774-4BA7355C6CBB}"/>
    <dgm:cxn modelId="{4203DE26-8511-4DAE-A3B6-14C64C627EA4}" type="presOf" srcId="{3EF68436-49DD-4FD3-90A6-5A29090069FB}" destId="{FCD307C4-AD60-4C3F-A0B7-87A39722E5F6}" srcOrd="0" destOrd="0" presId="urn:microsoft.com/office/officeart/2005/8/layout/radial3"/>
    <dgm:cxn modelId="{AB06FF60-50CF-4B6B-9F0C-4CD95CE18EED}" srcId="{E1C4EFE4-7EB2-40FB-B9A8-689AE682C94F}" destId="{A657BFD3-5375-466A-8C15-4202D4B8C837}" srcOrd="0" destOrd="0" parTransId="{0F5196AF-5CFA-4FEA-ACF8-C0FC4B59F832}" sibTransId="{14FB90FD-8FD0-4E14-8D80-E30B7610DC02}"/>
    <dgm:cxn modelId="{1CB74E44-6AC2-4419-97A6-321B67DB9B57}" type="presOf" srcId="{A657BFD3-5375-466A-8C15-4202D4B8C837}" destId="{235EA13B-34AD-4E37-AF47-1FEEB78C6FBD}" srcOrd="0" destOrd="0" presId="urn:microsoft.com/office/officeart/2005/8/layout/radial3"/>
    <dgm:cxn modelId="{9142E455-6CCF-4E09-8717-6F1B137DFDE3}" type="presOf" srcId="{FE115E22-5749-4140-B7FD-CF27FE7DF432}" destId="{B20CF607-16F8-4971-83E6-56A9D889EFD2}" srcOrd="0" destOrd="0" presId="urn:microsoft.com/office/officeart/2005/8/layout/radial3"/>
    <dgm:cxn modelId="{036C947A-8C0A-4C19-A4F1-908A2E9E6B5F}" srcId="{A657BFD3-5375-466A-8C15-4202D4B8C837}" destId="{7A3385BD-4D00-4BDB-A776-58EF1ABE5503}" srcOrd="4" destOrd="0" parTransId="{6A6325F4-755C-4EFB-9C46-D8B155BED389}" sibTransId="{28625A17-0CB3-466A-9757-9881D5150B70}"/>
    <dgm:cxn modelId="{6E686A94-04AC-4A4A-A7B7-D16722507980}" type="presOf" srcId="{08B7BFF1-CC3D-452D-946D-848B13E0B044}" destId="{5A9BB61A-0A0A-426A-A7F3-5558F3EAD156}" srcOrd="0" destOrd="0" presId="urn:microsoft.com/office/officeart/2005/8/layout/radial3"/>
    <dgm:cxn modelId="{E3EBB69B-AEBB-4558-A13E-F9EEC1B53782}" srcId="{A657BFD3-5375-466A-8C15-4202D4B8C837}" destId="{5701DD44-CE64-4353-92C1-4B499AC6A91F}" srcOrd="2" destOrd="0" parTransId="{A9C73F7F-9087-4960-90C1-0DBDF2846AD4}" sibTransId="{84ACEEA1-A58E-4C6D-9CBA-968E3B4D98C6}"/>
    <dgm:cxn modelId="{5BD3F8AB-5EAA-4CD4-8B67-DDB88615E121}" type="presOf" srcId="{4E084CE2-1F26-43BD-9ED6-91ECB6C0D584}" destId="{44E5E773-7403-4614-90A1-2D3FE6FC676A}" srcOrd="0" destOrd="0" presId="urn:microsoft.com/office/officeart/2005/8/layout/radial3"/>
    <dgm:cxn modelId="{7BE505B6-01EB-43FA-A7FF-00D3A77906D5}" srcId="{A657BFD3-5375-466A-8C15-4202D4B8C837}" destId="{3EF68436-49DD-4FD3-90A6-5A29090069FB}" srcOrd="1" destOrd="0" parTransId="{C4D04D95-0AFC-4A7C-BB06-946A8FB45D35}" sibTransId="{FF7905B8-42FC-45E5-9B1C-AB9596C0A269}"/>
    <dgm:cxn modelId="{1FCA7EC1-6746-476E-BD5D-46DC49943674}" type="presOf" srcId="{5701DD44-CE64-4353-92C1-4B499AC6A91F}" destId="{143BB07D-2D45-4416-B4E2-AF9EF0700C11}" srcOrd="0" destOrd="0" presId="urn:microsoft.com/office/officeart/2005/8/layout/radial3"/>
    <dgm:cxn modelId="{8E4C5EC5-16E2-4268-87B4-623B32F25749}" srcId="{A657BFD3-5375-466A-8C15-4202D4B8C837}" destId="{4E084CE2-1F26-43BD-9ED6-91ECB6C0D584}" srcOrd="0" destOrd="0" parTransId="{F8ED7FC4-C8EA-4745-9534-AC2235BF0AF0}" sibTransId="{5F18113E-7EC6-4386-81E9-25BC3DE9AD0A}"/>
    <dgm:cxn modelId="{6B86D1F2-D8D6-4DFE-9700-66DDA30FC11E}" type="presOf" srcId="{7A3385BD-4D00-4BDB-A776-58EF1ABE5503}" destId="{6FE58B93-00A0-48A0-A66D-9CC091C659E0}" srcOrd="0" destOrd="0" presId="urn:microsoft.com/office/officeart/2005/8/layout/radial3"/>
    <dgm:cxn modelId="{22EDFEF8-2D94-4DB8-A29D-C3D46368381E}" srcId="{A657BFD3-5375-466A-8C15-4202D4B8C837}" destId="{08B7BFF1-CC3D-452D-946D-848B13E0B044}" srcOrd="3" destOrd="0" parTransId="{84560350-EF0A-4224-B90E-9075B015D63B}" sibTransId="{BAAFA26A-4A45-4071-93D2-A3E169F0D4F0}"/>
    <dgm:cxn modelId="{B59B7B5B-AE67-4171-893F-29CDC6608989}" type="presParOf" srcId="{71215373-6B67-49A4-B965-AF7D2C64F7D4}" destId="{F6A3AA5E-0B35-437F-9272-D4B648CE8D13}" srcOrd="0" destOrd="0" presId="urn:microsoft.com/office/officeart/2005/8/layout/radial3"/>
    <dgm:cxn modelId="{C355499D-C58F-43FF-87CB-E8DD98E441E8}" type="presParOf" srcId="{F6A3AA5E-0B35-437F-9272-D4B648CE8D13}" destId="{235EA13B-34AD-4E37-AF47-1FEEB78C6FBD}" srcOrd="0" destOrd="0" presId="urn:microsoft.com/office/officeart/2005/8/layout/radial3"/>
    <dgm:cxn modelId="{2160C033-40ED-41D2-B9FA-6F9C7133D4CB}" type="presParOf" srcId="{F6A3AA5E-0B35-437F-9272-D4B648CE8D13}" destId="{44E5E773-7403-4614-90A1-2D3FE6FC676A}" srcOrd="1" destOrd="0" presId="urn:microsoft.com/office/officeart/2005/8/layout/radial3"/>
    <dgm:cxn modelId="{57C792A3-ECB9-42FD-99D2-2834B05F1ED7}" type="presParOf" srcId="{F6A3AA5E-0B35-437F-9272-D4B648CE8D13}" destId="{FCD307C4-AD60-4C3F-A0B7-87A39722E5F6}" srcOrd="2" destOrd="0" presId="urn:microsoft.com/office/officeart/2005/8/layout/radial3"/>
    <dgm:cxn modelId="{C8A50A90-BB31-4F4F-AEBE-B3D1221D4CFF}" type="presParOf" srcId="{F6A3AA5E-0B35-437F-9272-D4B648CE8D13}" destId="{143BB07D-2D45-4416-B4E2-AF9EF0700C11}" srcOrd="3" destOrd="0" presId="urn:microsoft.com/office/officeart/2005/8/layout/radial3"/>
    <dgm:cxn modelId="{D9AF4F39-35B4-4805-A294-F32D8D50BE8B}" type="presParOf" srcId="{F6A3AA5E-0B35-437F-9272-D4B648CE8D13}" destId="{5A9BB61A-0A0A-426A-A7F3-5558F3EAD156}" srcOrd="4" destOrd="0" presId="urn:microsoft.com/office/officeart/2005/8/layout/radial3"/>
    <dgm:cxn modelId="{72FBF59A-A8FE-446C-840B-AF8561235AA2}" type="presParOf" srcId="{F6A3AA5E-0B35-437F-9272-D4B648CE8D13}" destId="{6FE58B93-00A0-48A0-A66D-9CC091C659E0}" srcOrd="5" destOrd="0" presId="urn:microsoft.com/office/officeart/2005/8/layout/radial3"/>
    <dgm:cxn modelId="{48718734-10D2-4B16-A813-6C8426A9845D}" type="presParOf" srcId="{F6A3AA5E-0B35-437F-9272-D4B648CE8D13}" destId="{B20CF607-16F8-4971-83E6-56A9D889EFD2}" srcOrd="6" destOrd="0" presId="urn:microsoft.com/office/officeart/2005/8/layout/radial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35EA13B-34AD-4E37-AF47-1FEEB78C6FBD}">
      <dsp:nvSpPr>
        <dsp:cNvPr id="0" name=""/>
        <dsp:cNvSpPr/>
      </dsp:nvSpPr>
      <dsp:spPr>
        <a:xfrm>
          <a:off x="1082069" y="873944"/>
          <a:ext cx="2168232" cy="2168232"/>
        </a:xfrm>
        <a:prstGeom prst="ellipse">
          <a:avLst/>
        </a:prstGeom>
        <a:solidFill>
          <a:schemeClr val="accent2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2000" kern="1200" dirty="0">
            <a:latin typeface="Montserrat" panose="00000500000000000000"/>
          </a:endParaRPr>
        </a:p>
      </dsp:txBody>
      <dsp:txXfrm>
        <a:off x="1399599" y="1191474"/>
        <a:ext cx="1533172" cy="1533172"/>
      </dsp:txXfrm>
    </dsp:sp>
    <dsp:sp modelId="{44E5E773-7403-4614-90A1-2D3FE6FC676A}">
      <dsp:nvSpPr>
        <dsp:cNvPr id="0" name=""/>
        <dsp:cNvSpPr/>
      </dsp:nvSpPr>
      <dsp:spPr>
        <a:xfrm>
          <a:off x="1523076" y="162099"/>
          <a:ext cx="1250137" cy="1170802"/>
        </a:xfrm>
        <a:prstGeom prst="ellipse">
          <a:avLst/>
        </a:prstGeom>
        <a:solidFill>
          <a:schemeClr val="accent2">
            <a:alpha val="50000"/>
            <a:hueOff val="780253"/>
            <a:satOff val="-973"/>
            <a:lumOff val="229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b="1" kern="1200" dirty="0">
              <a:solidFill>
                <a:srgbClr val="C00000"/>
              </a:solidFill>
              <a:latin typeface="Montserrat" panose="00000500000000000000"/>
            </a:rPr>
            <a:t>204</a:t>
          </a:r>
          <a:r>
            <a:rPr lang="ru-RU" sz="1100" kern="1200" dirty="0">
              <a:latin typeface="Montserrat" panose="00000500000000000000"/>
            </a:rPr>
            <a:t> драматических коллектива</a:t>
          </a:r>
        </a:p>
      </dsp:txBody>
      <dsp:txXfrm>
        <a:off x="1706154" y="333559"/>
        <a:ext cx="883981" cy="827882"/>
      </dsp:txXfrm>
    </dsp:sp>
    <dsp:sp modelId="{FCD307C4-AD60-4C3F-A0B7-87A39722E5F6}">
      <dsp:nvSpPr>
        <dsp:cNvPr id="0" name=""/>
        <dsp:cNvSpPr/>
      </dsp:nvSpPr>
      <dsp:spPr>
        <a:xfrm>
          <a:off x="2680342" y="804615"/>
          <a:ext cx="1084116" cy="1084116"/>
        </a:xfrm>
        <a:prstGeom prst="ellipse">
          <a:avLst/>
        </a:prstGeom>
        <a:solidFill>
          <a:schemeClr val="accent2">
            <a:alpha val="50000"/>
            <a:hueOff val="1560506"/>
            <a:satOff val="-1946"/>
            <a:lumOff val="45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25400" rIns="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b="1" kern="1200" dirty="0">
              <a:solidFill>
                <a:srgbClr val="C00000"/>
              </a:solidFill>
              <a:latin typeface="Montserrat" panose="00000500000000000000"/>
            </a:rPr>
            <a:t>9</a:t>
          </a:r>
          <a:r>
            <a:rPr lang="ru-RU" sz="1100" kern="1200" dirty="0">
              <a:latin typeface="Montserrat" panose="00000500000000000000"/>
            </a:rPr>
            <a:t> музыкальных коллективов</a:t>
          </a:r>
        </a:p>
      </dsp:txBody>
      <dsp:txXfrm>
        <a:off x="2839107" y="963380"/>
        <a:ext cx="766586" cy="766586"/>
      </dsp:txXfrm>
    </dsp:sp>
    <dsp:sp modelId="{143BB07D-2D45-4416-B4E2-AF9EF0700C11}">
      <dsp:nvSpPr>
        <dsp:cNvPr id="0" name=""/>
        <dsp:cNvSpPr/>
      </dsp:nvSpPr>
      <dsp:spPr>
        <a:xfrm>
          <a:off x="2679303" y="1982042"/>
          <a:ext cx="1084116" cy="1084116"/>
        </a:xfrm>
        <a:prstGeom prst="ellipse">
          <a:avLst/>
        </a:prstGeom>
        <a:solidFill>
          <a:schemeClr val="accent2">
            <a:alpha val="50000"/>
            <a:hueOff val="2340759"/>
            <a:satOff val="-2919"/>
            <a:lumOff val="68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b="1" kern="1200" dirty="0">
              <a:solidFill>
                <a:srgbClr val="C00000"/>
              </a:solidFill>
              <a:latin typeface="Montserrat" panose="00000500000000000000"/>
            </a:rPr>
            <a:t>10</a:t>
          </a:r>
          <a:r>
            <a:rPr lang="ru-RU" sz="1200" b="1" kern="1200" dirty="0">
              <a:latin typeface="Montserrat" panose="00000500000000000000"/>
            </a:rPr>
            <a:t> </a:t>
          </a:r>
          <a:r>
            <a:rPr lang="ru-RU" sz="1200" b="0" kern="1200" dirty="0">
              <a:latin typeface="Montserrat" panose="00000500000000000000"/>
            </a:rPr>
            <a:t>кукольных</a:t>
          </a:r>
          <a:r>
            <a:rPr lang="ru-RU" sz="1000" kern="1200" dirty="0">
              <a:latin typeface="Montserrat" panose="00000500000000000000"/>
            </a:rPr>
            <a:t> коллективов</a:t>
          </a:r>
        </a:p>
      </dsp:txBody>
      <dsp:txXfrm>
        <a:off x="2838068" y="2140807"/>
        <a:ext cx="766586" cy="766586"/>
      </dsp:txXfrm>
    </dsp:sp>
    <dsp:sp modelId="{5A9BB61A-0A0A-426A-A7F3-5558F3EAD156}">
      <dsp:nvSpPr>
        <dsp:cNvPr id="0" name=""/>
        <dsp:cNvSpPr/>
      </dsp:nvSpPr>
      <dsp:spPr>
        <a:xfrm>
          <a:off x="1689104" y="2602721"/>
          <a:ext cx="1084116" cy="1084116"/>
        </a:xfrm>
        <a:prstGeom prst="ellipse">
          <a:avLst/>
        </a:prstGeom>
        <a:solidFill>
          <a:schemeClr val="accent2">
            <a:alpha val="50000"/>
            <a:hueOff val="3121013"/>
            <a:satOff val="-3893"/>
            <a:lumOff val="91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b="1" kern="1200" dirty="0">
              <a:solidFill>
                <a:srgbClr val="C00000"/>
              </a:solidFill>
              <a:latin typeface="Montserrat" panose="00000500000000000000"/>
            </a:rPr>
            <a:t>23</a:t>
          </a:r>
          <a:r>
            <a:rPr lang="ru-RU" sz="1100" kern="1200" dirty="0">
              <a:latin typeface="Montserrat" panose="00000500000000000000"/>
            </a:rPr>
            <a:t> 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100" kern="1200" dirty="0">
              <a:latin typeface="Montserrat" panose="00000500000000000000"/>
            </a:rPr>
            <a:t>чтецких коллектива</a:t>
          </a:r>
        </a:p>
      </dsp:txBody>
      <dsp:txXfrm>
        <a:off x="1847869" y="2761486"/>
        <a:ext cx="766586" cy="766586"/>
      </dsp:txXfrm>
    </dsp:sp>
    <dsp:sp modelId="{6FE58B93-00A0-48A0-A66D-9CC091C659E0}">
      <dsp:nvSpPr>
        <dsp:cNvPr id="0" name=""/>
        <dsp:cNvSpPr/>
      </dsp:nvSpPr>
      <dsp:spPr>
        <a:xfrm>
          <a:off x="606088" y="1982045"/>
          <a:ext cx="1084116" cy="1084116"/>
        </a:xfrm>
        <a:prstGeom prst="ellipse">
          <a:avLst/>
        </a:prstGeom>
        <a:solidFill>
          <a:schemeClr val="accent2">
            <a:alpha val="50000"/>
            <a:hueOff val="3901266"/>
            <a:satOff val="-4866"/>
            <a:lumOff val="1144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b="1" kern="1200" dirty="0">
              <a:solidFill>
                <a:srgbClr val="C00000"/>
              </a:solidFill>
              <a:latin typeface="Montserrat" panose="00000500000000000000"/>
            </a:rPr>
            <a:t>3</a:t>
          </a:r>
          <a:r>
            <a:rPr lang="ru-RU" sz="1100" kern="1200" dirty="0">
              <a:latin typeface="Montserrat" panose="00000500000000000000"/>
            </a:rPr>
            <a:t>   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100" kern="1200" dirty="0">
              <a:latin typeface="Montserrat" panose="00000500000000000000"/>
            </a:rPr>
            <a:t>Театра моды</a:t>
          </a:r>
        </a:p>
      </dsp:txBody>
      <dsp:txXfrm>
        <a:off x="764853" y="2140810"/>
        <a:ext cx="766586" cy="766586"/>
      </dsp:txXfrm>
    </dsp:sp>
    <dsp:sp modelId="{B20CF607-16F8-4971-83E6-56A9D889EFD2}">
      <dsp:nvSpPr>
        <dsp:cNvPr id="0" name=""/>
        <dsp:cNvSpPr/>
      </dsp:nvSpPr>
      <dsp:spPr>
        <a:xfrm>
          <a:off x="559583" y="777529"/>
          <a:ext cx="1084116" cy="1084116"/>
        </a:xfrm>
        <a:prstGeom prst="ellipse">
          <a:avLst/>
        </a:prstGeom>
        <a:solidFill>
          <a:schemeClr val="accent2">
            <a:alpha val="50000"/>
            <a:hueOff val="4681519"/>
            <a:satOff val="-5839"/>
            <a:lumOff val="137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b="1" kern="1200" dirty="0">
              <a:solidFill>
                <a:srgbClr val="C00000"/>
              </a:solidFill>
              <a:latin typeface="Montserrat" panose="00000500000000000000"/>
            </a:rPr>
            <a:t>6</a:t>
          </a:r>
          <a:r>
            <a:rPr lang="ru-RU" sz="1100" kern="1200" dirty="0">
              <a:latin typeface="Montserrat" panose="00000500000000000000"/>
            </a:rPr>
            <a:t> 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100" kern="1200" dirty="0">
              <a:latin typeface="Montserrat" panose="00000500000000000000"/>
            </a:rPr>
            <a:t>коллективов по подготовке ведущих</a:t>
          </a:r>
        </a:p>
      </dsp:txBody>
      <dsp:txXfrm>
        <a:off x="718348" y="936294"/>
        <a:ext cx="766586" cy="76658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3">
  <dgm:title val=""/>
  <dgm:desc val=""/>
  <dgm:catLst>
    <dgm:cat type="relationship" pri="31000"/>
    <dgm:cat type="cycle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onstrLst/>
    <dgm:ruleLst/>
    <dgm:layoutNode name="radial">
      <dgm:varLst>
        <dgm:animLvl val="ctr"/>
      </dgm:varLst>
      <dgm:choose name="Name0">
        <dgm:if name="Name1" func="var" arg="dir" op="equ" val="norm">
          <dgm:choose name="Name2">
            <dgm:if name="Name3" axis="ch ch" ptType="node node" st="1 1" cnt="1 0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else name="Name4">
              <dgm:alg type="cycle">
                <dgm:param type="stAng" val="0"/>
                <dgm:param type="spanAng" val="360"/>
                <dgm:param type="ctrShpMap" val="fNode"/>
              </dgm:alg>
            </dgm:else>
          </dgm:choose>
        </dgm:if>
        <dgm:else name="Name5">
          <dgm:alg type="cycle">
            <dgm:param type="stAng" val="0"/>
            <dgm:param type="spanAng" val="-360"/>
            <dgm:param type="ctrShpMap" val="fNode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enterShape" refType="w"/>
        <dgm:constr type="h" for="ch" forName="centerShape" refType="h"/>
        <dgm:constr type="w" for="ch" forName="node" refType="w" fact="0.5"/>
        <dgm:constr type="h" for="ch" forName="node" refType="h" fact="0.5"/>
        <dgm:constr type="sp" refType="w" refFor="ch" refForName="node" fact="-0.2"/>
        <dgm:constr type="sibSp" refType="w" refFor="ch" refForName="node" fact="-0.2"/>
        <dgm:constr type="primFontSz" for="ch" forName="centerShape" val="65"/>
        <dgm:constr type="primFontSz" for="des" forName="node" val="65"/>
        <dgm:constr type="primFontSz" for="ch" forName="node" refType="primFontSz" refFor="ch" refForName="centerShape" op="lte"/>
      </dgm:constrLst>
      <dgm:ruleLst/>
      <dgm:forEach name="Name6" axis="ch" ptType="node" cnt="1">
        <dgm:layoutNode name="centerShape" styleLbl="vennNode1">
          <dgm:alg type="tx"/>
          <dgm:shape xmlns:r="http://schemas.openxmlformats.org/officeDocument/2006/relationships" type="ellipse" r:blip="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forEach name="Name7" axis="ch" ptType="node">
          <dgm:layoutNode name="node" styleLbl="venn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66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67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68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69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70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71.e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72.e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73.e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74.emf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0.02286</cdr:x>
      <cdr:y>0.18547</cdr:y>
    </cdr:from>
    <cdr:to>
      <cdr:x>0.97714</cdr:x>
      <cdr:y>0.18722</cdr:y>
    </cdr:to>
    <cdr:cxnSp macro="">
      <cdr:nvCxnSpPr>
        <cdr:cNvPr id="3" name="Прямая соединительная линия 2">
          <a:extLst xmlns:a="http://schemas.openxmlformats.org/drawingml/2006/main">
            <a:ext uri="{FF2B5EF4-FFF2-40B4-BE49-F238E27FC236}">
              <a16:creationId xmlns:a16="http://schemas.microsoft.com/office/drawing/2014/main" id="{77E0C475-B187-7865-C931-16D9DE419BB6}"/>
            </a:ext>
          </a:extLst>
        </cdr:cNvPr>
        <cdr:cNvCxnSpPr/>
      </cdr:nvCxnSpPr>
      <cdr:spPr>
        <a:xfrm xmlns:a="http://schemas.openxmlformats.org/drawingml/2006/main">
          <a:off x="212876" y="894521"/>
          <a:ext cx="8884502" cy="8467"/>
        </a:xfrm>
        <a:prstGeom xmlns:a="http://schemas.openxmlformats.org/drawingml/2006/main" prst="line">
          <a:avLst/>
        </a:prstGeom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0.01179</cdr:x>
      <cdr:y>0.22233</cdr:y>
    </cdr:from>
    <cdr:to>
      <cdr:x>0.96606</cdr:x>
      <cdr:y>0.22409</cdr:y>
    </cdr:to>
    <cdr:cxnSp macro="">
      <cdr:nvCxnSpPr>
        <cdr:cNvPr id="4" name="Прямая соединительная линия 3">
          <a:extLst xmlns:a="http://schemas.openxmlformats.org/drawingml/2006/main">
            <a:ext uri="{FF2B5EF4-FFF2-40B4-BE49-F238E27FC236}">
              <a16:creationId xmlns:a16="http://schemas.microsoft.com/office/drawing/2014/main" id="{AEFA1C58-79BE-5C78-0940-67A7D7D8C4AA}"/>
            </a:ext>
          </a:extLst>
        </cdr:cNvPr>
        <cdr:cNvCxnSpPr/>
      </cdr:nvCxnSpPr>
      <cdr:spPr>
        <a:xfrm xmlns:a="http://schemas.openxmlformats.org/drawingml/2006/main">
          <a:off x="109729" y="1072320"/>
          <a:ext cx="8884502" cy="8467"/>
        </a:xfrm>
        <a:prstGeom xmlns:a="http://schemas.openxmlformats.org/drawingml/2006/main" prst="line">
          <a:avLst/>
        </a:prstGeom>
        <a:ln xmlns:a="http://schemas.openxmlformats.org/drawingml/2006/main">
          <a:solidFill>
            <a:srgbClr val="FF0000"/>
          </a:solidFill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5525169-76CE-4B60-8C43-569E9BB256E2}" type="datetimeFigureOut">
              <a:rPr lang="ru-RU" smtClean="0"/>
              <a:pPr/>
              <a:t>25.08.2022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26C2629-A4EF-4900-A55C-1A6953E3AA42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4F5DF8-1DBC-4D96-A761-8C926ED7AA31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4440229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DAE1A09-3758-44C6-8B92-79F43844EB12}" type="slidenum">
              <a:rPr lang="ru-RU" smtClean="0">
                <a:solidFill>
                  <a:prstClr val="black"/>
                </a:solidFill>
              </a:rPr>
              <a:pPr/>
              <a:t>19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615088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4F5DF8-1DBC-4D96-A761-8C926ED7AA31}" type="slidenum">
              <a:rPr lang="ru-RU" smtClean="0"/>
              <a:pPr/>
              <a:t>22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755094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27293">
              <a:defRPr/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03FBA4-3104-4995-8E67-6BB7DBEC1D20}" type="slidenum">
              <a:rPr lang="ru-RU" smtClean="0"/>
              <a:pPr/>
              <a:t>23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5020060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314700" y="942975"/>
            <a:ext cx="3389313" cy="2541588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sz="1800" dirty="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5370C22-CBE7-4902-A659-82FB35C95F5C}" type="slidenum">
              <a:rPr lang="ru-RU" smtClean="0">
                <a:solidFill>
                  <a:prstClr val="black"/>
                </a:solidFill>
              </a:rPr>
              <a:pPr/>
              <a:t>24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699837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5BCBEA-6E69-4930-9E76-B43B051DCF84}" type="slidenum">
              <a:rPr lang="ru-RU" smtClean="0"/>
              <a:t>25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5449044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4F5DF8-1DBC-4D96-A761-8C926ED7AA31}" type="slidenum">
              <a:rPr lang="ru-RU" smtClean="0"/>
              <a:pPr/>
              <a:t>29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54049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4F5DF8-1DBC-4D96-A761-8C926ED7AA31}" type="slidenum">
              <a:rPr lang="ru-RU" smtClean="0"/>
              <a:pPr/>
              <a:t>40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070172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22EB4B-E71B-44CB-875B-43A0D5934373}" type="slidenum">
              <a:rPr lang="ru-RU" smtClean="0"/>
              <a:pPr/>
              <a:t>44</a:t>
            </a:fld>
            <a:endParaRPr lang="ru-RU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4F5DF8-1DBC-4D96-A761-8C926ED7AA31}" type="slidenum">
              <a:rPr lang="ru-RU" smtClean="0"/>
              <a:pPr/>
              <a:t>45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325390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4F5DF8-1DBC-4D96-A761-8C926ED7AA31}" type="slidenum">
              <a:rPr lang="ru-RU" smtClean="0"/>
              <a:pPr/>
              <a:t>48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4353542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4F5DF8-1DBC-4D96-A761-8C926ED7AA31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923627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7">
            <a:extLst>
              <a:ext uri="{FF2B5EF4-FFF2-40B4-BE49-F238E27FC236}">
                <a16:creationId xmlns:a16="http://schemas.microsoft.com/office/drawing/2014/main" id="{6F00218F-7A31-455F-9638-1A288E17A6D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A05A94CB-952D-41DD-A0C7-E0FFA44ABE59}" type="slidenum">
              <a:rPr lang="en-US" altLang="ru-RU" sz="1200"/>
              <a:pPr eaLnBrk="1" hangingPunct="1"/>
              <a:t>50</a:t>
            </a:fld>
            <a:endParaRPr lang="en-US" altLang="ru-RU" sz="1200"/>
          </a:p>
        </p:txBody>
      </p:sp>
      <p:sp>
        <p:nvSpPr>
          <p:cNvPr id="19459" name="Rectangle 2">
            <a:extLst>
              <a:ext uri="{FF2B5EF4-FFF2-40B4-BE49-F238E27FC236}">
                <a16:creationId xmlns:a16="http://schemas.microsoft.com/office/drawing/2014/main" id="{8A82E19A-B3D6-4DF2-8FC2-077AC04DA87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460" name="Rectangle 3">
            <a:extLst>
              <a:ext uri="{FF2B5EF4-FFF2-40B4-BE49-F238E27FC236}">
                <a16:creationId xmlns:a16="http://schemas.microsoft.com/office/drawing/2014/main" id="{83278F01-4465-4E2D-870F-8F713981E08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ru-RU" altLang="ru-RU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4F5DF8-1DBC-4D96-A761-8C926ED7AA31}" type="slidenum">
              <a:rPr lang="ru-RU" smtClean="0"/>
              <a:pPr/>
              <a:t>53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390384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4F5DF8-1DBC-4D96-A761-8C926ED7AA31}" type="slidenum">
              <a:rPr lang="ru-RU" smtClean="0"/>
              <a:pPr/>
              <a:t>55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0442744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4F5DF8-1DBC-4D96-A761-8C926ED7AA31}" type="slidenum">
              <a:rPr lang="ru-RU" smtClean="0"/>
              <a:pPr/>
              <a:t>56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8721660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4F5DF8-1DBC-4D96-A761-8C926ED7AA31}" type="slidenum">
              <a:rPr lang="ru-RU" smtClean="0"/>
              <a:pPr/>
              <a:t>57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14603702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1FDE44-3196-498E-A603-8183451638D1}" type="slidenum">
              <a:rPr lang="ru-RU" smtClean="0"/>
              <a:pPr/>
              <a:t>71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470330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1FDE44-3196-498E-A603-8183451638D1}" type="slidenum">
              <a:rPr lang="ru-RU" smtClean="0"/>
              <a:pPr/>
              <a:t>72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77288162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4F5DF8-1DBC-4D96-A761-8C926ED7AA31}" type="slidenum">
              <a:rPr lang="ru-RU" smtClean="0"/>
              <a:pPr/>
              <a:t>73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93965876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177925" y="1235075"/>
            <a:ext cx="4441825" cy="333057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1FDE44-3196-498E-A603-8183451638D1}" type="slidenum">
              <a:rPr lang="ru-RU" smtClean="0"/>
              <a:pPr/>
              <a:t>77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849692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4F5DF8-1DBC-4D96-A761-8C926ED7AA31}" type="slidenum">
              <a:rPr lang="ru-RU" smtClean="0"/>
              <a:pPr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409153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5BCBEA-6E69-4930-9E76-B43B051DCF84}" type="slidenum">
              <a:rPr lang="ru-RU" smtClean="0"/>
              <a:t>12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9874356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4F5DF8-1DBC-4D96-A761-8C926ED7AA31}" type="slidenum">
              <a:rPr lang="ru-RU" smtClean="0"/>
              <a:pPr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560732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5BCBEA-6E69-4930-9E76-B43B051DCF84}" type="slidenum">
              <a:rPr lang="ru-RU" smtClean="0"/>
              <a:t>15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7826171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4F5DF8-1DBC-4D96-A761-8C926ED7AA31}" type="slidenum">
              <a:rPr lang="ru-RU" smtClean="0"/>
              <a:pPr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1170278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4F5DF8-1DBC-4D96-A761-8C926ED7AA31}" type="slidenum">
              <a:rPr lang="ru-RU" smtClean="0"/>
              <a:pPr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487350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4F5DF8-1DBC-4D96-A761-8C926ED7AA31}" type="slidenum">
              <a:rPr lang="ru-RU" smtClean="0"/>
              <a:pPr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26419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D5481B-F547-497A-B743-088CC16F971F}" type="datetimeFigureOut">
              <a:rPr lang="ru-RU" smtClean="0"/>
              <a:pPr/>
              <a:t>25.08.2022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D8D62B-88EA-4FAF-A3D4-61B4E776335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D5481B-F547-497A-B743-088CC16F971F}" type="datetimeFigureOut">
              <a:rPr lang="ru-RU" smtClean="0"/>
              <a:pPr/>
              <a:t>25.08.2022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D8D62B-88EA-4FAF-A3D4-61B4E776335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D5481B-F547-497A-B743-088CC16F971F}" type="datetimeFigureOut">
              <a:rPr lang="ru-RU" smtClean="0"/>
              <a:pPr/>
              <a:t>25.08.2022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D8D62B-88EA-4FAF-A3D4-61B4E776335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слайд с нумерацией текст без градиен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подложка низ">
            <a:extLst>
              <a:ext uri="{FF2B5EF4-FFF2-40B4-BE49-F238E27FC236}">
                <a16:creationId xmlns:a16="http://schemas.microsoft.com/office/drawing/2014/main" id="{97AE5BD3-FDB2-8EE3-2EFB-25E1E5EB644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6432640"/>
            <a:ext cx="9144000" cy="43180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652CF90-58B3-ECFE-68B3-98F837B2501E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50021" y="6490800"/>
            <a:ext cx="138779" cy="344488"/>
          </a:xfrm>
          <a:prstGeom prst="rect">
            <a:avLst/>
          </a:prstGeom>
        </p:spPr>
      </p:pic>
      <p:pic>
        <p:nvPicPr>
          <p:cNvPr id="2" name="подложка верх">
            <a:extLst>
              <a:ext uri="{FF2B5EF4-FFF2-40B4-BE49-F238E27FC236}">
                <a16:creationId xmlns:a16="http://schemas.microsoft.com/office/drawing/2014/main" id="{EA503C5E-19FF-CDB3-D858-9EF32AA8B45B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0" y="0"/>
            <a:ext cx="9144000" cy="825500"/>
          </a:xfrm>
          <a:prstGeom prst="rect">
            <a:avLst/>
          </a:prstGeom>
        </p:spPr>
      </p:pic>
      <p:sp>
        <p:nvSpPr>
          <p:cNvPr id="15" name="номер слайда">
            <a:extLst>
              <a:ext uri="{FF2B5EF4-FFF2-40B4-BE49-F238E27FC236}">
                <a16:creationId xmlns:a16="http://schemas.microsoft.com/office/drawing/2014/main" id="{B0192E9C-0587-46D7-B640-5DB8DCFDD1C2}"/>
              </a:ext>
            </a:extLst>
          </p:cNvPr>
          <p:cNvSpPr txBox="1"/>
          <p:nvPr userDrawn="1"/>
        </p:nvSpPr>
        <p:spPr>
          <a:xfrm>
            <a:off x="8677466" y="6538913"/>
            <a:ext cx="40500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779A4F07-433A-49CF-9D7D-A63F9F1FBCD5}" type="slidenum">
              <a:rPr lang="ru-RU" sz="900" smtClean="0">
                <a:solidFill>
                  <a:srgbClr val="1C2D38"/>
                </a:solidFill>
                <a:latin typeface="PermianSlabSerifTypeface" panose="02000000000000000000" pitchFamily="50" charset="0"/>
              </a:rPr>
              <a:t>‹#›</a:t>
            </a:fld>
            <a:endParaRPr lang="ru-RU" sz="900" dirty="0">
              <a:solidFill>
                <a:srgbClr val="1C2D38"/>
              </a:solidFill>
              <a:latin typeface="PermianSlabSerifTypeface" panose="02000000000000000000" pitchFamily="50" charset="0"/>
            </a:endParaRPr>
          </a:p>
        </p:txBody>
      </p:sp>
      <p:sp>
        <p:nvSpPr>
          <p:cNvPr id="21" name="ОГВ">
            <a:extLst>
              <a:ext uri="{FF2B5EF4-FFF2-40B4-BE49-F238E27FC236}">
                <a16:creationId xmlns:a16="http://schemas.microsoft.com/office/drawing/2014/main" id="{AD1D463F-DBEB-45E4-97C4-FFE547832AF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60918" y="6494444"/>
            <a:ext cx="1890713" cy="338137"/>
          </a:xfrm>
        </p:spPr>
        <p:txBody>
          <a:bodyPr anchor="ctr">
            <a:noAutofit/>
          </a:bodyPr>
          <a:lstStyle>
            <a:lvl1pPr marL="0" indent="0">
              <a:spcBef>
                <a:spcPts val="0"/>
              </a:spcBef>
              <a:buNone/>
              <a:defRPr sz="600" baseline="0">
                <a:solidFill>
                  <a:srgbClr val="1C2D38"/>
                </a:solidFill>
                <a:latin typeface="PermianSlabSerifTypeface" panose="02000000000000000000" pitchFamily="50" charset="0"/>
              </a:defRPr>
            </a:lvl1pPr>
            <a:lvl2pPr>
              <a:defRPr sz="600">
                <a:solidFill>
                  <a:schemeClr val="bg1"/>
                </a:solidFill>
              </a:defRPr>
            </a:lvl2pPr>
            <a:lvl3pPr>
              <a:defRPr sz="600">
                <a:solidFill>
                  <a:schemeClr val="bg1"/>
                </a:solidFill>
              </a:defRPr>
            </a:lvl3pPr>
            <a:lvl4pPr>
              <a:defRPr sz="600">
                <a:solidFill>
                  <a:schemeClr val="bg1"/>
                </a:solidFill>
              </a:defRPr>
            </a:lvl4pPr>
            <a:lvl5pPr>
              <a:defRPr sz="600">
                <a:solidFill>
                  <a:schemeClr val="bg1"/>
                </a:solidFill>
              </a:defRPr>
            </a:lvl5pPr>
          </a:lstStyle>
          <a:p>
            <a:pPr lvl="0"/>
            <a:r>
              <a:rPr lang="ru-RU" dirty="0"/>
              <a:t>МИНИСТЕРСТВО ОБРАЗОВАНИЯ И НАУКИ</a:t>
            </a:r>
            <a:br>
              <a:rPr lang="ru-RU" dirty="0"/>
            </a:br>
            <a:r>
              <a:rPr lang="ru-RU" dirty="0"/>
              <a:t>ПЕРМСКОГО КРАЯ</a:t>
            </a:r>
          </a:p>
        </p:txBody>
      </p:sp>
      <p:sp>
        <p:nvSpPr>
          <p:cNvPr id="24" name="Заголовок слайда" descr="заголовок слайда">
            <a:extLst>
              <a:ext uri="{FF2B5EF4-FFF2-40B4-BE49-F238E27FC236}">
                <a16:creationId xmlns:a16="http://schemas.microsoft.com/office/drawing/2014/main" id="{D5FED76D-EFC9-4B34-9A58-87FF8189E21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51520" y="49213"/>
            <a:ext cx="8640960" cy="715962"/>
          </a:xfrm>
        </p:spPr>
        <p:txBody>
          <a:bodyPr anchor="ctr">
            <a:normAutofit/>
          </a:bodyPr>
          <a:lstStyle>
            <a:lvl1pPr marL="0" indent="0">
              <a:buNone/>
              <a:defRPr sz="1800">
                <a:solidFill>
                  <a:srgbClr val="1C2D38"/>
                </a:solidFill>
                <a:latin typeface="PermianSlabSerifTypeface" panose="02000000000000000000" pitchFamily="50" charset="0"/>
              </a:defRPr>
            </a:lvl1pPr>
            <a:lvl2pPr>
              <a:defRPr>
                <a:solidFill>
                  <a:schemeClr val="bg1"/>
                </a:solidFill>
                <a:latin typeface="+mj-lt"/>
              </a:defRPr>
            </a:lvl2pPr>
            <a:lvl3pPr>
              <a:defRPr>
                <a:solidFill>
                  <a:schemeClr val="bg1"/>
                </a:solidFill>
                <a:latin typeface="+mj-lt"/>
              </a:defRPr>
            </a:lvl3pPr>
            <a:lvl4pPr>
              <a:defRPr>
                <a:solidFill>
                  <a:schemeClr val="bg1"/>
                </a:solidFill>
                <a:latin typeface="+mj-lt"/>
              </a:defRPr>
            </a:lvl4pPr>
            <a:lvl5pPr>
              <a:defRPr>
                <a:solidFill>
                  <a:schemeClr val="bg1"/>
                </a:solidFill>
                <a:latin typeface="+mj-lt"/>
              </a:defRPr>
            </a:lvl5pPr>
          </a:lstStyle>
          <a:p>
            <a:pPr lvl="0"/>
            <a:r>
              <a:rPr lang="ru-RU" dirty="0"/>
              <a:t>Заголовок слайда</a:t>
            </a:r>
          </a:p>
        </p:txBody>
      </p:sp>
      <p:sp>
        <p:nvSpPr>
          <p:cNvPr id="26" name="Область контента" descr="область контента">
            <a:extLst>
              <a:ext uri="{FF2B5EF4-FFF2-40B4-BE49-F238E27FC236}">
                <a16:creationId xmlns:a16="http://schemas.microsoft.com/office/drawing/2014/main" id="{623B89AF-1D16-46F5-8A69-E8DD306D616F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251520" y="1700808"/>
            <a:ext cx="8640960" cy="4536504"/>
          </a:xfrm>
        </p:spPr>
        <p:txBody>
          <a:bodyPr>
            <a:noAutofit/>
          </a:bodyPr>
          <a:lstStyle>
            <a:lvl1pPr marL="0" indent="0">
              <a:buNone/>
              <a:defRPr sz="1050">
                <a:solidFill>
                  <a:srgbClr val="1C2D38"/>
                </a:solidFill>
                <a:latin typeface="Montserrat" panose="00000500000000000000" pitchFamily="2" charset="-52"/>
              </a:defRPr>
            </a:lvl1pPr>
            <a:lvl2pPr marL="342900" indent="0">
              <a:buNone/>
              <a:defRPr sz="1050">
                <a:solidFill>
                  <a:srgbClr val="1C2D38"/>
                </a:solidFill>
                <a:latin typeface="Montserrat" panose="00000500000000000000" pitchFamily="2" charset="-52"/>
              </a:defRPr>
            </a:lvl2pPr>
            <a:lvl3pPr marL="685800" indent="0">
              <a:buNone/>
              <a:defRPr sz="1050">
                <a:solidFill>
                  <a:srgbClr val="1C2D38"/>
                </a:solidFill>
                <a:latin typeface="Montserrat" panose="00000500000000000000" pitchFamily="2" charset="-52"/>
              </a:defRPr>
            </a:lvl3pPr>
            <a:lvl4pPr marL="1028700" indent="0">
              <a:buNone/>
              <a:defRPr sz="1050">
                <a:solidFill>
                  <a:srgbClr val="1C2D38"/>
                </a:solidFill>
                <a:latin typeface="Montserrat" panose="00000500000000000000" pitchFamily="2" charset="-52"/>
              </a:defRPr>
            </a:lvl4pPr>
            <a:lvl5pPr marL="1371600" indent="0">
              <a:buNone/>
              <a:defRPr sz="1050">
                <a:solidFill>
                  <a:srgbClr val="1C2D38"/>
                </a:solidFill>
                <a:latin typeface="Montserrat" panose="00000500000000000000" pitchFamily="2" charset="-52"/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27" name="Подзаголовок" descr="Подзаголовок">
            <a:extLst>
              <a:ext uri="{FF2B5EF4-FFF2-40B4-BE49-F238E27FC236}">
                <a16:creationId xmlns:a16="http://schemas.microsoft.com/office/drawing/2014/main" id="{D1F13F0F-6E92-474B-B9DC-AC03A2036CB2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251520" y="1053108"/>
            <a:ext cx="8640960" cy="431800"/>
          </a:xfrm>
        </p:spPr>
        <p:txBody>
          <a:bodyPr anchor="ctr">
            <a:noAutofit/>
          </a:bodyPr>
          <a:lstStyle>
            <a:lvl1pPr marL="0" indent="0">
              <a:buNone/>
              <a:defRPr sz="1350" b="1">
                <a:solidFill>
                  <a:srgbClr val="1C2D38"/>
                </a:solidFill>
                <a:latin typeface="Montserrat" panose="00000500000000000000" pitchFamily="2" charset="-52"/>
              </a:defRPr>
            </a:lvl1pPr>
            <a:lvl2pPr>
              <a:defRPr sz="1500">
                <a:solidFill>
                  <a:srgbClr val="1C2D38"/>
                </a:solidFill>
              </a:defRPr>
            </a:lvl2pPr>
            <a:lvl3pPr>
              <a:defRPr sz="1500">
                <a:solidFill>
                  <a:srgbClr val="1C2D38"/>
                </a:solidFill>
              </a:defRPr>
            </a:lvl3pPr>
            <a:lvl4pPr>
              <a:defRPr sz="1500">
                <a:solidFill>
                  <a:srgbClr val="1C2D38"/>
                </a:solidFill>
              </a:defRPr>
            </a:lvl4pPr>
            <a:lvl5pPr>
              <a:defRPr sz="1500">
                <a:solidFill>
                  <a:srgbClr val="1C2D38"/>
                </a:solidFill>
              </a:defRPr>
            </a:lvl5pPr>
          </a:lstStyle>
          <a:p>
            <a:pPr lvl="0"/>
            <a:r>
              <a:rPr lang="ru-RU" dirty="0"/>
              <a:t>Подзаголовок</a:t>
            </a:r>
          </a:p>
        </p:txBody>
      </p:sp>
      <p:sp>
        <p:nvSpPr>
          <p:cNvPr id="29" name="Название презентации" descr="название презентации">
            <a:extLst>
              <a:ext uri="{FF2B5EF4-FFF2-40B4-BE49-F238E27FC236}">
                <a16:creationId xmlns:a16="http://schemas.microsoft.com/office/drawing/2014/main" id="{15544E8E-278C-4479-90A6-7CCF23A8820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443763" y="6438293"/>
            <a:ext cx="4256475" cy="404788"/>
          </a:xfrm>
          <a:noFill/>
        </p:spPr>
        <p:txBody>
          <a:bodyPr anchor="ctr">
            <a:noAutofit/>
          </a:bodyPr>
          <a:lstStyle>
            <a:lvl1pPr marL="0" indent="0" algn="ctr">
              <a:buNone/>
              <a:defRPr sz="750">
                <a:solidFill>
                  <a:srgbClr val="1C2D38"/>
                </a:solidFill>
                <a:latin typeface="PermianSlabSerifTypeface" panose="02000000000000000000" pitchFamily="50" charset="0"/>
              </a:defRPr>
            </a:lvl1pPr>
            <a:lvl2pPr>
              <a:defRPr sz="750">
                <a:solidFill>
                  <a:srgbClr val="FFFFFF"/>
                </a:solidFill>
                <a:latin typeface="PermianSerifTypeface" panose="02000000000000000000" pitchFamily="50" charset="0"/>
              </a:defRPr>
            </a:lvl2pPr>
            <a:lvl3pPr>
              <a:defRPr sz="750">
                <a:solidFill>
                  <a:srgbClr val="FFFFFF"/>
                </a:solidFill>
                <a:latin typeface="PermianSerifTypeface" panose="02000000000000000000" pitchFamily="50" charset="0"/>
              </a:defRPr>
            </a:lvl3pPr>
            <a:lvl4pPr>
              <a:defRPr sz="750">
                <a:solidFill>
                  <a:srgbClr val="FFFFFF"/>
                </a:solidFill>
                <a:latin typeface="PermianSerifTypeface" panose="02000000000000000000" pitchFamily="50" charset="0"/>
              </a:defRPr>
            </a:lvl4pPr>
            <a:lvl5pPr>
              <a:defRPr sz="750">
                <a:solidFill>
                  <a:srgbClr val="FFFFFF"/>
                </a:solidFill>
                <a:latin typeface="PermianSerifTypeface" panose="02000000000000000000" pitchFamily="50" charset="0"/>
              </a:defRPr>
            </a:lvl5pPr>
          </a:lstStyle>
          <a:p>
            <a:pPr lvl="0"/>
            <a:r>
              <a:rPr lang="ru-RU" dirty="0"/>
              <a:t>Название презентации</a:t>
            </a:r>
          </a:p>
        </p:txBody>
      </p:sp>
    </p:spTree>
    <p:extLst>
      <p:ext uri="{BB962C8B-B14F-4D97-AF65-F5344CB8AC3E}">
        <p14:creationId xmlns:p14="http://schemas.microsoft.com/office/powerpoint/2010/main" val="36799031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D5481B-F547-497A-B743-088CC16F971F}" type="datetimeFigureOut">
              <a:rPr lang="ru-RU" smtClean="0"/>
              <a:pPr/>
              <a:t>25.08.2022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D8D62B-88EA-4FAF-A3D4-61B4E776335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D5481B-F547-497A-B743-088CC16F971F}" type="datetimeFigureOut">
              <a:rPr lang="ru-RU" smtClean="0"/>
              <a:pPr/>
              <a:t>25.08.2022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D8D62B-88EA-4FAF-A3D4-61B4E776335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D5481B-F547-497A-B743-088CC16F971F}" type="datetimeFigureOut">
              <a:rPr lang="ru-RU" smtClean="0"/>
              <a:pPr/>
              <a:t>25.08.2022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D8D62B-88EA-4FAF-A3D4-61B4E776335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D5481B-F547-497A-B743-088CC16F971F}" type="datetimeFigureOut">
              <a:rPr lang="ru-RU" smtClean="0"/>
              <a:pPr/>
              <a:t>25.08.2022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D8D62B-88EA-4FAF-A3D4-61B4E776335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D5481B-F547-497A-B743-088CC16F971F}" type="datetimeFigureOut">
              <a:rPr lang="ru-RU" smtClean="0"/>
              <a:pPr/>
              <a:t>25.08.2022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D8D62B-88EA-4FAF-A3D4-61B4E776335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D5481B-F547-497A-B743-088CC16F971F}" type="datetimeFigureOut">
              <a:rPr lang="ru-RU" smtClean="0"/>
              <a:pPr/>
              <a:t>25.08.2022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D8D62B-88EA-4FAF-A3D4-61B4E776335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D5481B-F547-497A-B743-088CC16F971F}" type="datetimeFigureOut">
              <a:rPr lang="ru-RU" smtClean="0"/>
              <a:pPr/>
              <a:t>25.08.2022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D8D62B-88EA-4FAF-A3D4-61B4E776335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D5481B-F547-497A-B743-088CC16F971F}" type="datetimeFigureOut">
              <a:rPr lang="ru-RU" smtClean="0"/>
              <a:pPr/>
              <a:t>25.08.2022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D8D62B-88EA-4FAF-A3D4-61B4E776335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D5481B-F547-497A-B743-088CC16F971F}" type="datetimeFigureOut">
              <a:rPr lang="ru-RU" smtClean="0"/>
              <a:pPr/>
              <a:t>25.08.2022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D8D62B-88EA-4FAF-A3D4-61B4E7763355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  <p:sldLayoutId id="2147483721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24.png"/><Relationship Id="rId7" Type="http://schemas.openxmlformats.org/officeDocument/2006/relationships/image" Target="../media/image3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9.png"/><Relationship Id="rId11" Type="http://schemas.openxmlformats.org/officeDocument/2006/relationships/image" Target="../media/image34.jpeg"/><Relationship Id="rId5" Type="http://schemas.openxmlformats.org/officeDocument/2006/relationships/image" Target="../media/image28.png"/><Relationship Id="rId10" Type="http://schemas.openxmlformats.org/officeDocument/2006/relationships/image" Target="../media/image33.jpeg"/><Relationship Id="rId4" Type="http://schemas.openxmlformats.org/officeDocument/2006/relationships/image" Target="../media/image27.png"/><Relationship Id="rId9" Type="http://schemas.openxmlformats.org/officeDocument/2006/relationships/image" Target="../media/image32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5.jpg"/><Relationship Id="rId4" Type="http://schemas.openxmlformats.org/officeDocument/2006/relationships/hyperlink" Target="https://razgovor.edsoo.ru/" TargetMode="Externa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7" Type="http://schemas.openxmlformats.org/officeDocument/2006/relationships/image" Target="../media/image3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jpeg"/><Relationship Id="rId3" Type="http://schemas.openxmlformats.org/officeDocument/2006/relationships/image" Target="../media/image24.png"/><Relationship Id="rId7" Type="http://schemas.openxmlformats.org/officeDocument/2006/relationships/image" Target="../media/image4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2.png"/><Relationship Id="rId5" Type="http://schemas.openxmlformats.org/officeDocument/2006/relationships/image" Target="../media/image41.jpeg"/><Relationship Id="rId4" Type="http://schemas.openxmlformats.org/officeDocument/2006/relationships/image" Target="../media/image40.jpe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3" Type="http://schemas.openxmlformats.org/officeDocument/2006/relationships/image" Target="../media/image24.png"/><Relationship Id="rId7" Type="http://schemas.openxmlformats.org/officeDocument/2006/relationships/image" Target="../media/image4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7.png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3" Type="http://schemas.openxmlformats.org/officeDocument/2006/relationships/image" Target="../media/image24.png"/><Relationship Id="rId7" Type="http://schemas.openxmlformats.org/officeDocument/2006/relationships/image" Target="../media/image53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2.jpeg"/><Relationship Id="rId5" Type="http://schemas.openxmlformats.org/officeDocument/2006/relationships/image" Target="../media/image51.jpeg"/><Relationship Id="rId4" Type="http://schemas.openxmlformats.org/officeDocument/2006/relationships/image" Target="../media/image50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6.png"/><Relationship Id="rId5" Type="http://schemas.openxmlformats.org/officeDocument/2006/relationships/image" Target="../media/image55.png"/><Relationship Id="rId4" Type="http://schemas.openxmlformats.org/officeDocument/2006/relationships/image" Target="../media/image22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15.png"/><Relationship Id="rId3" Type="http://schemas.openxmlformats.org/officeDocument/2006/relationships/image" Target="../media/image8.png"/><Relationship Id="rId7" Type="http://schemas.openxmlformats.org/officeDocument/2006/relationships/image" Target="../media/image10.png"/><Relationship Id="rId12" Type="http://schemas.openxmlformats.org/officeDocument/2006/relationships/image" Target="../media/image1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6" Type="http://schemas.microsoft.com/office/2007/relationships/hdphoto" Target="../media/hdphoto2.wdp"/><Relationship Id="rId11" Type="http://schemas.openxmlformats.org/officeDocument/2006/relationships/image" Target="../media/image13.png"/><Relationship Id="rId5" Type="http://schemas.openxmlformats.org/officeDocument/2006/relationships/image" Target="../media/image9.png"/><Relationship Id="rId10" Type="http://schemas.openxmlformats.org/officeDocument/2006/relationships/image" Target="../media/image12.png"/><Relationship Id="rId4" Type="http://schemas.microsoft.com/office/2007/relationships/hdphoto" Target="../media/hdphoto1.wdp"/><Relationship Id="rId9" Type="http://schemas.microsoft.com/office/2007/relationships/hdphoto" Target="../media/hdphoto3.wdp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8.png"/><Relationship Id="rId4" Type="http://schemas.microsoft.com/office/2007/relationships/hdphoto" Target="../media/hdphoto4.wdp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jpeg"/><Relationship Id="rId3" Type="http://schemas.openxmlformats.org/officeDocument/2006/relationships/image" Target="../media/image59.png"/><Relationship Id="rId7" Type="http://schemas.openxmlformats.org/officeDocument/2006/relationships/hyperlink" Target="https://fipi.ru/otkrytyy-bank-zadaniy-dlya-otsenki-yestestvennonauchnoy-gramotnosti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Relationship Id="rId6" Type="http://schemas.openxmlformats.org/officeDocument/2006/relationships/hyperlink" Target="https://fg.resh.edu.ru/" TargetMode="External"/><Relationship Id="rId5" Type="http://schemas.openxmlformats.org/officeDocument/2006/relationships/image" Target="../media/image60.png"/><Relationship Id="rId10" Type="http://schemas.openxmlformats.org/officeDocument/2006/relationships/image" Target="../media/image62.png"/><Relationship Id="rId4" Type="http://schemas.openxmlformats.org/officeDocument/2006/relationships/chart" Target="../charts/chart1.xml"/><Relationship Id="rId9" Type="http://schemas.openxmlformats.org/officeDocument/2006/relationships/hyperlink" Target="https://edsoo.ru/" TargetMode="Externa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63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Relationship Id="rId4" Type="http://schemas.openxmlformats.org/officeDocument/2006/relationships/chart" Target="../charts/char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65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66.emf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67.emf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68.emf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4" Type="http://schemas.openxmlformats.org/officeDocument/2006/relationships/image" Target="../media/image69.emf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4" Type="http://schemas.openxmlformats.org/officeDocument/2006/relationships/image" Target="../media/image70.emf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4" Type="http://schemas.openxmlformats.org/officeDocument/2006/relationships/image" Target="../media/image71.emf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7.vml"/><Relationship Id="rId4" Type="http://schemas.openxmlformats.org/officeDocument/2006/relationships/image" Target="../media/image72.emf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8.vml"/><Relationship Id="rId4" Type="http://schemas.openxmlformats.org/officeDocument/2006/relationships/image" Target="../media/image73.emf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9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9.vml"/><Relationship Id="rId4" Type="http://schemas.openxmlformats.org/officeDocument/2006/relationships/image" Target="../media/image74.emf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9.png"/><Relationship Id="rId13" Type="http://schemas.microsoft.com/office/2007/relationships/hdphoto" Target="../media/hdphoto6.wdp"/><Relationship Id="rId18" Type="http://schemas.openxmlformats.org/officeDocument/2006/relationships/image" Target="../media/image88.png"/><Relationship Id="rId3" Type="http://schemas.openxmlformats.org/officeDocument/2006/relationships/image" Target="../media/image59.png"/><Relationship Id="rId7" Type="http://schemas.openxmlformats.org/officeDocument/2006/relationships/image" Target="../media/image78.png"/><Relationship Id="rId12" Type="http://schemas.openxmlformats.org/officeDocument/2006/relationships/image" Target="../media/image83.png"/><Relationship Id="rId17" Type="http://schemas.openxmlformats.org/officeDocument/2006/relationships/image" Target="../media/image87.png"/><Relationship Id="rId2" Type="http://schemas.openxmlformats.org/officeDocument/2006/relationships/notesSlide" Target="../notesSlides/notesSlide16.xml"/><Relationship Id="rId16" Type="http://schemas.openxmlformats.org/officeDocument/2006/relationships/image" Target="../media/image86.png"/><Relationship Id="rId20" Type="http://schemas.openxmlformats.org/officeDocument/2006/relationships/image" Target="../media/image89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77.png"/><Relationship Id="rId11" Type="http://schemas.openxmlformats.org/officeDocument/2006/relationships/image" Target="../media/image82.png"/><Relationship Id="rId5" Type="http://schemas.openxmlformats.org/officeDocument/2006/relationships/image" Target="../media/image76.png"/><Relationship Id="rId15" Type="http://schemas.openxmlformats.org/officeDocument/2006/relationships/image" Target="../media/image85.jpeg"/><Relationship Id="rId10" Type="http://schemas.openxmlformats.org/officeDocument/2006/relationships/image" Target="../media/image81.png"/><Relationship Id="rId19" Type="http://schemas.microsoft.com/office/2007/relationships/hdphoto" Target="../media/hdphoto7.wdp"/><Relationship Id="rId4" Type="http://schemas.openxmlformats.org/officeDocument/2006/relationships/image" Target="../media/image75.png"/><Relationship Id="rId9" Type="http://schemas.openxmlformats.org/officeDocument/2006/relationships/image" Target="../media/image80.png"/><Relationship Id="rId14" Type="http://schemas.openxmlformats.org/officeDocument/2006/relationships/image" Target="../media/image84.png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0.jpe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8.png"/></Relationships>
</file>

<file path=ppt/slides/_rels/slide46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1.png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png"/><Relationship Id="rId7" Type="http://schemas.openxmlformats.org/officeDocument/2006/relationships/image" Target="../media/image96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95.jpeg"/><Relationship Id="rId5" Type="http://schemas.openxmlformats.org/officeDocument/2006/relationships/image" Target="../media/image94.jpeg"/><Relationship Id="rId4" Type="http://schemas.openxmlformats.org/officeDocument/2006/relationships/image" Target="../media/image93.jpeg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7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9.jpeg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0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6.png"/><Relationship Id="rId13" Type="http://schemas.openxmlformats.org/officeDocument/2006/relationships/image" Target="../media/image111.png"/><Relationship Id="rId3" Type="http://schemas.openxmlformats.org/officeDocument/2006/relationships/image" Target="../media/image48.png"/><Relationship Id="rId7" Type="http://schemas.openxmlformats.org/officeDocument/2006/relationships/image" Target="../media/image105.png"/><Relationship Id="rId12" Type="http://schemas.openxmlformats.org/officeDocument/2006/relationships/image" Target="../media/image110.png"/><Relationship Id="rId2" Type="http://schemas.openxmlformats.org/officeDocument/2006/relationships/image" Target="../media/image101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04.png"/><Relationship Id="rId11" Type="http://schemas.openxmlformats.org/officeDocument/2006/relationships/image" Target="../media/image109.png"/><Relationship Id="rId5" Type="http://schemas.openxmlformats.org/officeDocument/2006/relationships/image" Target="../media/image103.png"/><Relationship Id="rId15" Type="http://schemas.openxmlformats.org/officeDocument/2006/relationships/image" Target="../media/image113.png"/><Relationship Id="rId10" Type="http://schemas.openxmlformats.org/officeDocument/2006/relationships/image" Target="../media/image108.png"/><Relationship Id="rId4" Type="http://schemas.openxmlformats.org/officeDocument/2006/relationships/image" Target="../media/image102.png"/><Relationship Id="rId9" Type="http://schemas.openxmlformats.org/officeDocument/2006/relationships/image" Target="../media/image107.png"/><Relationship Id="rId14" Type="http://schemas.openxmlformats.org/officeDocument/2006/relationships/image" Target="../media/image112.png"/></Relationships>
</file>

<file path=ppt/slides/_rels/slide5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13" Type="http://schemas.openxmlformats.org/officeDocument/2006/relationships/image" Target="../media/image117.jpeg"/><Relationship Id="rId3" Type="http://schemas.openxmlformats.org/officeDocument/2006/relationships/image" Target="../media/image101.png"/><Relationship Id="rId7" Type="http://schemas.openxmlformats.org/officeDocument/2006/relationships/diagramColors" Target="../diagrams/colors1.xml"/><Relationship Id="rId12" Type="http://schemas.openxmlformats.org/officeDocument/2006/relationships/image" Target="../media/image116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2.xml"/><Relationship Id="rId6" Type="http://schemas.openxmlformats.org/officeDocument/2006/relationships/diagramQuickStyle" Target="../diagrams/quickStyle1.xml"/><Relationship Id="rId11" Type="http://schemas.openxmlformats.org/officeDocument/2006/relationships/image" Target="../media/image115.png"/><Relationship Id="rId5" Type="http://schemas.openxmlformats.org/officeDocument/2006/relationships/diagramLayout" Target="../diagrams/layout1.xml"/><Relationship Id="rId15" Type="http://schemas.openxmlformats.org/officeDocument/2006/relationships/image" Target="../media/image48.png"/><Relationship Id="rId10" Type="http://schemas.microsoft.com/office/2007/relationships/hdphoto" Target="../media/hdphoto8.wdp"/><Relationship Id="rId4" Type="http://schemas.openxmlformats.org/officeDocument/2006/relationships/diagramData" Target="../diagrams/data1.xml"/><Relationship Id="rId9" Type="http://schemas.openxmlformats.org/officeDocument/2006/relationships/image" Target="../media/image114.png"/><Relationship Id="rId14" Type="http://schemas.openxmlformats.org/officeDocument/2006/relationships/image" Target="../media/image118.jpeg"/></Relationships>
</file>

<file path=ppt/slides/_rels/slide54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9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20.png"/></Relationships>
</file>

<file path=ppt/slides/_rels/slide5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5.jpeg"/><Relationship Id="rId3" Type="http://schemas.openxmlformats.org/officeDocument/2006/relationships/image" Target="../media/image119.png"/><Relationship Id="rId7" Type="http://schemas.openxmlformats.org/officeDocument/2006/relationships/image" Target="../media/image124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23.png"/><Relationship Id="rId5" Type="http://schemas.openxmlformats.org/officeDocument/2006/relationships/image" Target="../media/image122.jpeg"/><Relationship Id="rId10" Type="http://schemas.openxmlformats.org/officeDocument/2006/relationships/image" Target="../media/image48.png"/><Relationship Id="rId4" Type="http://schemas.openxmlformats.org/officeDocument/2006/relationships/image" Target="../media/image121.png"/><Relationship Id="rId9" Type="http://schemas.openxmlformats.org/officeDocument/2006/relationships/image" Target="../media/image126.jpe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9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8.pn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8.jpeg"/><Relationship Id="rId2" Type="http://schemas.openxmlformats.org/officeDocument/2006/relationships/image" Target="../media/image127.png"/><Relationship Id="rId1" Type="http://schemas.openxmlformats.org/officeDocument/2006/relationships/slideLayout" Target="../slideLayouts/slideLayout1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0.jpeg"/><Relationship Id="rId2" Type="http://schemas.openxmlformats.org/officeDocument/2006/relationships/image" Target="../media/image12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1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3.jpeg"/><Relationship Id="rId2" Type="http://schemas.openxmlformats.org/officeDocument/2006/relationships/image" Target="../media/image13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4.jpeg"/></Relationships>
</file>

<file path=ppt/slides/_rels/slide62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5.pn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7.jpeg"/><Relationship Id="rId7" Type="http://schemas.openxmlformats.org/officeDocument/2006/relationships/image" Target="../media/image140.png"/><Relationship Id="rId2" Type="http://schemas.openxmlformats.org/officeDocument/2006/relationships/image" Target="../media/image136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39.png"/><Relationship Id="rId5" Type="http://schemas.openxmlformats.org/officeDocument/2006/relationships/image" Target="../media/image138.png"/><Relationship Id="rId4" Type="http://schemas.openxmlformats.org/officeDocument/2006/relationships/chart" Target="../charts/chart4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2.jpeg"/><Relationship Id="rId7" Type="http://schemas.openxmlformats.org/officeDocument/2006/relationships/image" Target="../media/image146.jpeg"/><Relationship Id="rId2" Type="http://schemas.openxmlformats.org/officeDocument/2006/relationships/image" Target="../media/image14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5.jpeg"/><Relationship Id="rId5" Type="http://schemas.openxmlformats.org/officeDocument/2006/relationships/image" Target="../media/image144.jpeg"/><Relationship Id="rId4" Type="http://schemas.openxmlformats.org/officeDocument/2006/relationships/image" Target="../media/image143.jpeg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6.png"/><Relationship Id="rId1" Type="http://schemas.openxmlformats.org/officeDocument/2006/relationships/slideLayout" Target="../slideLayouts/slideLayout12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0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7.png"/></Relationships>
</file>

<file path=ppt/slides/_rels/slide7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3.png"/><Relationship Id="rId3" Type="http://schemas.openxmlformats.org/officeDocument/2006/relationships/image" Target="../media/image148.png"/><Relationship Id="rId7" Type="http://schemas.openxmlformats.org/officeDocument/2006/relationships/image" Target="../media/image152.png"/><Relationship Id="rId12" Type="http://schemas.openxmlformats.org/officeDocument/2006/relationships/image" Target="../media/image156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51.png"/><Relationship Id="rId11" Type="http://schemas.openxmlformats.org/officeDocument/2006/relationships/image" Target="../media/image155.png"/><Relationship Id="rId5" Type="http://schemas.openxmlformats.org/officeDocument/2006/relationships/image" Target="../media/image150.jpeg"/><Relationship Id="rId10" Type="http://schemas.openxmlformats.org/officeDocument/2006/relationships/image" Target="../media/image154.png"/><Relationship Id="rId4" Type="http://schemas.openxmlformats.org/officeDocument/2006/relationships/image" Target="../media/image149.jpeg"/><Relationship Id="rId9" Type="http://schemas.microsoft.com/office/2007/relationships/hdphoto" Target="../media/hdphoto9.wdp"/></Relationships>
</file>

<file path=ppt/slides/_rels/slide7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1.png"/><Relationship Id="rId13" Type="http://schemas.openxmlformats.org/officeDocument/2006/relationships/image" Target="../media/image166.png"/><Relationship Id="rId18" Type="http://schemas.openxmlformats.org/officeDocument/2006/relationships/image" Target="../media/image171.jpeg"/><Relationship Id="rId26" Type="http://schemas.openxmlformats.org/officeDocument/2006/relationships/image" Target="../media/image178.png"/><Relationship Id="rId3" Type="http://schemas.openxmlformats.org/officeDocument/2006/relationships/image" Target="../media/image148.png"/><Relationship Id="rId21" Type="http://schemas.openxmlformats.org/officeDocument/2006/relationships/image" Target="../media/image173.jpeg"/><Relationship Id="rId7" Type="http://schemas.openxmlformats.org/officeDocument/2006/relationships/image" Target="../media/image160.png"/><Relationship Id="rId12" Type="http://schemas.openxmlformats.org/officeDocument/2006/relationships/image" Target="../media/image165.png"/><Relationship Id="rId17" Type="http://schemas.openxmlformats.org/officeDocument/2006/relationships/image" Target="../media/image170.png"/><Relationship Id="rId25" Type="http://schemas.openxmlformats.org/officeDocument/2006/relationships/image" Target="../media/image177.png"/><Relationship Id="rId2" Type="http://schemas.openxmlformats.org/officeDocument/2006/relationships/notesSlide" Target="../notesSlides/notesSlide26.xml"/><Relationship Id="rId16" Type="http://schemas.openxmlformats.org/officeDocument/2006/relationships/image" Target="../media/image169.png"/><Relationship Id="rId20" Type="http://schemas.openxmlformats.org/officeDocument/2006/relationships/image" Target="../media/image154.png"/><Relationship Id="rId29" Type="http://schemas.openxmlformats.org/officeDocument/2006/relationships/image" Target="../media/image181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59.png"/><Relationship Id="rId11" Type="http://schemas.openxmlformats.org/officeDocument/2006/relationships/image" Target="../media/image164.png"/><Relationship Id="rId24" Type="http://schemas.openxmlformats.org/officeDocument/2006/relationships/image" Target="../media/image176.jpeg"/><Relationship Id="rId5" Type="http://schemas.openxmlformats.org/officeDocument/2006/relationships/image" Target="../media/image158.png"/><Relationship Id="rId15" Type="http://schemas.openxmlformats.org/officeDocument/2006/relationships/image" Target="../media/image168.png"/><Relationship Id="rId23" Type="http://schemas.openxmlformats.org/officeDocument/2006/relationships/image" Target="../media/image175.png"/><Relationship Id="rId28" Type="http://schemas.openxmlformats.org/officeDocument/2006/relationships/image" Target="../media/image180.png"/><Relationship Id="rId10" Type="http://schemas.openxmlformats.org/officeDocument/2006/relationships/image" Target="../media/image163.png"/><Relationship Id="rId19" Type="http://schemas.openxmlformats.org/officeDocument/2006/relationships/image" Target="../media/image172.png"/><Relationship Id="rId4" Type="http://schemas.openxmlformats.org/officeDocument/2006/relationships/image" Target="../media/image157.png"/><Relationship Id="rId9" Type="http://schemas.openxmlformats.org/officeDocument/2006/relationships/image" Target="../media/image162.png"/><Relationship Id="rId14" Type="http://schemas.openxmlformats.org/officeDocument/2006/relationships/image" Target="../media/image167.png"/><Relationship Id="rId22" Type="http://schemas.openxmlformats.org/officeDocument/2006/relationships/image" Target="../media/image174.png"/><Relationship Id="rId27" Type="http://schemas.openxmlformats.org/officeDocument/2006/relationships/image" Target="../media/image179.png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8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82.png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4.jpeg"/><Relationship Id="rId2" Type="http://schemas.openxmlformats.org/officeDocument/2006/relationships/image" Target="../media/image183.jpeg"/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5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2.png"/><Relationship Id="rId4" Type="http://schemas.openxmlformats.org/officeDocument/2006/relationships/image" Target="../media/image186.png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microsoft.com/office/2007/relationships/hdphoto" Target="../media/hdphoto5.wdp"/><Relationship Id="rId5" Type="http://schemas.openxmlformats.org/officeDocument/2006/relationships/image" Target="../media/image21.png"/><Relationship Id="rId4" Type="http://schemas.microsoft.com/office/2007/relationships/hdphoto" Target="../media/hdphoto4.wdp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hyperlink" Target="https://perm.aif.ru/society/my_nesyom_otvetstvennost_dmitriy_mahonin_o_vospitanii_novogo_pokoleniya" TargetMode="Externa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Рисунок 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8" y="0"/>
            <a:ext cx="9129712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357158" y="1504562"/>
            <a:ext cx="8501122" cy="470898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defRPr/>
            </a:pPr>
            <a:r>
              <a:rPr lang="ru-RU" sz="2800" b="1" dirty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Августовская конференция педагогических работников </a:t>
            </a:r>
            <a:r>
              <a:rPr lang="ru-RU" sz="2800" b="1" dirty="0" err="1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Ординского</a:t>
            </a:r>
            <a:r>
              <a:rPr lang="ru-RU" sz="2800" b="1" dirty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муниципального округа</a:t>
            </a:r>
          </a:p>
          <a:p>
            <a:pPr algn="ctr">
              <a:defRPr/>
            </a:pPr>
            <a:endParaRPr lang="ru-RU" sz="2800" b="1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pPr algn="ctr">
              <a:defRPr/>
            </a:pPr>
            <a:r>
              <a:rPr lang="ru-RU" sz="2400" b="1" dirty="0">
                <a:solidFill>
                  <a:srgbClr val="002060"/>
                </a:solidFill>
              </a:rPr>
              <a:t>«Формирование единого образовательного пространства и реализация национального проекта «Образование»</a:t>
            </a:r>
          </a:p>
          <a:p>
            <a:pPr algn="ctr">
              <a:defRPr/>
            </a:pPr>
            <a:r>
              <a:rPr lang="ru-RU" sz="2400" b="1" dirty="0">
                <a:solidFill>
                  <a:srgbClr val="002060"/>
                </a:solidFill>
              </a:rPr>
              <a:t> в образовательных организациях </a:t>
            </a:r>
          </a:p>
          <a:p>
            <a:pPr algn="ctr">
              <a:defRPr/>
            </a:pPr>
            <a:r>
              <a:rPr lang="ru-RU" sz="2400" b="1" dirty="0" err="1">
                <a:solidFill>
                  <a:srgbClr val="002060"/>
                </a:solidFill>
              </a:rPr>
              <a:t>Ординского</a:t>
            </a:r>
            <a:r>
              <a:rPr lang="ru-RU" sz="2400" b="1" dirty="0">
                <a:solidFill>
                  <a:srgbClr val="002060"/>
                </a:solidFill>
              </a:rPr>
              <a:t> муниципального округа»</a:t>
            </a:r>
          </a:p>
          <a:p>
            <a:pPr algn="r">
              <a:defRPr/>
            </a:pPr>
            <a:r>
              <a:rPr lang="ru-RU" sz="2000" b="1" dirty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                                                        Докладчик – Погорелова О.В., начальник управления образования администрации </a:t>
            </a:r>
          </a:p>
          <a:p>
            <a:pPr algn="r">
              <a:defRPr/>
            </a:pPr>
            <a:r>
              <a:rPr lang="ru-RU" sz="2000" b="1" dirty="0" err="1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Ординского</a:t>
            </a:r>
            <a:r>
              <a:rPr lang="ru-RU" sz="2000" b="1" dirty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муниципального округа</a:t>
            </a:r>
          </a:p>
          <a:p>
            <a:pPr>
              <a:defRPr/>
            </a:pPr>
            <a:endParaRPr lang="ru-RU" sz="2000" b="1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pPr>
              <a:defRPr/>
            </a:pPr>
            <a:endParaRPr lang="ru-RU" sz="2000" b="1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pPr algn="ctr">
              <a:defRPr/>
            </a:pPr>
            <a:r>
              <a:rPr lang="ru-RU" sz="2000" b="1" dirty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                        26 августа 2022 года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7AA1B351-58E7-B4BB-97C6-EC714DE0982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873905"/>
            <a:ext cx="3117679" cy="2804529"/>
          </a:xfrm>
          <a:prstGeom prst="rect">
            <a:avLst/>
          </a:prstGeom>
        </p:spPr>
      </p:pic>
      <p:sp>
        <p:nvSpPr>
          <p:cNvPr id="33" name="Текст 32">
            <a:extLst>
              <a:ext uri="{FF2B5EF4-FFF2-40B4-BE49-F238E27FC236}">
                <a16:creationId xmlns:a16="http://schemas.microsoft.com/office/drawing/2014/main" id="{4DD4C7A5-7D54-4C61-955C-753773B49ED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ru-RU" dirty="0"/>
              <a:t>Формирование</a:t>
            </a:r>
            <a:r>
              <a:rPr lang="en-US" dirty="0"/>
              <a:t> </a:t>
            </a:r>
            <a:r>
              <a:rPr lang="ru-RU" dirty="0"/>
              <a:t>единого образовательного пространства:</a:t>
            </a:r>
            <a:br>
              <a:rPr lang="en-US" dirty="0"/>
            </a:br>
            <a:r>
              <a:rPr lang="ru-RU" dirty="0"/>
              <a:t>магистральные проекты</a:t>
            </a:r>
          </a:p>
        </p:txBody>
      </p:sp>
      <p:sp>
        <p:nvSpPr>
          <p:cNvPr id="2" name="Текст 1"/>
          <p:cNvSpPr>
            <a:spLocks noGrp="1"/>
          </p:cNvSpPr>
          <p:nvPr>
            <p:ph type="body" sz="quarter" idx="11"/>
          </p:nvPr>
        </p:nvSpPr>
        <p:spPr>
          <a:xfrm>
            <a:off x="207508" y="911331"/>
            <a:ext cx="8684972" cy="519800"/>
          </a:xfrm>
        </p:spPr>
        <p:txBody>
          <a:bodyPr>
            <a:normAutofit/>
          </a:bodyPr>
          <a:lstStyle/>
          <a:p>
            <a:r>
              <a:rPr lang="ru-RU" dirty="0"/>
              <a:t>Приоритеты в системе воспитания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ru-RU" dirty="0"/>
              <a:t>МИНИСТЕРСТВО ОБРАЗОВАНИЯ И НАУКИ</a:t>
            </a:r>
            <a:br>
              <a:rPr lang="ru-RU" dirty="0"/>
            </a:br>
            <a:r>
              <a:rPr lang="ru-RU" dirty="0"/>
              <a:t>ПЕРМСКОГО КРАЯ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733EF8A-9630-3F19-48CB-0C05CB8F9726}"/>
              </a:ext>
            </a:extLst>
          </p:cNvPr>
          <p:cNvSpPr txBox="1"/>
          <p:nvPr/>
        </p:nvSpPr>
        <p:spPr>
          <a:xfrm>
            <a:off x="286729" y="1798752"/>
            <a:ext cx="5268251" cy="36245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14313" indent="-214313">
              <a:lnSpc>
                <a:spcPts val="1050"/>
              </a:lnSpc>
              <a:spcBef>
                <a:spcPts val="1125"/>
              </a:spcBef>
              <a:buFont typeface="Wingdings" panose="05000000000000000000" pitchFamily="2" charset="2"/>
              <a:buChar char="§"/>
            </a:pPr>
            <a:r>
              <a:rPr lang="ru-RU" sz="1400" dirty="0">
                <a:latin typeface="Montserrat" panose="00000500000000000000" pitchFamily="2" charset="-52"/>
              </a:rPr>
              <a:t>Гражданское и патриотическое воспитание</a:t>
            </a:r>
          </a:p>
          <a:p>
            <a:pPr marL="214313" indent="-214313">
              <a:lnSpc>
                <a:spcPts val="1050"/>
              </a:lnSpc>
              <a:spcBef>
                <a:spcPts val="1125"/>
              </a:spcBef>
              <a:buFont typeface="Wingdings" panose="05000000000000000000" pitchFamily="2" charset="2"/>
              <a:buChar char="§"/>
            </a:pPr>
            <a:r>
              <a:rPr lang="ru-RU" sz="1400" dirty="0">
                <a:latin typeface="Montserrat" panose="00000500000000000000" pitchFamily="2" charset="-52"/>
              </a:rPr>
              <a:t>Создание детско-юношеских объединений</a:t>
            </a:r>
          </a:p>
          <a:p>
            <a:pPr marL="214313" indent="-214313">
              <a:lnSpc>
                <a:spcPts val="1050"/>
              </a:lnSpc>
              <a:spcBef>
                <a:spcPts val="1125"/>
              </a:spcBef>
              <a:buFont typeface="Wingdings" panose="05000000000000000000" pitchFamily="2" charset="2"/>
              <a:buChar char="§"/>
            </a:pPr>
            <a:r>
              <a:rPr lang="ru-RU" sz="1400" dirty="0">
                <a:latin typeface="Montserrat" panose="00000500000000000000" pitchFamily="2" charset="-52"/>
              </a:rPr>
              <a:t>Родительское просвещение</a:t>
            </a:r>
          </a:p>
          <a:p>
            <a:pPr marL="214313" indent="-214313">
              <a:lnSpc>
                <a:spcPts val="1050"/>
              </a:lnSpc>
              <a:spcBef>
                <a:spcPts val="1125"/>
              </a:spcBef>
              <a:buFont typeface="Wingdings" panose="05000000000000000000" pitchFamily="2" charset="2"/>
              <a:buChar char="§"/>
            </a:pPr>
            <a:r>
              <a:rPr lang="ru-RU" sz="1400" dirty="0">
                <a:latin typeface="Montserrat" panose="00000500000000000000" pitchFamily="2" charset="-52"/>
              </a:rPr>
              <a:t>Воспитание в цифровой среде</a:t>
            </a:r>
          </a:p>
          <a:p>
            <a:pPr marL="214313" indent="-214313">
              <a:lnSpc>
                <a:spcPts val="1050"/>
              </a:lnSpc>
              <a:spcBef>
                <a:spcPts val="1125"/>
              </a:spcBef>
              <a:buFont typeface="Wingdings" panose="05000000000000000000" pitchFamily="2" charset="2"/>
              <a:buChar char="§"/>
            </a:pPr>
            <a:r>
              <a:rPr lang="ru-RU" sz="1400" dirty="0" err="1">
                <a:latin typeface="Montserrat" panose="00000500000000000000" pitchFamily="2" charset="-52"/>
              </a:rPr>
              <a:t>Здоровьеориентированное</a:t>
            </a:r>
            <a:r>
              <a:rPr lang="ru-RU" sz="1400" dirty="0">
                <a:latin typeface="Montserrat" panose="00000500000000000000" pitchFamily="2" charset="-52"/>
              </a:rPr>
              <a:t> и экологическое поведение</a:t>
            </a:r>
          </a:p>
          <a:p>
            <a:pPr marL="214313" indent="-214313">
              <a:lnSpc>
                <a:spcPts val="1050"/>
              </a:lnSpc>
              <a:spcBef>
                <a:spcPts val="1125"/>
              </a:spcBef>
              <a:buFont typeface="Wingdings" panose="05000000000000000000" pitchFamily="2" charset="2"/>
              <a:buChar char="§"/>
            </a:pPr>
            <a:r>
              <a:rPr lang="ru-RU" sz="1400" dirty="0">
                <a:latin typeface="Montserrat" panose="00000500000000000000" pitchFamily="2" charset="-52"/>
              </a:rPr>
              <a:t>Развитие потенциала системы дополнительного образования</a:t>
            </a:r>
          </a:p>
          <a:p>
            <a:pPr marL="214313" indent="-214313">
              <a:lnSpc>
                <a:spcPts val="1050"/>
              </a:lnSpc>
              <a:spcBef>
                <a:spcPts val="1125"/>
              </a:spcBef>
              <a:buFont typeface="Wingdings" panose="05000000000000000000" pitchFamily="2" charset="2"/>
              <a:buChar char="§"/>
            </a:pPr>
            <a:r>
              <a:rPr lang="ru-RU" sz="1400" dirty="0">
                <a:latin typeface="Montserrat" panose="00000500000000000000" pitchFamily="2" charset="-52"/>
              </a:rPr>
              <a:t>Безопасное поведение детей</a:t>
            </a:r>
          </a:p>
          <a:p>
            <a:pPr marL="214313" indent="-214313">
              <a:lnSpc>
                <a:spcPts val="1050"/>
              </a:lnSpc>
              <a:spcBef>
                <a:spcPts val="1125"/>
              </a:spcBef>
              <a:buFont typeface="Wingdings" panose="05000000000000000000" pitchFamily="2" charset="2"/>
              <a:buChar char="§"/>
            </a:pPr>
            <a:r>
              <a:rPr lang="ru-RU" sz="1400" dirty="0">
                <a:latin typeface="Montserrat" panose="00000500000000000000" pitchFamily="2" charset="-52"/>
              </a:rPr>
              <a:t>Развитие регионального туризма, краеведения и музейной деятельности</a:t>
            </a:r>
          </a:p>
          <a:p>
            <a:pPr marL="214313" indent="-214313">
              <a:lnSpc>
                <a:spcPts val="1050"/>
              </a:lnSpc>
              <a:spcBef>
                <a:spcPts val="1125"/>
              </a:spcBef>
              <a:buFont typeface="Wingdings" panose="05000000000000000000" pitchFamily="2" charset="2"/>
              <a:buChar char="§"/>
            </a:pPr>
            <a:r>
              <a:rPr lang="ru-RU" sz="1400" dirty="0">
                <a:latin typeface="Montserrat" panose="00000500000000000000" pitchFamily="2" charset="-52"/>
              </a:rPr>
              <a:t>Совершенствование системы выявления, поддержки и развития способностей и талантов у детей </a:t>
            </a:r>
          </a:p>
          <a:p>
            <a:pPr marL="214313" indent="-214313">
              <a:lnSpc>
                <a:spcPts val="1050"/>
              </a:lnSpc>
              <a:spcBef>
                <a:spcPts val="1125"/>
              </a:spcBef>
              <a:buFont typeface="Wingdings" panose="05000000000000000000" pitchFamily="2" charset="2"/>
              <a:buChar char="§"/>
            </a:pPr>
            <a:r>
              <a:rPr lang="ru-RU" sz="1400" dirty="0">
                <a:latin typeface="Montserrat" panose="00000500000000000000" pitchFamily="2" charset="-52"/>
              </a:rPr>
              <a:t>Организация деятельности советника директора ОО по воспитанию</a:t>
            </a:r>
          </a:p>
          <a:p>
            <a:pPr marL="214313" indent="-214313">
              <a:lnSpc>
                <a:spcPts val="1050"/>
              </a:lnSpc>
              <a:spcBef>
                <a:spcPts val="1125"/>
              </a:spcBef>
              <a:buFont typeface="Wingdings" panose="05000000000000000000" pitchFamily="2" charset="2"/>
              <a:buChar char="§"/>
            </a:pPr>
            <a:r>
              <a:rPr lang="ru-RU" sz="1400" dirty="0">
                <a:latin typeface="Montserrat" panose="00000500000000000000" pitchFamily="2" charset="-52"/>
              </a:rPr>
              <a:t>Развитие детско-взрослых сообществ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70245" y="1798752"/>
            <a:ext cx="2748856" cy="1672398"/>
          </a:xfrm>
          <a:prstGeom prst="rect">
            <a:avLst/>
          </a:prstGeom>
        </p:spPr>
      </p:pic>
      <p:pic>
        <p:nvPicPr>
          <p:cNvPr id="2050" name="Picture 2" descr="https://www.culture.ru/storage/images/d8f41339-364d-57fd-bac3-c6fe505f51f7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70245" y="3645950"/>
            <a:ext cx="2748856" cy="17819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6508654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7B71963-BC3C-4861-AB0F-A711E8F3E4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>
                <a:solidFill>
                  <a:srgbClr val="FF0000"/>
                </a:solidFill>
              </a:rPr>
              <a:t>Детские общественные объединения в школах </a:t>
            </a:r>
            <a:r>
              <a:rPr lang="ru-RU" sz="2800" dirty="0" err="1">
                <a:solidFill>
                  <a:srgbClr val="FF0000"/>
                </a:solidFill>
              </a:rPr>
              <a:t>Ординского</a:t>
            </a:r>
            <a:r>
              <a:rPr lang="ru-RU" sz="2800" dirty="0">
                <a:solidFill>
                  <a:srgbClr val="FF0000"/>
                </a:solidFill>
              </a:rPr>
              <a:t> муниципального округа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EF75030-B74D-42D0-B89F-6ABF39229DB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/>
              <a:t>ВВПОД «</a:t>
            </a:r>
            <a:r>
              <a:rPr lang="ru-RU" dirty="0" err="1"/>
              <a:t>Юнармия</a:t>
            </a:r>
            <a:r>
              <a:rPr lang="ru-RU" dirty="0"/>
              <a:t>» -  275 обучающихся, 15 отрядов;  в 2022 году принято -  87 обучающихся</a:t>
            </a:r>
          </a:p>
          <a:p>
            <a:r>
              <a:rPr lang="ru-RU" dirty="0"/>
              <a:t>РДШ – 90 обучающихся</a:t>
            </a:r>
          </a:p>
          <a:p>
            <a:r>
              <a:rPr lang="ru-RU" dirty="0"/>
              <a:t>«Юные пожарные» - 19 обучающихся</a:t>
            </a:r>
          </a:p>
          <a:p>
            <a:r>
              <a:rPr lang="ru-RU" dirty="0"/>
              <a:t>«Юные инспектора движения» - 66 обучающихся</a:t>
            </a:r>
          </a:p>
          <a:p>
            <a:r>
              <a:rPr lang="ru-RU" dirty="0"/>
              <a:t>Волонтерская деятельность – 289 обучающихся</a:t>
            </a:r>
          </a:p>
          <a:p>
            <a:endParaRPr lang="ru-RU" dirty="0"/>
          </a:p>
          <a:p>
            <a:endParaRPr lang="ru-RU" dirty="0"/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3170261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784BA696-9EF8-E5ED-FA7A-44D2224F986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873905"/>
            <a:ext cx="3117679" cy="2804529"/>
          </a:xfrm>
          <a:prstGeom prst="rect">
            <a:avLst/>
          </a:prstGeom>
        </p:spPr>
      </p:pic>
      <p:grpSp>
        <p:nvGrpSpPr>
          <p:cNvPr id="12" name="Группа 11"/>
          <p:cNvGrpSpPr/>
          <p:nvPr/>
        </p:nvGrpSpPr>
        <p:grpSpPr>
          <a:xfrm>
            <a:off x="3621900" y="2259603"/>
            <a:ext cx="1275977" cy="3273105"/>
            <a:chOff x="6335793" y="1578544"/>
            <a:chExt cx="1701302" cy="4364140"/>
          </a:xfrm>
        </p:grpSpPr>
        <p:pic>
          <p:nvPicPr>
            <p:cNvPr id="9" name="Рисунок 8"/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651057" y="1578544"/>
              <a:ext cx="1386038" cy="3975234"/>
            </a:xfrm>
            <a:prstGeom prst="rect">
              <a:avLst/>
            </a:prstGeom>
          </p:spPr>
        </p:pic>
        <p:pic>
          <p:nvPicPr>
            <p:cNvPr id="15" name="Рисунок 14"/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335793" y="5376046"/>
              <a:ext cx="932591" cy="566638"/>
            </a:xfrm>
            <a:prstGeom prst="rect">
              <a:avLst/>
            </a:prstGeom>
          </p:spPr>
        </p:pic>
      </p:grpSp>
      <p:sp>
        <p:nvSpPr>
          <p:cNvPr id="22" name="Текст 21">
            <a:extLst>
              <a:ext uri="{FF2B5EF4-FFF2-40B4-BE49-F238E27FC236}">
                <a16:creationId xmlns:a16="http://schemas.microsoft.com/office/drawing/2014/main" id="{A793C8AA-3739-4357-9C5E-BF923BF1617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ru-RU" dirty="0"/>
              <a:t>МИНИСТЕРСТВО ОБРАЗОВАНИЯ И НАУКИ ПЕРМСКОГО КРАЯ</a:t>
            </a:r>
          </a:p>
        </p:txBody>
      </p:sp>
      <p:sp>
        <p:nvSpPr>
          <p:cNvPr id="18" name="Текст 1"/>
          <p:cNvSpPr>
            <a:spLocks noGrp="1"/>
          </p:cNvSpPr>
          <p:nvPr>
            <p:ph type="body" sz="quarter" idx="11"/>
          </p:nvPr>
        </p:nvSpPr>
        <p:spPr/>
        <p:txBody>
          <a:bodyPr>
            <a:normAutofit/>
          </a:bodyPr>
          <a:lstStyle/>
          <a:p>
            <a:r>
              <a:rPr lang="ru-RU" dirty="0">
                <a:latin typeface="PermianSlabSerifTypeface" panose="02000000000000000000" pitchFamily="50" charset="0"/>
              </a:rPr>
              <a:t>Государственные символы Российской Федерации –</a:t>
            </a:r>
            <a:br>
              <a:rPr lang="ru-RU" dirty="0">
                <a:latin typeface="PermianSlabSerifTypeface" panose="02000000000000000000" pitchFamily="50" charset="0"/>
              </a:rPr>
            </a:br>
            <a:r>
              <a:rPr lang="ru-RU" dirty="0">
                <a:latin typeface="PermianSlabSerifTypeface" panose="02000000000000000000" pitchFamily="50" charset="0"/>
              </a:rPr>
              <a:t>основа формирования гражданской идентичности </a:t>
            </a:r>
          </a:p>
        </p:txBody>
      </p:sp>
      <p:sp>
        <p:nvSpPr>
          <p:cNvPr id="26" name="Текст 5">
            <a:extLst>
              <a:ext uri="{FF2B5EF4-FFF2-40B4-BE49-F238E27FC236}">
                <a16:creationId xmlns:a16="http://schemas.microsoft.com/office/drawing/2014/main" id="{6EB89EE1-208B-4F09-88E0-3289800E4D5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ru-RU" dirty="0"/>
              <a:t>Формирование</a:t>
            </a:r>
            <a:r>
              <a:rPr lang="en-US" dirty="0"/>
              <a:t> </a:t>
            </a:r>
            <a:r>
              <a:rPr lang="ru-RU" dirty="0"/>
              <a:t>единого образовательного пространства:</a:t>
            </a:r>
            <a:br>
              <a:rPr lang="en-US" dirty="0"/>
            </a:br>
            <a:r>
              <a:rPr lang="ru-RU" dirty="0"/>
              <a:t>магистральные проекты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248095" y="2191634"/>
            <a:ext cx="3593003" cy="31020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b="1" dirty="0">
                <a:latin typeface="Montserrat" panose="020B0604020202020204" charset="-52"/>
              </a:rPr>
              <a:t>Участники:</a:t>
            </a:r>
          </a:p>
          <a:p>
            <a:pPr>
              <a:spcBef>
                <a:spcPts val="450"/>
              </a:spcBef>
            </a:pPr>
            <a:r>
              <a:rPr lang="ru-RU" sz="1200" dirty="0">
                <a:latin typeface="Montserrat" panose="020B0604020202020204" charset="-52"/>
              </a:rPr>
              <a:t>2023 год –</a:t>
            </a:r>
            <a:r>
              <a:rPr lang="ru-RU" sz="1200" b="1" dirty="0">
                <a:solidFill>
                  <a:srgbClr val="C00000"/>
                </a:solidFill>
                <a:latin typeface="Montserrat" panose="020B0604020202020204" charset="-52"/>
              </a:rPr>
              <a:t> 274</a:t>
            </a:r>
            <a:r>
              <a:rPr lang="ru-RU" sz="1200" dirty="0">
                <a:latin typeface="Montserrat" panose="020B0604020202020204" charset="-52"/>
              </a:rPr>
              <a:t> школы</a:t>
            </a:r>
          </a:p>
          <a:p>
            <a:r>
              <a:rPr lang="ru-RU" sz="1200" dirty="0">
                <a:latin typeface="Montserrat" panose="020B0604020202020204" charset="-52"/>
              </a:rPr>
              <a:t>2024 год – </a:t>
            </a:r>
            <a:r>
              <a:rPr lang="ru-RU" sz="1200" b="1" dirty="0">
                <a:solidFill>
                  <a:srgbClr val="C00000"/>
                </a:solidFill>
                <a:latin typeface="Montserrat" panose="020B0604020202020204" charset="-52"/>
              </a:rPr>
              <a:t>419</a:t>
            </a:r>
            <a:r>
              <a:rPr lang="ru-RU" sz="1200" dirty="0">
                <a:latin typeface="Montserrat" panose="020B0604020202020204" charset="-52"/>
              </a:rPr>
              <a:t> школ</a:t>
            </a:r>
          </a:p>
          <a:p>
            <a:endParaRPr lang="ru-RU" sz="1200" dirty="0">
              <a:latin typeface="Montserrat" panose="020B0604020202020204" charset="-52"/>
            </a:endParaRPr>
          </a:p>
          <a:p>
            <a:r>
              <a:rPr lang="ru-RU" sz="1200" b="1" dirty="0">
                <a:latin typeface="Montserrat" panose="020B0604020202020204" charset="-52"/>
              </a:rPr>
              <a:t>Приобретение в школы комплектов государственной символики РФ:</a:t>
            </a:r>
          </a:p>
          <a:p>
            <a:pPr marL="214313" indent="-214313">
              <a:spcBef>
                <a:spcPts val="450"/>
              </a:spcBef>
              <a:buFont typeface="Wingdings" panose="05000000000000000000" pitchFamily="2" charset="2"/>
              <a:buChar char="§"/>
            </a:pPr>
            <a:r>
              <a:rPr lang="ru-RU" sz="1200" dirty="0">
                <a:latin typeface="Montserrat" panose="020B0604020202020204" charset="-52"/>
              </a:rPr>
              <a:t>флагшток</a:t>
            </a:r>
          </a:p>
          <a:p>
            <a:pPr marL="214313" indent="-214313">
              <a:buFont typeface="Wingdings" panose="05000000000000000000" pitchFamily="2" charset="2"/>
              <a:buChar char="§"/>
            </a:pPr>
            <a:r>
              <a:rPr lang="ru-RU" sz="1200" dirty="0">
                <a:latin typeface="Montserrat" panose="020B0604020202020204" charset="-52"/>
              </a:rPr>
              <a:t>настольный флаг</a:t>
            </a:r>
          </a:p>
          <a:p>
            <a:pPr marL="214313" indent="-214313">
              <a:buFont typeface="Wingdings" panose="05000000000000000000" pitchFamily="2" charset="2"/>
              <a:buChar char="§"/>
            </a:pPr>
            <a:r>
              <a:rPr lang="ru-RU" sz="1200" dirty="0">
                <a:latin typeface="Montserrat" panose="020B0604020202020204" charset="-52"/>
              </a:rPr>
              <a:t>протокольный флаг</a:t>
            </a:r>
          </a:p>
          <a:p>
            <a:pPr marL="214313" indent="-214313">
              <a:buFont typeface="Wingdings" panose="05000000000000000000" pitchFamily="2" charset="2"/>
              <a:buChar char="§"/>
            </a:pPr>
            <a:r>
              <a:rPr lang="ru-RU" sz="1200" dirty="0">
                <a:latin typeface="Montserrat" panose="020B0604020202020204" charset="-52"/>
              </a:rPr>
              <a:t>герб большой</a:t>
            </a:r>
          </a:p>
          <a:p>
            <a:pPr marL="214313" indent="-214313">
              <a:buFont typeface="Wingdings" panose="05000000000000000000" pitchFamily="2" charset="2"/>
              <a:buChar char="§"/>
            </a:pPr>
            <a:r>
              <a:rPr lang="ru-RU" sz="1200" dirty="0">
                <a:latin typeface="Montserrat" panose="020B0604020202020204" charset="-52"/>
              </a:rPr>
              <a:t>герб малый</a:t>
            </a:r>
          </a:p>
          <a:p>
            <a:pPr marL="214313" indent="-214313">
              <a:buFont typeface="Wingdings" panose="05000000000000000000" pitchFamily="2" charset="2"/>
              <a:buChar char="§"/>
            </a:pPr>
            <a:endParaRPr lang="ru-RU" sz="1200" dirty="0">
              <a:latin typeface="Montserrat" panose="020B0604020202020204" charset="-52"/>
            </a:endParaRPr>
          </a:p>
          <a:p>
            <a:r>
              <a:rPr lang="ru-RU" sz="1200" b="1" dirty="0">
                <a:latin typeface="Montserrat" panose="020B0604020202020204" charset="-52"/>
              </a:rPr>
              <a:t>Стандарт церемониала:</a:t>
            </a:r>
            <a:br>
              <a:rPr lang="ru-RU" sz="1200" b="1" dirty="0">
                <a:latin typeface="Montserrat" panose="020B0604020202020204" charset="-52"/>
              </a:rPr>
            </a:br>
            <a:r>
              <a:rPr lang="ru-RU" sz="788" dirty="0">
                <a:latin typeface="Montserrat" panose="020B0604020202020204" charset="-52"/>
              </a:rPr>
              <a:t>(утвержден 06.06.2022 г.)</a:t>
            </a:r>
            <a:endParaRPr lang="ru-RU" sz="1200" dirty="0">
              <a:latin typeface="Montserrat" panose="020B0604020202020204" charset="-52"/>
            </a:endParaRPr>
          </a:p>
          <a:p>
            <a:pPr>
              <a:lnSpc>
                <a:spcPct val="80000"/>
              </a:lnSpc>
              <a:spcBef>
                <a:spcPts val="450"/>
              </a:spcBef>
            </a:pPr>
            <a:r>
              <a:rPr lang="ru-RU" sz="1200" dirty="0">
                <a:latin typeface="Montserrat" panose="020B0604020202020204" charset="-52"/>
              </a:rPr>
              <a:t>Поднятие флага и исполнение гимна каждый понедельник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5743" y="2859272"/>
            <a:ext cx="1046762" cy="1260387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698282" y="4213380"/>
            <a:ext cx="541421" cy="1267000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345319" y="3757396"/>
            <a:ext cx="389823" cy="172819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0565" y="4422655"/>
            <a:ext cx="796588" cy="956791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0370" y="1989652"/>
            <a:ext cx="2762312" cy="174633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9986" y="3781164"/>
            <a:ext cx="2782235" cy="1854824"/>
          </a:xfrm>
          <a:prstGeom prst="rect">
            <a:avLst/>
          </a:prstGeom>
        </p:spPr>
      </p:pic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65A7D3AD-1642-4DB6-ABDF-5FFD971B7262}"/>
              </a:ext>
            </a:extLst>
          </p:cNvPr>
          <p:cNvSpPr/>
          <p:nvPr/>
        </p:nvSpPr>
        <p:spPr>
          <a:xfrm>
            <a:off x="0" y="1568032"/>
            <a:ext cx="9144000" cy="347039"/>
          </a:xfrm>
          <a:prstGeom prst="rect">
            <a:avLst/>
          </a:prstGeom>
          <a:solidFill>
            <a:srgbClr val="D1F1C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 dirty="0">
              <a:latin typeface="Montserrat" panose="00000500000000000000" pitchFamily="2" charset="-52"/>
            </a:endParaRPr>
          </a:p>
        </p:txBody>
      </p:sp>
      <p:sp>
        <p:nvSpPr>
          <p:cNvPr id="19" name="Прямоугольник 18"/>
          <p:cNvSpPr/>
          <p:nvPr/>
        </p:nvSpPr>
        <p:spPr>
          <a:xfrm rot="1532594">
            <a:off x="7697911" y="1006460"/>
            <a:ext cx="781513" cy="519752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>
                <a:solidFill>
                  <a:srgbClr val="FF0000"/>
                </a:solidFill>
                <a:latin typeface="Montserrat" panose="00000500000000000000" pitchFamily="2" charset="-52"/>
                <a:cs typeface="Courier New" panose="02070309020205020404" pitchFamily="49" charset="0"/>
              </a:rPr>
              <a:t>НОВОЕ</a:t>
            </a:r>
            <a:r>
              <a:rPr lang="en-US" sz="1200" b="1" dirty="0">
                <a:solidFill>
                  <a:srgbClr val="FF0000"/>
                </a:solidFill>
                <a:latin typeface="Montserrat" panose="00000500000000000000" pitchFamily="2" charset="-52"/>
                <a:cs typeface="Courier New" panose="02070309020205020404" pitchFamily="49" charset="0"/>
              </a:rPr>
              <a:t>!</a:t>
            </a:r>
            <a:endParaRPr lang="ru-RU" sz="1200" b="1" dirty="0">
              <a:solidFill>
                <a:srgbClr val="FF0000"/>
              </a:solidFill>
              <a:latin typeface="Montserrat" panose="00000500000000000000" pitchFamily="2" charset="-52"/>
              <a:cs typeface="Courier New" panose="02070309020205020404" pitchFamily="49" charset="0"/>
            </a:endParaRP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BC51F0CE-0949-0DEF-F731-DE1669EC1000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251520" y="1592687"/>
            <a:ext cx="8778180" cy="323850"/>
          </a:xfrm>
        </p:spPr>
        <p:txBody>
          <a:bodyPr/>
          <a:lstStyle/>
          <a:p>
            <a:r>
              <a:rPr lang="ru-RU" dirty="0"/>
              <a:t>Оснащение школ геральдическими символами за счет федерального и краевого бюджета</a:t>
            </a:r>
          </a:p>
        </p:txBody>
      </p:sp>
    </p:spTree>
    <p:extLst>
      <p:ext uri="{BB962C8B-B14F-4D97-AF65-F5344CB8AC3E}">
        <p14:creationId xmlns:p14="http://schemas.microsoft.com/office/powerpoint/2010/main" val="154987184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117C7DF-6127-451A-A213-E39B649AEE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dirty="0">
                <a:solidFill>
                  <a:srgbClr val="FF0000"/>
                </a:solidFill>
              </a:rPr>
              <a:t>Традиционные муниципальные мероприятия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103A581-1553-4128-91D1-FA0AF8022E1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ru-RU" dirty="0"/>
              <a:t>Конкурс агитбригад «ЮИД – в действии!»  (1-е место – МБОУ «</a:t>
            </a:r>
            <a:r>
              <a:rPr lang="ru-RU" dirty="0" err="1"/>
              <a:t>Ашапская</a:t>
            </a:r>
            <a:r>
              <a:rPr lang="ru-RU" dirty="0"/>
              <a:t> СОШ»</a:t>
            </a:r>
          </a:p>
          <a:p>
            <a:r>
              <a:rPr lang="ru-RU" dirty="0"/>
              <a:t>Слет – конкурс «ЮИД – на службе безопасности!» (1-е место – МБОУ «</a:t>
            </a:r>
            <a:r>
              <a:rPr lang="ru-RU" dirty="0" err="1"/>
              <a:t>Ашапская</a:t>
            </a:r>
            <a:r>
              <a:rPr lang="ru-RU" dirty="0"/>
              <a:t> СОШ»)</a:t>
            </a:r>
          </a:p>
          <a:p>
            <a:r>
              <a:rPr lang="ru-RU" dirty="0"/>
              <a:t>Юнармейская </a:t>
            </a:r>
            <a:r>
              <a:rPr lang="ru-RU" dirty="0" err="1"/>
              <a:t>военно</a:t>
            </a:r>
            <a:r>
              <a:rPr lang="ru-RU" dirty="0"/>
              <a:t> – спортивная игра «Зарница Прикамья» (1 –е место МБОУ «</a:t>
            </a:r>
            <a:r>
              <a:rPr lang="ru-RU" dirty="0" err="1"/>
              <a:t>Ординская</a:t>
            </a:r>
            <a:r>
              <a:rPr lang="ru-RU" dirty="0"/>
              <a:t> СОШ» филиал «</a:t>
            </a:r>
            <a:r>
              <a:rPr lang="ru-RU" dirty="0" err="1"/>
              <a:t>Шляпниковская</a:t>
            </a:r>
            <a:r>
              <a:rPr lang="ru-RU" dirty="0"/>
              <a:t> ООШ»)</a:t>
            </a:r>
          </a:p>
          <a:p>
            <a:r>
              <a:rPr lang="ru-RU" dirty="0"/>
              <a:t>Конкурс «Безопасное колесо» (1-е место МБОУ «</a:t>
            </a:r>
            <a:r>
              <a:rPr lang="ru-RU" dirty="0" err="1"/>
              <a:t>Ашапская</a:t>
            </a:r>
            <a:r>
              <a:rPr lang="ru-RU" dirty="0"/>
              <a:t> СОШ» филиал «</a:t>
            </a:r>
            <a:r>
              <a:rPr lang="ru-RU" dirty="0" err="1"/>
              <a:t>Малоашапская</a:t>
            </a:r>
            <a:r>
              <a:rPr lang="ru-RU" dirty="0"/>
              <a:t> ООШ»)</a:t>
            </a:r>
          </a:p>
          <a:p>
            <a:r>
              <a:rPr lang="ru-RU" dirty="0"/>
              <a:t>Конкурс – встреча «</a:t>
            </a:r>
            <a:r>
              <a:rPr lang="ru-RU" dirty="0" err="1"/>
              <a:t>Юнармия</a:t>
            </a:r>
            <a:r>
              <a:rPr lang="ru-RU" dirty="0"/>
              <a:t> – важен каждый» (1-е место МБОУ «</a:t>
            </a:r>
            <a:r>
              <a:rPr lang="ru-RU" dirty="0" err="1"/>
              <a:t>Ашапская</a:t>
            </a:r>
            <a:r>
              <a:rPr lang="ru-RU"/>
              <a:t> СОШ»)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6855647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A061C383-7573-6913-F0CF-9855F84C43D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873905"/>
            <a:ext cx="3117679" cy="2804529"/>
          </a:xfrm>
          <a:prstGeom prst="rect">
            <a:avLst/>
          </a:prstGeom>
        </p:spPr>
      </p:pic>
      <p:sp>
        <p:nvSpPr>
          <p:cNvPr id="33" name="Текст 32">
            <a:extLst>
              <a:ext uri="{FF2B5EF4-FFF2-40B4-BE49-F238E27FC236}">
                <a16:creationId xmlns:a16="http://schemas.microsoft.com/office/drawing/2014/main" id="{4DD4C7A5-7D54-4C61-955C-753773B49ED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ru-RU" dirty="0"/>
              <a:t>Формирование</a:t>
            </a:r>
            <a:r>
              <a:rPr lang="en-US" dirty="0"/>
              <a:t> </a:t>
            </a:r>
            <a:r>
              <a:rPr lang="ru-RU" dirty="0"/>
              <a:t>единого образовательного пространства:</a:t>
            </a:r>
            <a:br>
              <a:rPr lang="en-US" dirty="0"/>
            </a:br>
            <a:r>
              <a:rPr lang="ru-RU" dirty="0"/>
              <a:t>магистральные проекты</a:t>
            </a:r>
          </a:p>
        </p:txBody>
      </p:sp>
      <p:sp>
        <p:nvSpPr>
          <p:cNvPr id="2" name="Текст 1"/>
          <p:cNvSpPr>
            <a:spLocks noGrp="1"/>
          </p:cNvSpPr>
          <p:nvPr>
            <p:ph type="body" sz="quarter" idx="11"/>
          </p:nvPr>
        </p:nvSpPr>
        <p:spPr/>
        <p:txBody>
          <a:bodyPr>
            <a:normAutofit/>
          </a:bodyPr>
          <a:lstStyle/>
          <a:p>
            <a:r>
              <a:rPr lang="ru-RU" dirty="0"/>
              <a:t>Учебная неделя начинается с разговоров о важном!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ru-RU" dirty="0"/>
              <a:t>МИНИСТЕРСТВО ОБРАЗОВАНИЯ И НАУКИ</a:t>
            </a:r>
            <a:br>
              <a:rPr lang="ru-RU" dirty="0"/>
            </a:br>
            <a:r>
              <a:rPr lang="ru-RU" dirty="0"/>
              <a:t>ПЕРМСКОГО КРАЯ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595B95D-F90D-7505-A302-8FF251E65DCA}"/>
              </a:ext>
            </a:extLst>
          </p:cNvPr>
          <p:cNvSpPr txBox="1"/>
          <p:nvPr/>
        </p:nvSpPr>
        <p:spPr>
          <a:xfrm>
            <a:off x="3259991" y="1707657"/>
            <a:ext cx="5234880" cy="44012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400" b="1" dirty="0">
                <a:latin typeface="Montserrat" panose="00000500000000000000" pitchFamily="2" charset="-52"/>
              </a:rPr>
              <a:t>Цикл классных часов</a:t>
            </a:r>
          </a:p>
          <a:p>
            <a:r>
              <a:rPr lang="en-US" sz="1400" b="1" dirty="0">
                <a:latin typeface="Montserrat" panose="00000500000000000000" pitchFamily="2" charset="-52"/>
                <a:hlinkClick r:id="rId4"/>
              </a:rPr>
              <a:t>https://razgovor.edsoo.ru/</a:t>
            </a:r>
            <a:endParaRPr lang="ru-RU" sz="1400" b="1" dirty="0">
              <a:latin typeface="Montserrat" panose="00000500000000000000" pitchFamily="2" charset="-52"/>
            </a:endParaRPr>
          </a:p>
          <a:p>
            <a:endParaRPr lang="ru-RU" sz="1400" dirty="0">
              <a:latin typeface="Montserrat" panose="00000500000000000000" pitchFamily="2" charset="-52"/>
            </a:endParaRPr>
          </a:p>
          <a:p>
            <a:r>
              <a:rPr lang="ru-RU" sz="1400" b="1" dirty="0">
                <a:latin typeface="Montserrat" panose="00000500000000000000" pitchFamily="2" charset="-52"/>
              </a:rPr>
              <a:t>Участники:</a:t>
            </a:r>
          </a:p>
          <a:p>
            <a:r>
              <a:rPr lang="ru-RU" sz="1400" dirty="0">
                <a:latin typeface="Montserrat" panose="00000500000000000000" pitchFamily="2" charset="-52"/>
              </a:rPr>
              <a:t>Школы и СПО</a:t>
            </a:r>
          </a:p>
          <a:p>
            <a:endParaRPr lang="ru-RU" sz="1400" dirty="0">
              <a:latin typeface="Montserrat" panose="00000500000000000000" pitchFamily="2" charset="-52"/>
            </a:endParaRPr>
          </a:p>
          <a:p>
            <a:r>
              <a:rPr lang="ru-RU" sz="1400" b="1" dirty="0">
                <a:latin typeface="Montserrat" panose="00000500000000000000" pitchFamily="2" charset="-52"/>
              </a:rPr>
              <a:t>Ответственный за проведение:</a:t>
            </a:r>
          </a:p>
          <a:p>
            <a:r>
              <a:rPr lang="ru-RU" sz="1400" dirty="0">
                <a:latin typeface="Montserrat" panose="00000500000000000000" pitchFamily="2" charset="-52"/>
              </a:rPr>
              <a:t>классный руководитель, куратор группы</a:t>
            </a:r>
          </a:p>
          <a:p>
            <a:endParaRPr lang="ru-RU" sz="1400" dirty="0">
              <a:latin typeface="Montserrat" panose="00000500000000000000" pitchFamily="2" charset="-52"/>
            </a:endParaRPr>
          </a:p>
          <a:p>
            <a:r>
              <a:rPr lang="ru-RU" sz="1400" b="1" dirty="0">
                <a:solidFill>
                  <a:srgbClr val="C00000"/>
                </a:solidFill>
                <a:latin typeface="Montserrat" panose="00000500000000000000" pitchFamily="2" charset="-52"/>
              </a:rPr>
              <a:t>34</a:t>
            </a:r>
            <a:r>
              <a:rPr lang="ru-RU" sz="1400" dirty="0">
                <a:latin typeface="Montserrat" panose="00000500000000000000" pitchFamily="2" charset="-52"/>
              </a:rPr>
              <a:t> часа в год</a:t>
            </a:r>
          </a:p>
          <a:p>
            <a:r>
              <a:rPr lang="ru-RU" sz="1400" b="1" dirty="0">
                <a:solidFill>
                  <a:srgbClr val="C00000"/>
                </a:solidFill>
                <a:latin typeface="Montserrat" panose="00000500000000000000" pitchFamily="2" charset="-52"/>
              </a:rPr>
              <a:t>1</a:t>
            </a:r>
            <a:r>
              <a:rPr lang="ru-RU" sz="1400" b="1" dirty="0">
                <a:latin typeface="Montserrat" panose="00000500000000000000" pitchFamily="2" charset="-52"/>
              </a:rPr>
              <a:t> </a:t>
            </a:r>
            <a:r>
              <a:rPr lang="ru-RU" sz="1400" dirty="0">
                <a:latin typeface="Montserrat" panose="00000500000000000000" pitchFamily="2" charset="-52"/>
              </a:rPr>
              <a:t>раз в неделю по понедельникам</a:t>
            </a:r>
          </a:p>
          <a:p>
            <a:r>
              <a:rPr lang="ru-RU" sz="1400" dirty="0">
                <a:latin typeface="Montserrat" panose="00000500000000000000" pitchFamily="2" charset="-52"/>
              </a:rPr>
              <a:t>Старт –</a:t>
            </a:r>
            <a:r>
              <a:rPr lang="ru-RU" sz="1400" b="1" dirty="0">
                <a:solidFill>
                  <a:srgbClr val="C00000"/>
                </a:solidFill>
                <a:latin typeface="Montserrat" panose="00000500000000000000" pitchFamily="2" charset="-52"/>
              </a:rPr>
              <a:t> 5 сентября 2022 г.</a:t>
            </a:r>
          </a:p>
          <a:p>
            <a:endParaRPr lang="ru-RU" sz="1400" dirty="0">
              <a:latin typeface="Montserrat" panose="00000500000000000000" pitchFamily="2" charset="-52"/>
            </a:endParaRPr>
          </a:p>
          <a:p>
            <a:r>
              <a:rPr lang="ru-RU" sz="1400" b="1" dirty="0">
                <a:latin typeface="Montserrat" panose="00000500000000000000" pitchFamily="2" charset="-52"/>
              </a:rPr>
              <a:t>Центральные темы</a:t>
            </a:r>
          </a:p>
          <a:p>
            <a:pPr marL="214313" indent="-214313">
              <a:buFont typeface="Wingdings" panose="05000000000000000000" pitchFamily="2" charset="2"/>
              <a:buChar char="§"/>
            </a:pPr>
            <a:r>
              <a:rPr lang="ru-RU" sz="1400" dirty="0">
                <a:latin typeface="Montserrat" panose="00000500000000000000" pitchFamily="2" charset="-52"/>
              </a:rPr>
              <a:t>гражданское и патриотическое воспитание </a:t>
            </a:r>
          </a:p>
          <a:p>
            <a:pPr marL="214313" indent="-214313">
              <a:buFont typeface="Wingdings" panose="05000000000000000000" pitchFamily="2" charset="2"/>
              <a:buChar char="§"/>
            </a:pPr>
            <a:r>
              <a:rPr lang="ru-RU" sz="1400" dirty="0">
                <a:latin typeface="Montserrat" panose="00000500000000000000" pitchFamily="2" charset="-52"/>
              </a:rPr>
              <a:t>историческое просвещение</a:t>
            </a:r>
          </a:p>
          <a:p>
            <a:pPr marL="214313" indent="-214313">
              <a:buFont typeface="Wingdings" panose="05000000000000000000" pitchFamily="2" charset="2"/>
              <a:buChar char="§"/>
            </a:pPr>
            <a:r>
              <a:rPr lang="ru-RU" sz="1400" dirty="0">
                <a:latin typeface="Montserrat" panose="00000500000000000000" pitchFamily="2" charset="-52"/>
              </a:rPr>
              <a:t>нравственность, экология</a:t>
            </a:r>
          </a:p>
          <a:p>
            <a:r>
              <a:rPr lang="ru-RU" sz="1400" dirty="0">
                <a:latin typeface="Montserrat" panose="00000500000000000000" pitchFamily="2" charset="-52"/>
              </a:rPr>
              <a:t>и др.</a:t>
            </a:r>
          </a:p>
          <a:p>
            <a:endParaRPr lang="ru-RU" sz="1400" dirty="0">
              <a:latin typeface="Montserrat" panose="00000500000000000000" pitchFamily="2" charset="-52"/>
            </a:endParaRPr>
          </a:p>
          <a:p>
            <a:r>
              <a:rPr lang="ru-RU" sz="1400" b="1" dirty="0">
                <a:latin typeface="Montserrat" panose="00000500000000000000" pitchFamily="2" charset="-52"/>
              </a:rPr>
              <a:t>Визуализированный контент и интерактивные задания</a:t>
            </a:r>
          </a:p>
        </p:txBody>
      </p:sp>
      <p:sp>
        <p:nvSpPr>
          <p:cNvPr id="9" name="Прямоугольник 8"/>
          <p:cNvSpPr/>
          <p:nvPr/>
        </p:nvSpPr>
        <p:spPr>
          <a:xfrm rot="1532594">
            <a:off x="7683903" y="1068255"/>
            <a:ext cx="781513" cy="454782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>
                <a:solidFill>
                  <a:srgbClr val="FF0000"/>
                </a:solidFill>
                <a:latin typeface="Montserrat" panose="00000500000000000000" pitchFamily="2" charset="-52"/>
                <a:cs typeface="Courier New" panose="02070309020205020404" pitchFamily="49" charset="0"/>
              </a:rPr>
              <a:t>НОВОЕ</a:t>
            </a:r>
            <a:r>
              <a:rPr lang="en-US" sz="1200" b="1" dirty="0">
                <a:solidFill>
                  <a:srgbClr val="FF0000"/>
                </a:solidFill>
                <a:latin typeface="Montserrat" panose="00000500000000000000" pitchFamily="2" charset="-52"/>
                <a:cs typeface="Courier New" panose="02070309020205020404" pitchFamily="49" charset="0"/>
              </a:rPr>
              <a:t>!</a:t>
            </a:r>
            <a:endParaRPr lang="ru-RU" sz="1200" b="1" dirty="0">
              <a:solidFill>
                <a:srgbClr val="FF0000"/>
              </a:solidFill>
              <a:latin typeface="Montserrat" panose="00000500000000000000" pitchFamily="2" charset="-52"/>
              <a:cs typeface="Courier New" panose="02070309020205020404" pitchFamily="49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85" t="12031" r="52318" b="16446"/>
          <a:stretch/>
        </p:blipFill>
        <p:spPr>
          <a:xfrm>
            <a:off x="367252" y="1762757"/>
            <a:ext cx="2750427" cy="36522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426563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" name="Рисунок 42">
            <a:extLst>
              <a:ext uri="{FF2B5EF4-FFF2-40B4-BE49-F238E27FC236}">
                <a16:creationId xmlns:a16="http://schemas.microsoft.com/office/drawing/2014/main" id="{A061C383-7573-6913-F0CF-9855F84C43D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873905"/>
            <a:ext cx="3117679" cy="2804529"/>
          </a:xfrm>
          <a:prstGeom prst="rect">
            <a:avLst/>
          </a:prstGeom>
        </p:spPr>
      </p:pic>
      <p:sp>
        <p:nvSpPr>
          <p:cNvPr id="42" name="Текст 5">
            <a:extLst>
              <a:ext uri="{FF2B5EF4-FFF2-40B4-BE49-F238E27FC236}">
                <a16:creationId xmlns:a16="http://schemas.microsoft.com/office/drawing/2014/main" id="{6EB89EE1-208B-4F09-88E0-3289800E4D5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ru-RU" dirty="0"/>
              <a:t>МИНИСТЕРСТВО ОБРАЗОВАНИЯ И НАУКИ</a:t>
            </a:r>
            <a:br>
              <a:rPr lang="ru-RU" dirty="0"/>
            </a:br>
            <a:r>
              <a:rPr lang="ru-RU" dirty="0"/>
              <a:t>ПЕРМСКОГО КРАЯ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ru-RU" dirty="0"/>
              <a:t>Родительское просвещение</a:t>
            </a:r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ru-RU" dirty="0"/>
              <a:t>Формирование</a:t>
            </a:r>
            <a:r>
              <a:rPr lang="en-US" dirty="0"/>
              <a:t> </a:t>
            </a:r>
            <a:r>
              <a:rPr lang="ru-RU" dirty="0"/>
              <a:t>единого образовательного пространства:</a:t>
            </a:r>
            <a:br>
              <a:rPr lang="en-US" dirty="0"/>
            </a:br>
            <a:r>
              <a:rPr lang="ru-RU" dirty="0"/>
              <a:t>магистральные проекты</a:t>
            </a: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3779824" y="2053247"/>
            <a:ext cx="5271252" cy="524434"/>
          </a:xfrm>
          <a:prstGeom prst="roundRect">
            <a:avLst>
              <a:gd name="adj" fmla="val 4801"/>
            </a:avLst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1200" b="1" dirty="0">
                <a:latin typeface="Montserrat" panose="020B0604020202020204" charset="-52"/>
              </a:rPr>
              <a:t>Оперативный контакт-центр по оказанию консультативных услуг родителям (грант </a:t>
            </a:r>
            <a:r>
              <a:rPr lang="ru-RU" sz="1200" b="1" dirty="0" err="1">
                <a:latin typeface="Montserrat" panose="020B0604020202020204" charset="-52"/>
              </a:rPr>
              <a:t>Минпросвещения</a:t>
            </a:r>
            <a:r>
              <a:rPr lang="ru-RU" sz="1200" b="1" dirty="0">
                <a:latin typeface="Montserrat" panose="020B0604020202020204" charset="-52"/>
              </a:rPr>
              <a:t> РФ)</a:t>
            </a:r>
          </a:p>
        </p:txBody>
      </p:sp>
      <p:sp>
        <p:nvSpPr>
          <p:cNvPr id="12" name="Скругленный прямоугольник 39">
            <a:extLst>
              <a:ext uri="{FF2B5EF4-FFF2-40B4-BE49-F238E27FC236}">
                <a16:creationId xmlns:a16="http://schemas.microsoft.com/office/drawing/2014/main" id="{00FFC412-CFD9-473B-9986-472098FB2344}"/>
              </a:ext>
            </a:extLst>
          </p:cNvPr>
          <p:cNvSpPr/>
          <p:nvPr/>
        </p:nvSpPr>
        <p:spPr>
          <a:xfrm>
            <a:off x="3779824" y="2703476"/>
            <a:ext cx="1637058" cy="2147409"/>
          </a:xfrm>
          <a:prstGeom prst="roundRect">
            <a:avLst>
              <a:gd name="adj" fmla="val 2494"/>
            </a:avLst>
          </a:prstGeom>
          <a:solidFill>
            <a:srgbClr val="FFFFFF"/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128588" indent="-128588"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Font typeface="Wingdings" panose="05000000000000000000" pitchFamily="2" charset="2"/>
              <a:buChar char="§"/>
            </a:pPr>
            <a:r>
              <a:rPr lang="ru-RU" sz="975" dirty="0">
                <a:latin typeface="Montserrat" panose="020B0604020202020204" charset="-52"/>
              </a:rPr>
              <a:t>Психолого-педагогическое консультирование</a:t>
            </a:r>
          </a:p>
          <a:p>
            <a:pPr marL="128588" indent="-128588"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Font typeface="Wingdings" panose="05000000000000000000" pitchFamily="2" charset="2"/>
              <a:buChar char="§"/>
            </a:pPr>
            <a:r>
              <a:rPr lang="ru-RU" sz="975" dirty="0">
                <a:latin typeface="Montserrat" panose="020B0604020202020204" charset="-52"/>
              </a:rPr>
              <a:t>Открытый лекторий для родителей</a:t>
            </a:r>
          </a:p>
          <a:p>
            <a:pPr marL="128588" indent="-128588"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Font typeface="Wingdings" panose="05000000000000000000" pitchFamily="2" charset="2"/>
              <a:buChar char="§"/>
            </a:pPr>
            <a:r>
              <a:rPr lang="ru-RU" sz="975" dirty="0">
                <a:latin typeface="Montserrat" panose="020B0604020202020204" charset="-52"/>
              </a:rPr>
              <a:t>Методическое консультирование</a:t>
            </a:r>
          </a:p>
          <a:p>
            <a:pPr marL="128588" indent="-128588"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Font typeface="Wingdings" panose="05000000000000000000" pitchFamily="2" charset="2"/>
              <a:buChar char="§"/>
            </a:pPr>
            <a:r>
              <a:rPr lang="ru-RU" sz="975" dirty="0">
                <a:latin typeface="Montserrat" panose="020B0604020202020204" charset="-52"/>
              </a:rPr>
              <a:t>Диспетчеризация</a:t>
            </a: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7186983" y="2703476"/>
            <a:ext cx="1864093" cy="2147409"/>
          </a:xfrm>
          <a:prstGeom prst="roundRect">
            <a:avLst>
              <a:gd name="adj" fmla="val 2494"/>
            </a:avLst>
          </a:prstGeom>
          <a:solidFill>
            <a:srgbClr val="FFFFFF"/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214313" indent="-214313">
              <a:lnSpc>
                <a:spcPct val="80000"/>
              </a:lnSpc>
              <a:spcBef>
                <a:spcPts val="675"/>
              </a:spcBef>
              <a:buFont typeface="Wingdings" panose="05000000000000000000" pitchFamily="2" charset="2"/>
              <a:buChar char="§"/>
            </a:pPr>
            <a:r>
              <a:rPr lang="ru-RU" sz="975" dirty="0">
                <a:solidFill>
                  <a:schemeClr val="tx1"/>
                </a:solidFill>
                <a:latin typeface="Montserrat" panose="020B0604020202020204" charset="-52"/>
              </a:rPr>
              <a:t>Родительская компетентность</a:t>
            </a:r>
          </a:p>
          <a:p>
            <a:pPr marL="214313" indent="-214313">
              <a:lnSpc>
                <a:spcPct val="80000"/>
              </a:lnSpc>
              <a:spcBef>
                <a:spcPts val="675"/>
              </a:spcBef>
              <a:buFont typeface="Wingdings" panose="05000000000000000000" pitchFamily="2" charset="2"/>
              <a:buChar char="§"/>
            </a:pPr>
            <a:r>
              <a:rPr lang="ru-RU" sz="975" dirty="0">
                <a:solidFill>
                  <a:schemeClr val="tx1"/>
                </a:solidFill>
                <a:latin typeface="Montserrat" panose="020B0604020202020204" charset="-52"/>
              </a:rPr>
              <a:t>Удовлетворенность родителя</a:t>
            </a:r>
          </a:p>
          <a:p>
            <a:pPr marL="214313" indent="-214313">
              <a:lnSpc>
                <a:spcPct val="80000"/>
              </a:lnSpc>
              <a:spcBef>
                <a:spcPts val="675"/>
              </a:spcBef>
              <a:buFont typeface="Wingdings" panose="05000000000000000000" pitchFamily="2" charset="2"/>
              <a:buChar char="§"/>
            </a:pPr>
            <a:r>
              <a:rPr lang="ru-RU" sz="975" dirty="0">
                <a:solidFill>
                  <a:schemeClr val="tx1"/>
                </a:solidFill>
                <a:latin typeface="Montserrat" panose="020B0604020202020204" charset="-52"/>
              </a:rPr>
              <a:t>Информированность родителя</a:t>
            </a:r>
          </a:p>
          <a:p>
            <a:pPr marL="214313" indent="-214313">
              <a:lnSpc>
                <a:spcPct val="80000"/>
              </a:lnSpc>
              <a:spcBef>
                <a:spcPts val="675"/>
              </a:spcBef>
              <a:buFont typeface="Wingdings" panose="05000000000000000000" pitchFamily="2" charset="2"/>
              <a:buChar char="§"/>
            </a:pPr>
            <a:r>
              <a:rPr lang="ru-RU" sz="975" dirty="0">
                <a:solidFill>
                  <a:schemeClr val="tx1"/>
                </a:solidFill>
                <a:latin typeface="Montserrat" panose="020B0604020202020204" charset="-52"/>
              </a:rPr>
              <a:t>Благополучие детей</a:t>
            </a:r>
          </a:p>
          <a:p>
            <a:pPr marL="214313" indent="-214313">
              <a:lnSpc>
                <a:spcPct val="80000"/>
              </a:lnSpc>
              <a:spcBef>
                <a:spcPts val="675"/>
              </a:spcBef>
              <a:buFont typeface="Wingdings" panose="05000000000000000000" pitchFamily="2" charset="2"/>
              <a:buChar char="§"/>
            </a:pPr>
            <a:r>
              <a:rPr lang="ru-RU" sz="975" dirty="0">
                <a:solidFill>
                  <a:schemeClr val="tx1"/>
                </a:solidFill>
                <a:latin typeface="Montserrat" panose="020B0604020202020204" charset="-52"/>
              </a:rPr>
              <a:t>Счастливая семья</a:t>
            </a:r>
          </a:p>
        </p:txBody>
      </p:sp>
      <p:sp>
        <p:nvSpPr>
          <p:cNvPr id="17" name="Стрелка вправо 16"/>
          <p:cNvSpPr/>
          <p:nvPr/>
        </p:nvSpPr>
        <p:spPr>
          <a:xfrm>
            <a:off x="5290639" y="2726880"/>
            <a:ext cx="1944216" cy="2162557"/>
          </a:xfrm>
          <a:prstGeom prst="rightArrow">
            <a:avLst>
              <a:gd name="adj1" fmla="val 78395"/>
              <a:gd name="adj2" fmla="val 16734"/>
            </a:avLst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 dirty="0">
              <a:latin typeface="Montserrat" panose="00000500000000000000" pitchFamily="2" charset="-52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5285586" y="3060260"/>
            <a:ext cx="1864093" cy="15317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14313" lvl="1" indent="-214313" defTabSz="366713">
              <a:lnSpc>
                <a:spcPct val="80000"/>
              </a:lnSpc>
              <a:spcBef>
                <a:spcPts val="675"/>
              </a:spcBef>
              <a:buFont typeface="Wingdings" panose="05000000000000000000" pitchFamily="2" charset="2"/>
              <a:buChar char="§"/>
            </a:pPr>
            <a:r>
              <a:rPr lang="ru-RU" sz="975" dirty="0">
                <a:latin typeface="Montserrat" panose="020B0604020202020204" charset="-52"/>
              </a:rPr>
              <a:t>Дистанционные консультации</a:t>
            </a:r>
          </a:p>
          <a:p>
            <a:pPr marL="214313" lvl="1" indent="-214313" defTabSz="366713">
              <a:lnSpc>
                <a:spcPct val="80000"/>
              </a:lnSpc>
              <a:spcBef>
                <a:spcPts val="675"/>
              </a:spcBef>
              <a:buFont typeface="Wingdings" panose="05000000000000000000" pitchFamily="2" charset="2"/>
              <a:buChar char="§"/>
            </a:pPr>
            <a:r>
              <a:rPr lang="ru-RU" sz="975" dirty="0">
                <a:latin typeface="Montserrat" panose="020B0604020202020204" charset="-52"/>
              </a:rPr>
              <a:t>Специализированный сайт</a:t>
            </a:r>
          </a:p>
          <a:p>
            <a:pPr marL="214313" lvl="1" indent="-214313" defTabSz="366713">
              <a:lnSpc>
                <a:spcPct val="80000"/>
              </a:lnSpc>
              <a:spcBef>
                <a:spcPts val="675"/>
              </a:spcBef>
              <a:buFont typeface="Wingdings" panose="05000000000000000000" pitchFamily="2" charset="2"/>
              <a:buChar char="§"/>
            </a:pPr>
            <a:r>
              <a:rPr lang="ru-RU" sz="975" dirty="0">
                <a:latin typeface="Montserrat" panose="020B0604020202020204" charset="-52"/>
              </a:rPr>
              <a:t>Обучающие программы и курсы</a:t>
            </a:r>
          </a:p>
          <a:p>
            <a:pPr marL="214313" lvl="1" indent="-214313" defTabSz="366713">
              <a:lnSpc>
                <a:spcPct val="80000"/>
              </a:lnSpc>
              <a:spcBef>
                <a:spcPts val="675"/>
              </a:spcBef>
              <a:buFont typeface="Wingdings" panose="05000000000000000000" pitchFamily="2" charset="2"/>
              <a:buChar char="§"/>
            </a:pPr>
            <a:r>
              <a:rPr lang="ru-RU" sz="975" dirty="0">
                <a:latin typeface="Montserrat" panose="020B0604020202020204" charset="-52"/>
              </a:rPr>
              <a:t>Телефон доверия</a:t>
            </a:r>
          </a:p>
          <a:p>
            <a:pPr marL="214313" lvl="1" indent="-214313" defTabSz="366713">
              <a:lnSpc>
                <a:spcPct val="80000"/>
              </a:lnSpc>
              <a:spcBef>
                <a:spcPts val="675"/>
              </a:spcBef>
              <a:buFont typeface="Wingdings" panose="05000000000000000000" pitchFamily="2" charset="2"/>
              <a:buChar char="§"/>
            </a:pPr>
            <a:r>
              <a:rPr lang="ru-RU" sz="975" dirty="0">
                <a:latin typeface="Montserrat" panose="020B0604020202020204" charset="-52"/>
              </a:rPr>
              <a:t>Очные консультации специалистов</a:t>
            </a:r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auto">
          <a:xfrm>
            <a:off x="3830958" y="5021005"/>
            <a:ext cx="4965847" cy="276999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None/>
            </a:pPr>
            <a:r>
              <a:rPr lang="ru-RU" sz="1200" b="1" dirty="0">
                <a:latin typeface="Montserrat" panose="00000500000000000000" pitchFamily="2" charset="-52"/>
              </a:rPr>
              <a:t>2021-2022 уч. год:</a:t>
            </a:r>
            <a:r>
              <a:rPr lang="ru-RU" sz="1200" b="1" dirty="0">
                <a:solidFill>
                  <a:srgbClr val="C00000"/>
                </a:solidFill>
                <a:latin typeface="Montserrat" panose="00000500000000000000" pitchFamily="2" charset="-52"/>
              </a:rPr>
              <a:t> 142 671 </a:t>
            </a:r>
            <a:r>
              <a:rPr lang="ru-RU" altLang="ru-RU" sz="1200" b="1" dirty="0">
                <a:solidFill>
                  <a:prstClr val="black"/>
                </a:solidFill>
                <a:latin typeface="Montserrat" panose="020B0604020202020204" charset="-52"/>
                <a:cs typeface="Arial" charset="0"/>
              </a:rPr>
              <a:t>консультация для родителей</a:t>
            </a:r>
          </a:p>
        </p:txBody>
      </p:sp>
      <p:sp>
        <p:nvSpPr>
          <p:cNvPr id="18" name="Заголовок 4"/>
          <p:cNvSpPr txBox="1">
            <a:spLocks/>
          </p:cNvSpPr>
          <p:nvPr/>
        </p:nvSpPr>
        <p:spPr bwMode="auto">
          <a:xfrm>
            <a:off x="316094" y="1638265"/>
            <a:ext cx="3514863" cy="3104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ru-RU" sz="1200" b="1" dirty="0">
                <a:latin typeface="Montserrat" panose="020B0604020202020204" charset="-52"/>
              </a:rPr>
              <a:t>1</a:t>
            </a:r>
            <a:r>
              <a:rPr lang="en-US" sz="1200" b="1" dirty="0">
                <a:latin typeface="Montserrat" panose="020B0604020202020204" charset="-52"/>
              </a:rPr>
              <a:t>. </a:t>
            </a:r>
            <a:r>
              <a:rPr lang="ru-RU" sz="1200" b="1" dirty="0">
                <a:latin typeface="Montserrat" panose="020B0604020202020204" charset="-52"/>
              </a:rPr>
              <a:t>Краевой психологический центр</a:t>
            </a:r>
          </a:p>
        </p:txBody>
      </p:sp>
      <p:sp>
        <p:nvSpPr>
          <p:cNvPr id="19" name="Прямоугольник 18"/>
          <p:cNvSpPr/>
          <p:nvPr/>
        </p:nvSpPr>
        <p:spPr>
          <a:xfrm>
            <a:off x="3779824" y="1666528"/>
            <a:ext cx="474267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b="1" dirty="0">
                <a:latin typeface="Montserrat" panose="020B0604020202020204" charset="-52"/>
              </a:rPr>
              <a:t>2. «Родительский университет» при </a:t>
            </a:r>
            <a:r>
              <a:rPr lang="ru-RU" sz="1200" b="1" dirty="0" err="1">
                <a:latin typeface="Montserrat" panose="020B0604020202020204" charset="-52"/>
              </a:rPr>
              <a:t>педуниверситете</a:t>
            </a:r>
            <a:r>
              <a:rPr lang="ru-RU" sz="1200" b="1" dirty="0">
                <a:latin typeface="Montserrat" panose="020B0604020202020204" charset="-52"/>
              </a:rPr>
              <a:t> </a:t>
            </a:r>
          </a:p>
        </p:txBody>
      </p:sp>
      <p:sp>
        <p:nvSpPr>
          <p:cNvPr id="27" name="Прямоугольник 26"/>
          <p:cNvSpPr/>
          <p:nvPr/>
        </p:nvSpPr>
        <p:spPr>
          <a:xfrm>
            <a:off x="626966" y="1969215"/>
            <a:ext cx="309541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900" dirty="0">
                <a:solidFill>
                  <a:prstClr val="black"/>
                </a:solidFill>
                <a:latin typeface="Montserrat" panose="00000500000000000000" pitchFamily="2" charset="-52"/>
              </a:rPr>
              <a:t>Тематические групповые онлайн консультации</a:t>
            </a:r>
          </a:p>
          <a:p>
            <a:r>
              <a:rPr lang="ru-RU" sz="900" dirty="0">
                <a:solidFill>
                  <a:prstClr val="black"/>
                </a:solidFill>
                <a:latin typeface="Montserrat" panose="00000500000000000000" pitchFamily="2" charset="-52"/>
              </a:rPr>
              <a:t> «Родительский час» - 2 раза в месяц</a:t>
            </a:r>
          </a:p>
        </p:txBody>
      </p:sp>
      <p:sp>
        <p:nvSpPr>
          <p:cNvPr id="28" name="Прямоугольник 27"/>
          <p:cNvSpPr/>
          <p:nvPr/>
        </p:nvSpPr>
        <p:spPr>
          <a:xfrm>
            <a:off x="650641" y="2532659"/>
            <a:ext cx="3000236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900" dirty="0">
                <a:solidFill>
                  <a:prstClr val="black"/>
                </a:solidFill>
                <a:latin typeface="Montserrat" panose="00000500000000000000" pitchFamily="2" charset="-52"/>
              </a:rPr>
              <a:t>Брошюры, памятки для родителей</a:t>
            </a:r>
          </a:p>
        </p:txBody>
      </p:sp>
      <p:grpSp>
        <p:nvGrpSpPr>
          <p:cNvPr id="33" name="Рисунок 2" descr="Отзыв клиента">
            <a:extLst>
              <a:ext uri="{FF2B5EF4-FFF2-40B4-BE49-F238E27FC236}">
                <a16:creationId xmlns:a16="http://schemas.microsoft.com/office/drawing/2014/main" id="{AC1B1EFE-2E3F-4C64-AD07-36E89670F8C0}"/>
              </a:ext>
            </a:extLst>
          </p:cNvPr>
          <p:cNvGrpSpPr/>
          <p:nvPr/>
        </p:nvGrpSpPr>
        <p:grpSpPr>
          <a:xfrm>
            <a:off x="355979" y="3058581"/>
            <a:ext cx="239738" cy="271972"/>
            <a:chOff x="838200" y="5175462"/>
            <a:chExt cx="914400" cy="914400"/>
          </a:xfrm>
          <a:solidFill>
            <a:srgbClr val="4F81BD">
              <a:lumMod val="75000"/>
            </a:srgbClr>
          </a:solidFill>
        </p:grpSpPr>
        <p:sp>
          <p:nvSpPr>
            <p:cNvPr id="34" name="Полилиния: фигура 22">
              <a:extLst>
                <a:ext uri="{FF2B5EF4-FFF2-40B4-BE49-F238E27FC236}">
                  <a16:creationId xmlns:a16="http://schemas.microsoft.com/office/drawing/2014/main" id="{795EE3EB-7333-41D6-9709-B6671D96E751}"/>
                </a:ext>
              </a:extLst>
            </p:cNvPr>
            <p:cNvSpPr/>
            <p:nvPr/>
          </p:nvSpPr>
          <p:spPr>
            <a:xfrm>
              <a:off x="1416558" y="5632662"/>
              <a:ext cx="161925" cy="161925"/>
            </a:xfrm>
            <a:custGeom>
              <a:avLst/>
              <a:gdLst>
                <a:gd name="connsiteX0" fmla="*/ 155353 w 161925"/>
                <a:gd name="connsiteY0" fmla="*/ 81248 h 161925"/>
                <a:gd name="connsiteX1" fmla="*/ 81248 w 161925"/>
                <a:gd name="connsiteY1" fmla="*/ 155353 h 161925"/>
                <a:gd name="connsiteX2" fmla="*/ 7144 w 161925"/>
                <a:gd name="connsiteY2" fmla="*/ 81248 h 161925"/>
                <a:gd name="connsiteX3" fmla="*/ 81248 w 161925"/>
                <a:gd name="connsiteY3" fmla="*/ 7144 h 161925"/>
                <a:gd name="connsiteX4" fmla="*/ 155353 w 161925"/>
                <a:gd name="connsiteY4" fmla="*/ 8124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925" h="161925">
                  <a:moveTo>
                    <a:pt x="155353" y="81248"/>
                  </a:moveTo>
                  <a:cubicBezTo>
                    <a:pt x="155353" y="122175"/>
                    <a:pt x="122175" y="155353"/>
                    <a:pt x="81248" y="155353"/>
                  </a:cubicBezTo>
                  <a:cubicBezTo>
                    <a:pt x="40321" y="155353"/>
                    <a:pt x="7144" y="122175"/>
                    <a:pt x="7144" y="81248"/>
                  </a:cubicBezTo>
                  <a:cubicBezTo>
                    <a:pt x="7144" y="40321"/>
                    <a:pt x="40321" y="7144"/>
                    <a:pt x="81248" y="7144"/>
                  </a:cubicBezTo>
                  <a:cubicBezTo>
                    <a:pt x="122175" y="7144"/>
                    <a:pt x="155353" y="40321"/>
                    <a:pt x="155353" y="812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>
                <a:defRPr/>
              </a:pPr>
              <a:endParaRPr lang="ru-RU" sz="1350" kern="0" dirty="0">
                <a:solidFill>
                  <a:prstClr val="black"/>
                </a:solidFill>
                <a:latin typeface="Montserrat" panose="00000500000000000000" pitchFamily="2" charset="-52"/>
              </a:endParaRPr>
            </a:p>
          </p:txBody>
        </p:sp>
        <p:sp>
          <p:nvSpPr>
            <p:cNvPr id="35" name="Полилиния: фигура 23">
              <a:extLst>
                <a:ext uri="{FF2B5EF4-FFF2-40B4-BE49-F238E27FC236}">
                  <a16:creationId xmlns:a16="http://schemas.microsoft.com/office/drawing/2014/main" id="{31C0CF61-7F59-4016-AC30-F05906FD27D7}"/>
                </a:ext>
              </a:extLst>
            </p:cNvPr>
            <p:cNvSpPr/>
            <p:nvPr/>
          </p:nvSpPr>
          <p:spPr>
            <a:xfrm>
              <a:off x="1021366" y="5632662"/>
              <a:ext cx="161925" cy="161925"/>
            </a:xfrm>
            <a:custGeom>
              <a:avLst/>
              <a:gdLst>
                <a:gd name="connsiteX0" fmla="*/ 155353 w 161925"/>
                <a:gd name="connsiteY0" fmla="*/ 81248 h 161925"/>
                <a:gd name="connsiteX1" fmla="*/ 81248 w 161925"/>
                <a:gd name="connsiteY1" fmla="*/ 155353 h 161925"/>
                <a:gd name="connsiteX2" fmla="*/ 7144 w 161925"/>
                <a:gd name="connsiteY2" fmla="*/ 81248 h 161925"/>
                <a:gd name="connsiteX3" fmla="*/ 81248 w 161925"/>
                <a:gd name="connsiteY3" fmla="*/ 7144 h 161925"/>
                <a:gd name="connsiteX4" fmla="*/ 155353 w 161925"/>
                <a:gd name="connsiteY4" fmla="*/ 8124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925" h="161925">
                  <a:moveTo>
                    <a:pt x="155353" y="81248"/>
                  </a:moveTo>
                  <a:cubicBezTo>
                    <a:pt x="155353" y="122175"/>
                    <a:pt x="122175" y="155353"/>
                    <a:pt x="81248" y="155353"/>
                  </a:cubicBezTo>
                  <a:cubicBezTo>
                    <a:pt x="40321" y="155353"/>
                    <a:pt x="7144" y="122175"/>
                    <a:pt x="7144" y="81248"/>
                  </a:cubicBezTo>
                  <a:cubicBezTo>
                    <a:pt x="7144" y="40321"/>
                    <a:pt x="40321" y="7144"/>
                    <a:pt x="81248" y="7144"/>
                  </a:cubicBezTo>
                  <a:cubicBezTo>
                    <a:pt x="122175" y="7144"/>
                    <a:pt x="155353" y="40321"/>
                    <a:pt x="155353" y="812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>
                <a:defRPr/>
              </a:pPr>
              <a:endParaRPr lang="ru-RU" sz="1350" kern="0" dirty="0">
                <a:solidFill>
                  <a:prstClr val="black"/>
                </a:solidFill>
                <a:latin typeface="Montserrat" panose="00000500000000000000" pitchFamily="2" charset="-52"/>
              </a:endParaRPr>
            </a:p>
          </p:txBody>
        </p:sp>
        <p:sp>
          <p:nvSpPr>
            <p:cNvPr id="36" name="Полилиния: фигура 24">
              <a:extLst>
                <a:ext uri="{FF2B5EF4-FFF2-40B4-BE49-F238E27FC236}">
                  <a16:creationId xmlns:a16="http://schemas.microsoft.com/office/drawing/2014/main" id="{5E817A4D-2ACC-4ABC-9AA7-1DEFF320821A}"/>
                </a:ext>
              </a:extLst>
            </p:cNvPr>
            <p:cNvSpPr/>
            <p:nvPr/>
          </p:nvSpPr>
          <p:spPr>
            <a:xfrm>
              <a:off x="1370552" y="5800968"/>
              <a:ext cx="276225" cy="161925"/>
            </a:xfrm>
            <a:custGeom>
              <a:avLst/>
              <a:gdLst>
                <a:gd name="connsiteX0" fmla="*/ 260699 w 276225"/>
                <a:gd name="connsiteY0" fmla="*/ 51245 h 161925"/>
                <a:gd name="connsiteX1" fmla="*/ 188214 w 276225"/>
                <a:gd name="connsiteY1" fmla="*/ 16669 h 161925"/>
                <a:gd name="connsiteX2" fmla="*/ 127254 w 276225"/>
                <a:gd name="connsiteY2" fmla="*/ 7144 h 161925"/>
                <a:gd name="connsiteX3" fmla="*/ 66389 w 276225"/>
                <a:gd name="connsiteY3" fmla="*/ 16669 h 161925"/>
                <a:gd name="connsiteX4" fmla="*/ 10573 w 276225"/>
                <a:gd name="connsiteY4" fmla="*/ 40672 h 161925"/>
                <a:gd name="connsiteX5" fmla="*/ 7144 w 276225"/>
                <a:gd name="connsiteY5" fmla="*/ 44578 h 161925"/>
                <a:gd name="connsiteX6" fmla="*/ 83344 w 276225"/>
                <a:gd name="connsiteY6" fmla="*/ 82678 h 161925"/>
                <a:gd name="connsiteX7" fmla="*/ 111157 w 276225"/>
                <a:gd name="connsiteY7" fmla="*/ 138589 h 161925"/>
                <a:gd name="connsiteX8" fmla="*/ 111157 w 276225"/>
                <a:gd name="connsiteY8" fmla="*/ 155544 h 161925"/>
                <a:gd name="connsiteX9" fmla="*/ 275463 w 276225"/>
                <a:gd name="connsiteY9" fmla="*/ 155544 h 161925"/>
                <a:gd name="connsiteX10" fmla="*/ 275463 w 276225"/>
                <a:gd name="connsiteY10" fmla="*/ 80963 h 161925"/>
                <a:gd name="connsiteX11" fmla="*/ 260699 w 276225"/>
                <a:gd name="connsiteY11" fmla="*/ 5124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76225" h="161925">
                  <a:moveTo>
                    <a:pt x="260699" y="51245"/>
                  </a:moveTo>
                  <a:cubicBezTo>
                    <a:pt x="239319" y="34618"/>
                    <a:pt x="214590" y="22822"/>
                    <a:pt x="188214" y="16669"/>
                  </a:cubicBezTo>
                  <a:cubicBezTo>
                    <a:pt x="168390" y="10878"/>
                    <a:pt x="147899" y="7676"/>
                    <a:pt x="127254" y="7144"/>
                  </a:cubicBezTo>
                  <a:cubicBezTo>
                    <a:pt x="106591" y="7098"/>
                    <a:pt x="86050" y="10312"/>
                    <a:pt x="66389" y="16669"/>
                  </a:cubicBezTo>
                  <a:cubicBezTo>
                    <a:pt x="46713" y="21908"/>
                    <a:pt x="27909" y="29995"/>
                    <a:pt x="10573" y="40672"/>
                  </a:cubicBezTo>
                  <a:lnTo>
                    <a:pt x="7144" y="44578"/>
                  </a:lnTo>
                  <a:cubicBezTo>
                    <a:pt x="34837" y="52053"/>
                    <a:pt x="60748" y="65009"/>
                    <a:pt x="83344" y="82678"/>
                  </a:cubicBezTo>
                  <a:cubicBezTo>
                    <a:pt x="101104" y="95726"/>
                    <a:pt x="111464" y="116553"/>
                    <a:pt x="111157" y="138589"/>
                  </a:cubicBezTo>
                  <a:lnTo>
                    <a:pt x="111157" y="155544"/>
                  </a:lnTo>
                  <a:lnTo>
                    <a:pt x="275463" y="155544"/>
                  </a:lnTo>
                  <a:lnTo>
                    <a:pt x="275463" y="80963"/>
                  </a:lnTo>
                  <a:cubicBezTo>
                    <a:pt x="275788" y="69219"/>
                    <a:pt x="270255" y="58081"/>
                    <a:pt x="260699" y="51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>
                <a:defRPr/>
              </a:pPr>
              <a:endParaRPr lang="ru-RU" sz="1350" kern="0" dirty="0">
                <a:solidFill>
                  <a:prstClr val="black"/>
                </a:solidFill>
                <a:latin typeface="Montserrat" panose="00000500000000000000" pitchFamily="2" charset="-52"/>
              </a:endParaRPr>
            </a:p>
          </p:txBody>
        </p:sp>
        <p:sp>
          <p:nvSpPr>
            <p:cNvPr id="37" name="Полилиния: фигура 25">
              <a:extLst>
                <a:ext uri="{FF2B5EF4-FFF2-40B4-BE49-F238E27FC236}">
                  <a16:creationId xmlns:a16="http://schemas.microsoft.com/office/drawing/2014/main" id="{42941FDA-BC75-4F7B-81A9-127F309ED7DD}"/>
                </a:ext>
              </a:extLst>
            </p:cNvPr>
            <p:cNvSpPr/>
            <p:nvPr/>
          </p:nvSpPr>
          <p:spPr>
            <a:xfrm>
              <a:off x="947166" y="5800968"/>
              <a:ext cx="276225" cy="161925"/>
            </a:xfrm>
            <a:custGeom>
              <a:avLst/>
              <a:gdLst>
                <a:gd name="connsiteX0" fmla="*/ 171831 w 276225"/>
                <a:gd name="connsiteY0" fmla="*/ 138589 h 161925"/>
                <a:gd name="connsiteX1" fmla="*/ 198596 w 276225"/>
                <a:gd name="connsiteY1" fmla="*/ 83630 h 161925"/>
                <a:gd name="connsiteX2" fmla="*/ 199644 w 276225"/>
                <a:gd name="connsiteY2" fmla="*/ 82678 h 161925"/>
                <a:gd name="connsiteX3" fmla="*/ 200882 w 276225"/>
                <a:gd name="connsiteY3" fmla="*/ 81820 h 161925"/>
                <a:gd name="connsiteX4" fmla="*/ 275844 w 276225"/>
                <a:gd name="connsiteY4" fmla="*/ 44673 h 161925"/>
                <a:gd name="connsiteX5" fmla="*/ 270415 w 276225"/>
                <a:gd name="connsiteY5" fmla="*/ 38482 h 161925"/>
                <a:gd name="connsiteX6" fmla="*/ 216313 w 276225"/>
                <a:gd name="connsiteY6" fmla="*/ 16669 h 161925"/>
                <a:gd name="connsiteX7" fmla="*/ 155448 w 276225"/>
                <a:gd name="connsiteY7" fmla="*/ 7144 h 161925"/>
                <a:gd name="connsiteX8" fmla="*/ 94488 w 276225"/>
                <a:gd name="connsiteY8" fmla="*/ 16669 h 161925"/>
                <a:gd name="connsiteX9" fmla="*/ 22003 w 276225"/>
                <a:gd name="connsiteY9" fmla="*/ 51245 h 161925"/>
                <a:gd name="connsiteX10" fmla="*/ 7144 w 276225"/>
                <a:gd name="connsiteY10" fmla="*/ 80963 h 161925"/>
                <a:gd name="connsiteX11" fmla="*/ 7144 w 276225"/>
                <a:gd name="connsiteY11" fmla="*/ 155544 h 161925"/>
                <a:gd name="connsiteX12" fmla="*/ 171831 w 276225"/>
                <a:gd name="connsiteY12" fmla="*/ 15554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76225" h="161925">
                  <a:moveTo>
                    <a:pt x="171831" y="138589"/>
                  </a:moveTo>
                  <a:cubicBezTo>
                    <a:pt x="171846" y="117133"/>
                    <a:pt x="181714" y="96872"/>
                    <a:pt x="198596" y="83630"/>
                  </a:cubicBezTo>
                  <a:lnTo>
                    <a:pt x="199644" y="82678"/>
                  </a:lnTo>
                  <a:lnTo>
                    <a:pt x="200882" y="81820"/>
                  </a:lnTo>
                  <a:cubicBezTo>
                    <a:pt x="223746" y="65550"/>
                    <a:pt x="249048" y="53011"/>
                    <a:pt x="275844" y="44673"/>
                  </a:cubicBezTo>
                  <a:cubicBezTo>
                    <a:pt x="273939" y="42673"/>
                    <a:pt x="272129" y="40577"/>
                    <a:pt x="270415" y="38482"/>
                  </a:cubicBezTo>
                  <a:cubicBezTo>
                    <a:pt x="253516" y="28664"/>
                    <a:pt x="235296" y="21319"/>
                    <a:pt x="216313" y="16669"/>
                  </a:cubicBezTo>
                  <a:cubicBezTo>
                    <a:pt x="196520" y="10886"/>
                    <a:pt x="176062" y="7684"/>
                    <a:pt x="155448" y="7144"/>
                  </a:cubicBezTo>
                  <a:cubicBezTo>
                    <a:pt x="134753" y="7091"/>
                    <a:pt x="114180" y="10306"/>
                    <a:pt x="94488" y="16669"/>
                  </a:cubicBezTo>
                  <a:cubicBezTo>
                    <a:pt x="68482" y="23844"/>
                    <a:pt x="43945" y="35548"/>
                    <a:pt x="22003" y="51245"/>
                  </a:cubicBezTo>
                  <a:cubicBezTo>
                    <a:pt x="12764" y="58356"/>
                    <a:pt x="7289" y="69306"/>
                    <a:pt x="7144" y="80963"/>
                  </a:cubicBezTo>
                  <a:lnTo>
                    <a:pt x="7144" y="155544"/>
                  </a:lnTo>
                  <a:lnTo>
                    <a:pt x="171831" y="1555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>
                <a:defRPr/>
              </a:pPr>
              <a:endParaRPr lang="ru-RU" sz="1350" kern="0" dirty="0">
                <a:solidFill>
                  <a:prstClr val="black"/>
                </a:solidFill>
                <a:latin typeface="Montserrat" panose="00000500000000000000" pitchFamily="2" charset="-52"/>
              </a:endParaRPr>
            </a:p>
          </p:txBody>
        </p:sp>
        <p:sp>
          <p:nvSpPr>
            <p:cNvPr id="38" name="Полилиния: фигура 26">
              <a:extLst>
                <a:ext uri="{FF2B5EF4-FFF2-40B4-BE49-F238E27FC236}">
                  <a16:creationId xmlns:a16="http://schemas.microsoft.com/office/drawing/2014/main" id="{BA153CCE-2E2B-40E9-8830-2D73494F11D7}"/>
                </a:ext>
              </a:extLst>
            </p:cNvPr>
            <p:cNvSpPr/>
            <p:nvPr/>
          </p:nvSpPr>
          <p:spPr>
            <a:xfrm>
              <a:off x="1144810" y="5858688"/>
              <a:ext cx="304800" cy="161925"/>
            </a:xfrm>
            <a:custGeom>
              <a:avLst/>
              <a:gdLst>
                <a:gd name="connsiteX0" fmla="*/ 7144 w 304800"/>
                <a:gd name="connsiteY0" fmla="*/ 154974 h 161925"/>
                <a:gd name="connsiteX1" fmla="*/ 7144 w 304800"/>
                <a:gd name="connsiteY1" fmla="*/ 80869 h 161925"/>
                <a:gd name="connsiteX2" fmla="*/ 22003 w 304800"/>
                <a:gd name="connsiteY2" fmla="*/ 51246 h 161925"/>
                <a:gd name="connsiteX3" fmla="*/ 94488 w 304800"/>
                <a:gd name="connsiteY3" fmla="*/ 16671 h 161925"/>
                <a:gd name="connsiteX4" fmla="*/ 155353 w 304800"/>
                <a:gd name="connsiteY4" fmla="*/ 7146 h 161925"/>
                <a:gd name="connsiteX5" fmla="*/ 216313 w 304800"/>
                <a:gd name="connsiteY5" fmla="*/ 16671 h 161925"/>
                <a:gd name="connsiteX6" fmla="*/ 288798 w 304800"/>
                <a:gd name="connsiteY6" fmla="*/ 51246 h 161925"/>
                <a:gd name="connsiteX7" fmla="*/ 303657 w 304800"/>
                <a:gd name="connsiteY7" fmla="*/ 80869 h 161925"/>
                <a:gd name="connsiteX8" fmla="*/ 303657 w 304800"/>
                <a:gd name="connsiteY8" fmla="*/ 15497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04800" h="161925">
                  <a:moveTo>
                    <a:pt x="7144" y="154974"/>
                  </a:moveTo>
                  <a:lnTo>
                    <a:pt x="7144" y="80869"/>
                  </a:lnTo>
                  <a:cubicBezTo>
                    <a:pt x="7189" y="69213"/>
                    <a:pt x="12687" y="58251"/>
                    <a:pt x="22003" y="51246"/>
                  </a:cubicBezTo>
                  <a:cubicBezTo>
                    <a:pt x="43901" y="35476"/>
                    <a:pt x="68451" y="23765"/>
                    <a:pt x="94488" y="16671"/>
                  </a:cubicBezTo>
                  <a:cubicBezTo>
                    <a:pt x="114139" y="10272"/>
                    <a:pt x="134686" y="7056"/>
                    <a:pt x="155353" y="7146"/>
                  </a:cubicBezTo>
                  <a:cubicBezTo>
                    <a:pt x="176003" y="7630"/>
                    <a:pt x="196499" y="10834"/>
                    <a:pt x="216313" y="16671"/>
                  </a:cubicBezTo>
                  <a:cubicBezTo>
                    <a:pt x="242717" y="22743"/>
                    <a:pt x="267463" y="34546"/>
                    <a:pt x="288798" y="51246"/>
                  </a:cubicBezTo>
                  <a:cubicBezTo>
                    <a:pt x="298388" y="58020"/>
                    <a:pt x="303963" y="69133"/>
                    <a:pt x="303657" y="80869"/>
                  </a:cubicBezTo>
                  <a:lnTo>
                    <a:pt x="303657" y="15497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>
                <a:defRPr/>
              </a:pPr>
              <a:endParaRPr lang="ru-RU" sz="1350" kern="0" dirty="0">
                <a:solidFill>
                  <a:prstClr val="black"/>
                </a:solidFill>
                <a:latin typeface="Montserrat" panose="00000500000000000000" pitchFamily="2" charset="-52"/>
              </a:endParaRPr>
            </a:p>
          </p:txBody>
        </p:sp>
        <p:sp>
          <p:nvSpPr>
            <p:cNvPr id="39" name="Полилиния: фигура 27">
              <a:extLst>
                <a:ext uri="{FF2B5EF4-FFF2-40B4-BE49-F238E27FC236}">
                  <a16:creationId xmlns:a16="http://schemas.microsoft.com/office/drawing/2014/main" id="{C76F6837-528A-49C1-A797-63994E36255D}"/>
                </a:ext>
              </a:extLst>
            </p:cNvPr>
            <p:cNvSpPr/>
            <p:nvPr/>
          </p:nvSpPr>
          <p:spPr>
            <a:xfrm>
              <a:off x="1218914" y="5690288"/>
              <a:ext cx="161925" cy="161925"/>
            </a:xfrm>
            <a:custGeom>
              <a:avLst/>
              <a:gdLst>
                <a:gd name="connsiteX0" fmla="*/ 155353 w 161925"/>
                <a:gd name="connsiteY0" fmla="*/ 81248 h 161925"/>
                <a:gd name="connsiteX1" fmla="*/ 81248 w 161925"/>
                <a:gd name="connsiteY1" fmla="*/ 155353 h 161925"/>
                <a:gd name="connsiteX2" fmla="*/ 7144 w 161925"/>
                <a:gd name="connsiteY2" fmla="*/ 81248 h 161925"/>
                <a:gd name="connsiteX3" fmla="*/ 81248 w 161925"/>
                <a:gd name="connsiteY3" fmla="*/ 7144 h 161925"/>
                <a:gd name="connsiteX4" fmla="*/ 155353 w 161925"/>
                <a:gd name="connsiteY4" fmla="*/ 8124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925" h="161925">
                  <a:moveTo>
                    <a:pt x="155353" y="81248"/>
                  </a:moveTo>
                  <a:cubicBezTo>
                    <a:pt x="155353" y="122175"/>
                    <a:pt x="122175" y="155353"/>
                    <a:pt x="81248" y="155353"/>
                  </a:cubicBezTo>
                  <a:cubicBezTo>
                    <a:pt x="40321" y="155353"/>
                    <a:pt x="7144" y="122175"/>
                    <a:pt x="7144" y="81248"/>
                  </a:cubicBezTo>
                  <a:cubicBezTo>
                    <a:pt x="7144" y="40321"/>
                    <a:pt x="40321" y="7144"/>
                    <a:pt x="81248" y="7144"/>
                  </a:cubicBezTo>
                  <a:cubicBezTo>
                    <a:pt x="122175" y="7144"/>
                    <a:pt x="155353" y="40321"/>
                    <a:pt x="155353" y="812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>
                <a:defRPr/>
              </a:pPr>
              <a:endParaRPr lang="ru-RU" sz="1350" kern="0" dirty="0">
                <a:solidFill>
                  <a:prstClr val="black"/>
                </a:solidFill>
                <a:latin typeface="Montserrat" panose="00000500000000000000" pitchFamily="2" charset="-52"/>
              </a:endParaRPr>
            </a:p>
          </p:txBody>
        </p:sp>
        <p:sp>
          <p:nvSpPr>
            <p:cNvPr id="40" name="Полилиния: фигура 28">
              <a:extLst>
                <a:ext uri="{FF2B5EF4-FFF2-40B4-BE49-F238E27FC236}">
                  <a16:creationId xmlns:a16="http://schemas.microsoft.com/office/drawing/2014/main" id="{B9ACFB90-FEF3-4D68-B847-047D66E36FE4}"/>
                </a:ext>
              </a:extLst>
            </p:cNvPr>
            <p:cNvSpPr/>
            <p:nvPr/>
          </p:nvSpPr>
          <p:spPr>
            <a:xfrm>
              <a:off x="947738" y="5244518"/>
              <a:ext cx="704850" cy="352425"/>
            </a:xfrm>
            <a:custGeom>
              <a:avLst/>
              <a:gdLst>
                <a:gd name="connsiteX0" fmla="*/ 661988 w 704850"/>
                <a:gd name="connsiteY0" fmla="*/ 7144 h 352425"/>
                <a:gd name="connsiteX1" fmla="*/ 45244 w 704850"/>
                <a:gd name="connsiteY1" fmla="*/ 7144 h 352425"/>
                <a:gd name="connsiteX2" fmla="*/ 7144 w 704850"/>
                <a:gd name="connsiteY2" fmla="*/ 45244 h 352425"/>
                <a:gd name="connsiteX3" fmla="*/ 7144 w 704850"/>
                <a:gd name="connsiteY3" fmla="*/ 254794 h 352425"/>
                <a:gd name="connsiteX4" fmla="*/ 45244 w 704850"/>
                <a:gd name="connsiteY4" fmla="*/ 292894 h 352425"/>
                <a:gd name="connsiteX5" fmla="*/ 185738 w 704850"/>
                <a:gd name="connsiteY5" fmla="*/ 292894 h 352425"/>
                <a:gd name="connsiteX6" fmla="*/ 185738 w 704850"/>
                <a:gd name="connsiteY6" fmla="*/ 350044 h 352425"/>
                <a:gd name="connsiteX7" fmla="*/ 245745 w 704850"/>
                <a:gd name="connsiteY7" fmla="*/ 292894 h 352425"/>
                <a:gd name="connsiteX8" fmla="*/ 310515 w 704850"/>
                <a:gd name="connsiteY8" fmla="*/ 292894 h 352425"/>
                <a:gd name="connsiteX9" fmla="*/ 347663 w 704850"/>
                <a:gd name="connsiteY9" fmla="*/ 350044 h 352425"/>
                <a:gd name="connsiteX10" fmla="*/ 381953 w 704850"/>
                <a:gd name="connsiteY10" fmla="*/ 292894 h 352425"/>
                <a:gd name="connsiteX11" fmla="*/ 449580 w 704850"/>
                <a:gd name="connsiteY11" fmla="*/ 292894 h 352425"/>
                <a:gd name="connsiteX12" fmla="*/ 509588 w 704850"/>
                <a:gd name="connsiteY12" fmla="*/ 350044 h 352425"/>
                <a:gd name="connsiteX13" fmla="*/ 509588 w 704850"/>
                <a:gd name="connsiteY13" fmla="*/ 292894 h 352425"/>
                <a:gd name="connsiteX14" fmla="*/ 661988 w 704850"/>
                <a:gd name="connsiteY14" fmla="*/ 292894 h 352425"/>
                <a:gd name="connsiteX15" fmla="*/ 700088 w 704850"/>
                <a:gd name="connsiteY15" fmla="*/ 254794 h 352425"/>
                <a:gd name="connsiteX16" fmla="*/ 700088 w 704850"/>
                <a:gd name="connsiteY16" fmla="*/ 45244 h 352425"/>
                <a:gd name="connsiteX17" fmla="*/ 661988 w 704850"/>
                <a:gd name="connsiteY17" fmla="*/ 7144 h 352425"/>
                <a:gd name="connsiteX18" fmla="*/ 102394 w 704850"/>
                <a:gd name="connsiteY18" fmla="*/ 92869 h 352425"/>
                <a:gd name="connsiteX19" fmla="*/ 547688 w 704850"/>
                <a:gd name="connsiteY19" fmla="*/ 92869 h 352425"/>
                <a:gd name="connsiteX20" fmla="*/ 547688 w 704850"/>
                <a:gd name="connsiteY20" fmla="*/ 111919 h 352425"/>
                <a:gd name="connsiteX21" fmla="*/ 102394 w 704850"/>
                <a:gd name="connsiteY21" fmla="*/ 111919 h 352425"/>
                <a:gd name="connsiteX22" fmla="*/ 452438 w 704850"/>
                <a:gd name="connsiteY22" fmla="*/ 207169 h 352425"/>
                <a:gd name="connsiteX23" fmla="*/ 102394 w 704850"/>
                <a:gd name="connsiteY23" fmla="*/ 207169 h 352425"/>
                <a:gd name="connsiteX24" fmla="*/ 102394 w 704850"/>
                <a:gd name="connsiteY24" fmla="*/ 188119 h 352425"/>
                <a:gd name="connsiteX25" fmla="*/ 452438 w 704850"/>
                <a:gd name="connsiteY25" fmla="*/ 188119 h 352425"/>
                <a:gd name="connsiteX26" fmla="*/ 604838 w 704850"/>
                <a:gd name="connsiteY26" fmla="*/ 159544 h 352425"/>
                <a:gd name="connsiteX27" fmla="*/ 102394 w 704850"/>
                <a:gd name="connsiteY27" fmla="*/ 159544 h 352425"/>
                <a:gd name="connsiteX28" fmla="*/ 102394 w 704850"/>
                <a:gd name="connsiteY28" fmla="*/ 140494 h 352425"/>
                <a:gd name="connsiteX29" fmla="*/ 604838 w 704850"/>
                <a:gd name="connsiteY29" fmla="*/ 140494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704850" h="352425">
                  <a:moveTo>
                    <a:pt x="661988" y="7144"/>
                  </a:moveTo>
                  <a:lnTo>
                    <a:pt x="45244" y="7144"/>
                  </a:lnTo>
                  <a:cubicBezTo>
                    <a:pt x="24202" y="7144"/>
                    <a:pt x="7144" y="24202"/>
                    <a:pt x="7144" y="45244"/>
                  </a:cubicBezTo>
                  <a:lnTo>
                    <a:pt x="7144" y="254794"/>
                  </a:lnTo>
                  <a:cubicBezTo>
                    <a:pt x="7144" y="275835"/>
                    <a:pt x="24202" y="292894"/>
                    <a:pt x="45244" y="292894"/>
                  </a:cubicBezTo>
                  <a:lnTo>
                    <a:pt x="185738" y="292894"/>
                  </a:lnTo>
                  <a:lnTo>
                    <a:pt x="185738" y="350044"/>
                  </a:lnTo>
                  <a:lnTo>
                    <a:pt x="245745" y="292894"/>
                  </a:lnTo>
                  <a:lnTo>
                    <a:pt x="310515" y="292894"/>
                  </a:lnTo>
                  <a:lnTo>
                    <a:pt x="347663" y="350044"/>
                  </a:lnTo>
                  <a:lnTo>
                    <a:pt x="381953" y="292894"/>
                  </a:lnTo>
                  <a:lnTo>
                    <a:pt x="449580" y="292894"/>
                  </a:lnTo>
                  <a:lnTo>
                    <a:pt x="509588" y="350044"/>
                  </a:lnTo>
                  <a:lnTo>
                    <a:pt x="509588" y="292894"/>
                  </a:lnTo>
                  <a:lnTo>
                    <a:pt x="661988" y="292894"/>
                  </a:lnTo>
                  <a:cubicBezTo>
                    <a:pt x="683029" y="292894"/>
                    <a:pt x="700088" y="275835"/>
                    <a:pt x="700088" y="254794"/>
                  </a:cubicBezTo>
                  <a:lnTo>
                    <a:pt x="700088" y="45244"/>
                  </a:lnTo>
                  <a:cubicBezTo>
                    <a:pt x="700088" y="24202"/>
                    <a:pt x="683029" y="7144"/>
                    <a:pt x="661988" y="7144"/>
                  </a:cubicBezTo>
                  <a:close/>
                  <a:moveTo>
                    <a:pt x="102394" y="92869"/>
                  </a:moveTo>
                  <a:lnTo>
                    <a:pt x="547688" y="92869"/>
                  </a:lnTo>
                  <a:lnTo>
                    <a:pt x="547688" y="111919"/>
                  </a:lnTo>
                  <a:lnTo>
                    <a:pt x="102394" y="111919"/>
                  </a:lnTo>
                  <a:close/>
                  <a:moveTo>
                    <a:pt x="452438" y="207169"/>
                  </a:moveTo>
                  <a:lnTo>
                    <a:pt x="102394" y="207169"/>
                  </a:lnTo>
                  <a:lnTo>
                    <a:pt x="102394" y="188119"/>
                  </a:lnTo>
                  <a:lnTo>
                    <a:pt x="452438" y="188119"/>
                  </a:lnTo>
                  <a:close/>
                  <a:moveTo>
                    <a:pt x="604838" y="159544"/>
                  </a:moveTo>
                  <a:lnTo>
                    <a:pt x="102394" y="159544"/>
                  </a:lnTo>
                  <a:lnTo>
                    <a:pt x="102394" y="140494"/>
                  </a:lnTo>
                  <a:lnTo>
                    <a:pt x="604838" y="14049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>
                <a:defRPr/>
              </a:pPr>
              <a:endParaRPr lang="ru-RU" sz="1350" kern="0" dirty="0">
                <a:solidFill>
                  <a:prstClr val="black"/>
                </a:solidFill>
                <a:latin typeface="Montserrat" panose="00000500000000000000" pitchFamily="2" charset="-52"/>
              </a:endParaRPr>
            </a:p>
          </p:txBody>
        </p:sp>
      </p:grpSp>
      <p:sp>
        <p:nvSpPr>
          <p:cNvPr id="41" name="Прямоугольник 40"/>
          <p:cNvSpPr/>
          <p:nvPr/>
        </p:nvSpPr>
        <p:spPr>
          <a:xfrm>
            <a:off x="663965" y="3021442"/>
            <a:ext cx="299281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2"/>
            <a:r>
              <a:rPr lang="ru-RU" sz="900" dirty="0">
                <a:solidFill>
                  <a:prstClr val="black"/>
                </a:solidFill>
                <a:latin typeface="Montserrat" panose="00000500000000000000" pitchFamily="2" charset="-52"/>
              </a:rPr>
              <a:t>Индивидуальные и групповые консультации </a:t>
            </a:r>
            <a:br>
              <a:rPr lang="ru-RU" sz="900" dirty="0">
                <a:solidFill>
                  <a:prstClr val="black"/>
                </a:solidFill>
                <a:latin typeface="Montserrat" panose="00000500000000000000" pitchFamily="2" charset="-52"/>
              </a:rPr>
            </a:br>
            <a:r>
              <a:rPr lang="ru-RU" sz="900" dirty="0">
                <a:solidFill>
                  <a:prstClr val="black"/>
                </a:solidFill>
                <a:latin typeface="Montserrat" panose="00000500000000000000" pitchFamily="2" charset="-52"/>
              </a:rPr>
              <a:t>(в очном и онлайн-формате)</a:t>
            </a:r>
          </a:p>
        </p:txBody>
      </p:sp>
      <p:pic>
        <p:nvPicPr>
          <p:cNvPr id="44" name="Рисунок 4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4549" y="3562766"/>
            <a:ext cx="1757431" cy="1834457"/>
          </a:xfrm>
          <a:prstGeom prst="rect">
            <a:avLst/>
          </a:prstGeom>
        </p:spPr>
      </p:pic>
      <p:pic>
        <p:nvPicPr>
          <p:cNvPr id="45" name="Рисунок 4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730" y="3567711"/>
            <a:ext cx="1313573" cy="1824568"/>
          </a:xfrm>
          <a:prstGeom prst="rect">
            <a:avLst/>
          </a:prstGeom>
          <a:ln>
            <a:solidFill>
              <a:schemeClr val="tx2"/>
            </a:solidFill>
          </a:ln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E9DDFA7-B839-055E-D363-72DBF2D319A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000" y="2526909"/>
            <a:ext cx="242645" cy="242645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CC770AFB-6324-4341-E8EB-EC7D230DEEA5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633" y="2030610"/>
            <a:ext cx="242645" cy="1787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022169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7F1B4BA4-7069-6A97-D81D-A0AC9905710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873905"/>
            <a:ext cx="3117679" cy="2804529"/>
          </a:xfrm>
          <a:prstGeom prst="rect">
            <a:avLst/>
          </a:prstGeom>
        </p:spPr>
      </p:pic>
      <p:sp>
        <p:nvSpPr>
          <p:cNvPr id="2" name="Текст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ru-RU" dirty="0"/>
              <a:t>МИНИСТЕРСТВО ОБРАЗОВАНИЯ И НАУКИ ПЕРМСКОГО КРАЯ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ru-RU" dirty="0"/>
              <a:t>Российское движение детей и молодежи</a:t>
            </a:r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ru-RU" dirty="0"/>
              <a:t>Формирование</a:t>
            </a:r>
            <a:r>
              <a:rPr lang="en-US" dirty="0"/>
              <a:t> </a:t>
            </a:r>
            <a:r>
              <a:rPr lang="ru-RU" dirty="0"/>
              <a:t>единого образовательного пространства:</a:t>
            </a:r>
            <a:br>
              <a:rPr lang="en-US" dirty="0"/>
            </a:br>
            <a:r>
              <a:rPr lang="ru-RU" dirty="0"/>
              <a:t>магистральные проекты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65A7D3AD-1642-4DB6-ABDF-5FFD971B7262}"/>
              </a:ext>
            </a:extLst>
          </p:cNvPr>
          <p:cNvSpPr/>
          <p:nvPr/>
        </p:nvSpPr>
        <p:spPr>
          <a:xfrm>
            <a:off x="229046" y="1512607"/>
            <a:ext cx="8115300" cy="55517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200" b="1" dirty="0">
                <a:solidFill>
                  <a:prstClr val="black"/>
                </a:solidFill>
                <a:latin typeface="Montserrat" panose="020B0604020202020204"/>
              </a:rPr>
              <a:t>Федеральный закон от 14.07.2022 № 261-ФЗ «О Российском движении детей и молодежи»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1039647" y="2115055"/>
            <a:ext cx="521637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b="1" dirty="0">
                <a:latin typeface="Montserrat" panose="020B0604020202020204"/>
              </a:rPr>
              <a:t>Участники: </a:t>
            </a:r>
          </a:p>
          <a:p>
            <a:pPr marL="214313" indent="-214313">
              <a:buFont typeface="Wingdings" panose="05000000000000000000" pitchFamily="2" charset="2"/>
              <a:buChar char="§"/>
            </a:pPr>
            <a:r>
              <a:rPr lang="ru-RU" sz="1200" dirty="0">
                <a:latin typeface="Montserrat" panose="020B0604020202020204"/>
              </a:rPr>
              <a:t>обучающиеся образовательных организаций от 6 до 18 лет</a:t>
            </a:r>
          </a:p>
          <a:p>
            <a:pPr marL="214313" indent="-214313">
              <a:buFont typeface="Wingdings" panose="05000000000000000000" pitchFamily="2" charset="2"/>
              <a:buChar char="§"/>
            </a:pPr>
            <a:r>
              <a:rPr lang="ru-RU" sz="1200" dirty="0">
                <a:latin typeface="Montserrat" panose="020B0604020202020204"/>
              </a:rPr>
              <a:t>наставники</a:t>
            </a:r>
          </a:p>
          <a:p>
            <a:pPr marL="214313" indent="-214313">
              <a:buFont typeface="Wingdings" panose="05000000000000000000" pitchFamily="2" charset="2"/>
              <a:buChar char="§"/>
            </a:pPr>
            <a:endParaRPr lang="ru-RU" sz="1200" dirty="0">
              <a:latin typeface="Montserrat" panose="020B0604020202020204"/>
            </a:endParaRPr>
          </a:p>
          <a:p>
            <a:r>
              <a:rPr lang="ru-RU" sz="1200" b="1" dirty="0">
                <a:latin typeface="Montserrat" panose="00000500000000000000" pitchFamily="2" charset="-52"/>
              </a:rPr>
              <a:t>Символика</a:t>
            </a:r>
          </a:p>
          <a:p>
            <a:pPr marL="214313" indent="-214313">
              <a:buFont typeface="Wingdings" panose="05000000000000000000" pitchFamily="2" charset="2"/>
              <a:buChar char="§"/>
            </a:pPr>
            <a:r>
              <a:rPr lang="ru-RU" sz="1200" dirty="0">
                <a:latin typeface="Montserrat" panose="00000500000000000000" pitchFamily="2" charset="-52"/>
              </a:rPr>
              <a:t>Гимн, флаги, эмблемы</a:t>
            </a:r>
          </a:p>
          <a:p>
            <a:endParaRPr lang="ru-RU" sz="1200" dirty="0">
              <a:latin typeface="Montserrat" panose="020B0604020202020204"/>
            </a:endParaRPr>
          </a:p>
          <a:p>
            <a:r>
              <a:rPr lang="ru-RU" sz="1200" b="1" dirty="0">
                <a:latin typeface="Montserrat" panose="020B0604020202020204"/>
              </a:rPr>
              <a:t>Структура</a:t>
            </a:r>
          </a:p>
          <a:p>
            <a:pPr marL="214313" indent="-214313">
              <a:buFont typeface="Wingdings" panose="05000000000000000000" pitchFamily="2" charset="2"/>
              <a:buChar char="§"/>
            </a:pPr>
            <a:r>
              <a:rPr lang="ru-RU" sz="1200" dirty="0">
                <a:latin typeface="Montserrat" panose="020B0604020202020204"/>
              </a:rPr>
              <a:t>региональное отделение </a:t>
            </a:r>
          </a:p>
          <a:p>
            <a:pPr marL="214313" indent="-214313">
              <a:buFont typeface="Wingdings" panose="05000000000000000000" pitchFamily="2" charset="2"/>
              <a:buChar char="§"/>
            </a:pPr>
            <a:r>
              <a:rPr lang="ru-RU" sz="1200" dirty="0">
                <a:latin typeface="Montserrat" panose="020B0604020202020204"/>
              </a:rPr>
              <a:t>местные отделения в каждой территории</a:t>
            </a:r>
          </a:p>
          <a:p>
            <a:pPr marL="214313" indent="-214313">
              <a:buFont typeface="Wingdings" panose="05000000000000000000" pitchFamily="2" charset="2"/>
              <a:buChar char="§"/>
            </a:pPr>
            <a:r>
              <a:rPr lang="ru-RU" sz="1200" dirty="0">
                <a:latin typeface="Montserrat" panose="020B0604020202020204"/>
              </a:rPr>
              <a:t>первичные отделения </a:t>
            </a:r>
            <a:br>
              <a:rPr lang="ru-RU" sz="1200" dirty="0">
                <a:latin typeface="Montserrat" panose="020B0604020202020204"/>
              </a:rPr>
            </a:br>
            <a:r>
              <a:rPr lang="ru-RU" sz="1200" dirty="0">
                <a:latin typeface="Montserrat" panose="020B0604020202020204"/>
              </a:rPr>
              <a:t>(организации, осуществляющие работу с детьми и молодежью)</a:t>
            </a:r>
          </a:p>
        </p:txBody>
      </p:sp>
      <p:sp>
        <p:nvSpPr>
          <p:cNvPr id="25" name="Прямоугольник 24"/>
          <p:cNvSpPr/>
          <p:nvPr/>
        </p:nvSpPr>
        <p:spPr>
          <a:xfrm rot="1532594">
            <a:off x="7670777" y="1126166"/>
            <a:ext cx="955384" cy="433308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>
                <a:solidFill>
                  <a:srgbClr val="FF0000"/>
                </a:solidFill>
                <a:latin typeface="Montserrat" panose="00000500000000000000" pitchFamily="2" charset="-52"/>
                <a:cs typeface="Courier New" panose="02070309020205020404" pitchFamily="49" charset="0"/>
              </a:rPr>
              <a:t>НОВОЕ</a:t>
            </a:r>
            <a:r>
              <a:rPr lang="en-US" sz="1200" b="1" dirty="0">
                <a:solidFill>
                  <a:srgbClr val="FF0000"/>
                </a:solidFill>
                <a:latin typeface="Montserrat" panose="00000500000000000000" pitchFamily="2" charset="-52"/>
                <a:cs typeface="Courier New" panose="02070309020205020404" pitchFamily="49" charset="0"/>
              </a:rPr>
              <a:t>!</a:t>
            </a:r>
            <a:endParaRPr lang="ru-RU" sz="1200" b="1" dirty="0">
              <a:solidFill>
                <a:srgbClr val="FF0000"/>
              </a:solidFill>
              <a:latin typeface="Montserrat" panose="00000500000000000000" pitchFamily="2" charset="-52"/>
              <a:cs typeface="Courier New" panose="02070309020205020404" pitchFamily="49" charset="0"/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0410" y="2067777"/>
            <a:ext cx="2662070" cy="1701032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0410" y="3915151"/>
            <a:ext cx="2662070" cy="1688628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279" y="3620046"/>
            <a:ext cx="787400" cy="590550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081" y="1934288"/>
            <a:ext cx="758822" cy="758822"/>
          </a:xfrm>
          <a:prstGeom prst="rect">
            <a:avLst/>
          </a:prstGeom>
        </p:spPr>
      </p:pic>
      <p:pic>
        <p:nvPicPr>
          <p:cNvPr id="1026" name="Picture 2" descr="https://ozmo.ru/files/image/34/48/55/lg!tsc.jpg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695" y="2573022"/>
            <a:ext cx="654284" cy="4324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460265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DCB27DF6-1386-1367-8963-9B48365C286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873905"/>
            <a:ext cx="3117679" cy="2804529"/>
          </a:xfrm>
          <a:prstGeom prst="rect">
            <a:avLst/>
          </a:prstGeom>
        </p:spPr>
      </p:pic>
      <p:sp>
        <p:nvSpPr>
          <p:cNvPr id="2" name="Текст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ru-RU" dirty="0"/>
              <a:t>МИНИСТЕРСТВО ОБРАЗОВАНИЯ И НАУКИ ПЕРМСКОГО КРАЯ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1"/>
          </p:nvPr>
        </p:nvSpPr>
        <p:spPr/>
        <p:txBody>
          <a:bodyPr>
            <a:normAutofit/>
          </a:bodyPr>
          <a:lstStyle/>
          <a:p>
            <a:r>
              <a:rPr lang="ru-RU" dirty="0"/>
              <a:t>Создание условий для поддержки детских и молодежных инициатив</a:t>
            </a:r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ru-RU" dirty="0"/>
              <a:t>Формирование</a:t>
            </a:r>
            <a:r>
              <a:rPr lang="en-US" dirty="0"/>
              <a:t> </a:t>
            </a:r>
            <a:r>
              <a:rPr lang="ru-RU" dirty="0"/>
              <a:t>единого образовательного пространства:</a:t>
            </a:r>
            <a:br>
              <a:rPr lang="en-US" dirty="0"/>
            </a:br>
            <a:r>
              <a:rPr lang="ru-RU" dirty="0"/>
              <a:t>магистральные проекты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51520" y="3571285"/>
            <a:ext cx="5426846" cy="13875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>
              <a:spcBef>
                <a:spcPts val="450"/>
              </a:spcBef>
              <a:defRPr/>
            </a:pPr>
            <a:r>
              <a:rPr lang="ru-RU" sz="1125" b="1" dirty="0">
                <a:solidFill>
                  <a:prstClr val="black"/>
                </a:solidFill>
                <a:latin typeface="Montserrat" panose="00000500000000000000" pitchFamily="2" charset="-52"/>
              </a:rPr>
              <a:t>Основные направления деятельности:</a:t>
            </a:r>
          </a:p>
          <a:p>
            <a:pPr marL="214313" indent="-214313" defTabSz="685800">
              <a:spcBef>
                <a:spcPts val="450"/>
              </a:spcBef>
              <a:buFont typeface="Wingdings" panose="05000000000000000000" pitchFamily="2" charset="2"/>
              <a:buChar char="§"/>
              <a:defRPr/>
            </a:pPr>
            <a:r>
              <a:rPr lang="ru-RU" sz="1125" dirty="0">
                <a:solidFill>
                  <a:prstClr val="black"/>
                </a:solidFill>
                <a:latin typeface="Montserrat" panose="00000500000000000000" pitchFamily="2" charset="-52"/>
              </a:rPr>
              <a:t>развитие воспитательной среды школы </a:t>
            </a:r>
          </a:p>
          <a:p>
            <a:pPr marL="214313" indent="-214313" defTabSz="685800">
              <a:spcBef>
                <a:spcPts val="450"/>
              </a:spcBef>
              <a:buFont typeface="Wingdings" panose="05000000000000000000" pitchFamily="2" charset="2"/>
              <a:buChar char="§"/>
              <a:defRPr/>
            </a:pPr>
            <a:r>
              <a:rPr lang="ru-RU" sz="1125" dirty="0">
                <a:solidFill>
                  <a:prstClr val="black"/>
                </a:solidFill>
                <a:latin typeface="Montserrat" panose="00000500000000000000" pitchFamily="2" charset="-52"/>
              </a:rPr>
              <a:t>выстраивание взаимодействия c родительским coo6щecтвoм </a:t>
            </a:r>
          </a:p>
          <a:p>
            <a:pPr marL="214313" indent="-214313" defTabSz="685800">
              <a:spcBef>
                <a:spcPts val="450"/>
              </a:spcBef>
              <a:buFont typeface="Wingdings" panose="05000000000000000000" pitchFamily="2" charset="2"/>
              <a:buChar char="§"/>
              <a:defRPr/>
            </a:pPr>
            <a:r>
              <a:rPr lang="ru-RU" sz="1125" dirty="0">
                <a:solidFill>
                  <a:prstClr val="black"/>
                </a:solidFill>
                <a:latin typeface="Montserrat" panose="00000500000000000000" pitchFamily="2" charset="-52"/>
              </a:rPr>
              <a:t>формирование и развитие детского актива </a:t>
            </a:r>
          </a:p>
          <a:p>
            <a:pPr marL="214313" indent="-214313" defTabSz="685800">
              <a:spcBef>
                <a:spcPts val="450"/>
              </a:spcBef>
              <a:buFont typeface="Wingdings" panose="05000000000000000000" pitchFamily="2" charset="2"/>
              <a:buChar char="§"/>
              <a:defRPr/>
            </a:pPr>
            <a:r>
              <a:rPr lang="ru-RU" sz="1125" dirty="0">
                <a:solidFill>
                  <a:prstClr val="black"/>
                </a:solidFill>
                <a:latin typeface="Montserrat" panose="00000500000000000000" pitchFamily="2" charset="-52"/>
              </a:rPr>
              <a:t>выстраивание взаимодействия c учреждениями дополнительного образования, культуры, спорта, молодежной политики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530337" y="2324011"/>
            <a:ext cx="3630466" cy="9348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685800">
              <a:defRPr/>
            </a:pPr>
            <a:r>
              <a:rPr lang="ru-RU" sz="1125" b="1" dirty="0">
                <a:solidFill>
                  <a:srgbClr val="C00000"/>
                </a:solidFill>
                <a:latin typeface="Montserrat" panose="00000500000000000000" pitchFamily="2" charset="-52"/>
              </a:rPr>
              <a:t>46</a:t>
            </a:r>
            <a:r>
              <a:rPr lang="ru-RU" sz="1125" dirty="0">
                <a:solidFill>
                  <a:prstClr val="black"/>
                </a:solidFill>
                <a:latin typeface="Montserrat" panose="00000500000000000000" pitchFamily="2" charset="-52"/>
              </a:rPr>
              <a:t> субъектов Российской Федерации</a:t>
            </a:r>
          </a:p>
          <a:p>
            <a:pPr defTabSz="685800">
              <a:defRPr/>
            </a:pPr>
            <a:r>
              <a:rPr lang="ru-RU" sz="1125" b="1" dirty="0">
                <a:solidFill>
                  <a:srgbClr val="C00000"/>
                </a:solidFill>
                <a:latin typeface="Montserrat" panose="00000500000000000000" pitchFamily="2" charset="-52"/>
              </a:rPr>
              <a:t>808</a:t>
            </a:r>
            <a:r>
              <a:rPr lang="ru-RU" sz="1125" dirty="0">
                <a:solidFill>
                  <a:prstClr val="black"/>
                </a:solidFill>
                <a:latin typeface="Montserrat" panose="00000500000000000000" pitchFamily="2" charset="-52"/>
              </a:rPr>
              <a:t> заявок от Пермского края</a:t>
            </a:r>
          </a:p>
          <a:p>
            <a:pPr defTabSz="685800">
              <a:defRPr/>
            </a:pPr>
            <a:r>
              <a:rPr lang="ru-RU" sz="1125" b="1" dirty="0">
                <a:solidFill>
                  <a:srgbClr val="C00000"/>
                </a:solidFill>
                <a:latin typeface="Montserrat" panose="00000500000000000000" pitchFamily="2" charset="-52"/>
              </a:rPr>
              <a:t>406</a:t>
            </a:r>
            <a:r>
              <a:rPr lang="ru-RU" sz="1125" dirty="0">
                <a:solidFill>
                  <a:prstClr val="black"/>
                </a:solidFill>
                <a:latin typeface="Montserrat" panose="00000500000000000000" pitchFamily="2" charset="-52"/>
              </a:rPr>
              <a:t> человек прошли конкурсный отбор</a:t>
            </a:r>
          </a:p>
          <a:p>
            <a:r>
              <a:rPr lang="ru-RU" sz="1050" dirty="0">
                <a:latin typeface="Montserrat" panose="020B0604020202020204" charset="-52"/>
              </a:rPr>
              <a:t>2023 год –</a:t>
            </a:r>
            <a:r>
              <a:rPr lang="ru-RU" sz="1050" b="1" dirty="0">
                <a:solidFill>
                  <a:srgbClr val="C00000"/>
                </a:solidFill>
                <a:latin typeface="Montserrat" panose="020B0604020202020204" charset="-52"/>
              </a:rPr>
              <a:t> 274</a:t>
            </a:r>
            <a:r>
              <a:rPr lang="ru-RU" sz="1050" dirty="0">
                <a:latin typeface="Montserrat" panose="020B0604020202020204" charset="-52"/>
              </a:rPr>
              <a:t> школы</a:t>
            </a:r>
          </a:p>
          <a:p>
            <a:r>
              <a:rPr lang="ru-RU" sz="1050" dirty="0">
                <a:latin typeface="Montserrat" panose="020B0604020202020204" charset="-52"/>
              </a:rPr>
              <a:t>2024 год – </a:t>
            </a:r>
            <a:r>
              <a:rPr lang="ru-RU" sz="1050" b="1" dirty="0">
                <a:solidFill>
                  <a:srgbClr val="C00000"/>
                </a:solidFill>
                <a:latin typeface="Montserrat" panose="020B0604020202020204" charset="-52"/>
              </a:rPr>
              <a:t>114</a:t>
            </a:r>
            <a:r>
              <a:rPr lang="ru-RU" sz="1050" dirty="0">
                <a:latin typeface="Montserrat" panose="020B0604020202020204" charset="-52"/>
              </a:rPr>
              <a:t> школ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3BCDF08A-8EBE-B0F0-66C1-BEE729AB1C1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565977"/>
            <a:ext cx="9144000" cy="553212"/>
          </a:xfrm>
          <a:prstGeom prst="rect">
            <a:avLst/>
          </a:prstGeom>
        </p:spPr>
      </p:pic>
      <p:sp>
        <p:nvSpPr>
          <p:cNvPr id="10" name="Объект 4">
            <a:extLst>
              <a:ext uri="{FF2B5EF4-FFF2-40B4-BE49-F238E27FC236}">
                <a16:creationId xmlns:a16="http://schemas.microsoft.com/office/drawing/2014/main" id="{B1FC6859-55E1-125C-8546-BC724EA91A39}"/>
              </a:ext>
            </a:extLst>
          </p:cNvPr>
          <p:cNvSpPr txBox="1">
            <a:spLocks/>
          </p:cNvSpPr>
          <p:nvPr/>
        </p:nvSpPr>
        <p:spPr>
          <a:xfrm>
            <a:off x="251521" y="1660654"/>
            <a:ext cx="8659733" cy="349164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Wingdings" panose="05000000000000000000" pitchFamily="2" charset="2"/>
              <a:buNone/>
              <a:defRPr sz="1800" b="1" kern="1200">
                <a:solidFill>
                  <a:srgbClr val="1C2D38"/>
                </a:solidFill>
                <a:latin typeface="Montserrat" panose="00000500000000000000" pitchFamily="2" charset="-52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None/>
              <a:defRPr sz="2000" kern="1200">
                <a:solidFill>
                  <a:srgbClr val="1C2D38"/>
                </a:solidFill>
                <a:latin typeface="Montserrat" panose="00000500000000000000" pitchFamily="2" charset="-52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None/>
              <a:defRPr sz="2000" kern="1200">
                <a:solidFill>
                  <a:srgbClr val="1C2D38"/>
                </a:solidFill>
                <a:latin typeface="Montserrat" panose="00000500000000000000" pitchFamily="2" charset="-52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None/>
              <a:defRPr sz="2000" kern="1200">
                <a:solidFill>
                  <a:srgbClr val="1C2D38"/>
                </a:solidFill>
                <a:latin typeface="Montserrat" panose="00000500000000000000" pitchFamily="2" charset="-52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None/>
              <a:defRPr sz="2000" kern="1200">
                <a:solidFill>
                  <a:srgbClr val="1C2D38"/>
                </a:solidFill>
                <a:latin typeface="Montserrat" panose="00000500000000000000" pitchFamily="2" charset="-52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350" dirty="0"/>
              <a:t>Советник директора по воспитанию и взаимодействию с детскими общественными объединениями</a:t>
            </a:r>
          </a:p>
        </p:txBody>
      </p:sp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4C19D09E-0751-125D-B2F6-C2CE9E77726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43240" y="3908461"/>
            <a:ext cx="2249240" cy="1500987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FFCCED05-7035-71D1-7C2B-DE11F5C0ADE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643239" y="2289627"/>
            <a:ext cx="2249241" cy="1500988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9526A1D3-11DE-B74C-BD37-A18A19F5C18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750654">
            <a:off x="8197161" y="1381539"/>
            <a:ext cx="887045" cy="64928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939" y="2322853"/>
            <a:ext cx="2222655" cy="10056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162343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7289DDB0-659E-30A5-4E68-B6C54E1E19E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873905"/>
            <a:ext cx="3117679" cy="2804529"/>
          </a:xfrm>
          <a:prstGeom prst="rect">
            <a:avLst/>
          </a:prstGeom>
        </p:spPr>
      </p:pic>
      <p:sp>
        <p:nvSpPr>
          <p:cNvPr id="2" name="Текст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ru-RU" dirty="0"/>
              <a:t>МИНИСТЕРСТВО ОБРАЗОВАНИЯ И НАУКИ ПЕРМСКОГО КРАЯ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1"/>
          </p:nvPr>
        </p:nvSpPr>
        <p:spPr/>
        <p:txBody>
          <a:bodyPr>
            <a:noAutofit/>
          </a:bodyPr>
          <a:lstStyle/>
          <a:p>
            <a:endParaRPr lang="ru-RU" dirty="0"/>
          </a:p>
          <a:p>
            <a:r>
              <a:rPr lang="ru-RU" dirty="0"/>
              <a:t>Новые пространства – новые возможности</a:t>
            </a:r>
          </a:p>
          <a:p>
            <a:endParaRPr lang="ru-RU" dirty="0"/>
          </a:p>
        </p:txBody>
      </p:sp>
      <p:sp>
        <p:nvSpPr>
          <p:cNvPr id="5" name="Объект 4"/>
          <p:cNvSpPr>
            <a:spLocks noGrp="1"/>
          </p:cNvSpPr>
          <p:nvPr>
            <p:ph sz="quarter" idx="13"/>
          </p:nvPr>
        </p:nvSpPr>
        <p:spPr>
          <a:xfrm>
            <a:off x="251520" y="1515887"/>
            <a:ext cx="8640960" cy="323850"/>
          </a:xfrm>
        </p:spPr>
        <p:txBody>
          <a:bodyPr/>
          <a:lstStyle/>
          <a:p>
            <a:r>
              <a:rPr lang="ru-RU" dirty="0"/>
              <a:t>Центры детских инициатив – в каждой школе!</a:t>
            </a:r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ru-RU" dirty="0"/>
              <a:t>Формирование</a:t>
            </a:r>
            <a:r>
              <a:rPr lang="en-US" dirty="0"/>
              <a:t> </a:t>
            </a:r>
            <a:r>
              <a:rPr lang="ru-RU" dirty="0"/>
              <a:t>единого образовательного пространства:</a:t>
            </a:r>
            <a:br>
              <a:rPr lang="en-US" dirty="0"/>
            </a:br>
            <a:r>
              <a:rPr lang="ru-RU" dirty="0"/>
              <a:t>магистральные проекты</a:t>
            </a: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539" b="-1941"/>
          <a:stretch/>
        </p:blipFill>
        <p:spPr>
          <a:xfrm>
            <a:off x="6043389" y="3743325"/>
            <a:ext cx="2852961" cy="1834717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43389" y="1808813"/>
            <a:ext cx="2849728" cy="1744013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77378" y="3568481"/>
            <a:ext cx="1615601" cy="1615601"/>
          </a:xfrm>
          <a:prstGeom prst="ellipse">
            <a:avLst/>
          </a:prstGeom>
          <a:effectLst>
            <a:outerShdw blurRad="50800" dist="38100" dir="3600000" sx="101000" sy="101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9" name="Рисунок 18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51520" y="2049008"/>
            <a:ext cx="1450910" cy="1450910"/>
          </a:xfrm>
          <a:prstGeom prst="ellipse">
            <a:avLst/>
          </a:prstGeom>
          <a:effectLst>
            <a:outerShdw blurRad="50800" dist="38100" dir="4200000" sx="101000" sy="101000" algn="tl" rotWithShape="0">
              <a:prstClr val="black">
                <a:alpha val="40000"/>
              </a:prstClr>
            </a:outerShdw>
          </a:effectLst>
        </p:spPr>
      </p:pic>
      <p:sp>
        <p:nvSpPr>
          <p:cNvPr id="7" name="Прямоугольник 6"/>
          <p:cNvSpPr/>
          <p:nvPr/>
        </p:nvSpPr>
        <p:spPr>
          <a:xfrm>
            <a:off x="2649657" y="2017852"/>
            <a:ext cx="2747407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350" b="1" dirty="0">
                <a:latin typeface="Montserrat" panose="00000500000000000000" pitchFamily="2" charset="-52"/>
              </a:rPr>
              <a:t>Рекомендуемый перечень оборудования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2649656" y="2610527"/>
            <a:ext cx="297180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14313" indent="-214313">
              <a:spcBef>
                <a:spcPts val="900"/>
              </a:spcBef>
              <a:buFont typeface="Wingdings" panose="05000000000000000000" pitchFamily="2" charset="2"/>
              <a:buChar char="§"/>
            </a:pPr>
            <a:r>
              <a:rPr lang="ru-RU" sz="1125" dirty="0">
                <a:latin typeface="Montserrat" panose="00000500000000000000" pitchFamily="2" charset="-52"/>
              </a:rPr>
              <a:t>Информационные стенды о детских и молодежных общественных объединениях</a:t>
            </a:r>
          </a:p>
          <a:p>
            <a:pPr marL="214313" indent="-214313">
              <a:spcBef>
                <a:spcPts val="900"/>
              </a:spcBef>
              <a:buFont typeface="Wingdings" panose="05000000000000000000" pitchFamily="2" charset="2"/>
              <a:buChar char="§"/>
            </a:pPr>
            <a:r>
              <a:rPr lang="ru-RU" sz="1125" dirty="0">
                <a:latin typeface="Montserrat" panose="00000500000000000000" pitchFamily="2" charset="-52"/>
              </a:rPr>
              <a:t>Компьютерное и презентационное оборудование</a:t>
            </a:r>
          </a:p>
          <a:p>
            <a:pPr marL="214313" indent="-214313">
              <a:spcBef>
                <a:spcPts val="900"/>
              </a:spcBef>
              <a:buFont typeface="Wingdings" panose="05000000000000000000" pitchFamily="2" charset="2"/>
              <a:buChar char="§"/>
            </a:pPr>
            <a:r>
              <a:rPr lang="ru-RU" sz="1125" dirty="0">
                <a:latin typeface="Montserrat" panose="00000500000000000000" pitchFamily="2" charset="-52"/>
              </a:rPr>
              <a:t>Звуковое оборудование</a:t>
            </a:r>
          </a:p>
          <a:p>
            <a:pPr marL="214313" indent="-214313">
              <a:spcBef>
                <a:spcPts val="900"/>
              </a:spcBef>
              <a:buFont typeface="Wingdings" panose="05000000000000000000" pitchFamily="2" charset="2"/>
              <a:buChar char="§"/>
            </a:pPr>
            <a:r>
              <a:rPr lang="ru-RU" sz="1125" dirty="0">
                <a:latin typeface="Montserrat" panose="00000500000000000000" pitchFamily="2" charset="-52"/>
              </a:rPr>
              <a:t>Фото и видео оборудование</a:t>
            </a:r>
          </a:p>
          <a:p>
            <a:pPr marL="214313" indent="-214313">
              <a:spcBef>
                <a:spcPts val="900"/>
              </a:spcBef>
              <a:buFont typeface="Wingdings" panose="05000000000000000000" pitchFamily="2" charset="2"/>
              <a:buChar char="§"/>
            </a:pPr>
            <a:r>
              <a:rPr lang="ru-RU" sz="1125" dirty="0">
                <a:latin typeface="Montserrat" panose="00000500000000000000" pitchFamily="2" charset="-52"/>
              </a:rPr>
              <a:t>Настольные игры</a:t>
            </a:r>
          </a:p>
        </p:txBody>
      </p:sp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9526A1D3-11DE-B74C-BD37-A18A19F5C18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750654">
            <a:off x="7641541" y="945620"/>
            <a:ext cx="887045" cy="649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49855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169854" y="59770"/>
            <a:ext cx="8974145" cy="676866"/>
          </a:xfrm>
        </p:spPr>
        <p:txBody>
          <a:bodyPr>
            <a:noAutofit/>
          </a:bodyPr>
          <a:lstStyle/>
          <a:p>
            <a:r>
              <a:rPr lang="ru-RU" sz="2800" dirty="0"/>
              <a:t>Профилактика детского и семейного неблагополучия</a:t>
            </a:r>
          </a:p>
        </p:txBody>
      </p:sp>
      <p:pic>
        <p:nvPicPr>
          <p:cNvPr id="37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34" t="15690" r="74242" b="73724"/>
          <a:stretch/>
        </p:blipFill>
        <p:spPr bwMode="auto">
          <a:xfrm>
            <a:off x="169855" y="854809"/>
            <a:ext cx="2032536" cy="648924"/>
          </a:xfrm>
          <a:prstGeom prst="rect">
            <a:avLst/>
          </a:prstGeom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9" name="TextBox 38"/>
          <p:cNvSpPr txBox="1"/>
          <p:nvPr/>
        </p:nvSpPr>
        <p:spPr>
          <a:xfrm>
            <a:off x="95150" y="1565576"/>
            <a:ext cx="2781094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000"/>
              </a:lnSpc>
            </a:pPr>
            <a:r>
              <a:rPr lang="ru-RU" sz="2000" b="1" dirty="0">
                <a:latin typeface="Montserrat bold" panose="020B0604020202020204" charset="-52"/>
              </a:rPr>
              <a:t>123 ребенка</a:t>
            </a:r>
            <a:r>
              <a:rPr lang="ru-RU" sz="2000" dirty="0">
                <a:latin typeface="Montserrat Regular" panose="020B0604020202020204" charset="-52"/>
              </a:rPr>
              <a:t> с педагогическими индикаторами</a:t>
            </a:r>
          </a:p>
          <a:p>
            <a:pPr>
              <a:lnSpc>
                <a:spcPts val="2000"/>
              </a:lnSpc>
            </a:pPr>
            <a:endParaRPr lang="ru-RU" sz="2000" dirty="0">
              <a:latin typeface="Montserrat Regular" panose="020B0604020202020204" charset="-52"/>
            </a:endParaRPr>
          </a:p>
          <a:p>
            <a:pPr>
              <a:lnSpc>
                <a:spcPts val="2000"/>
              </a:lnSpc>
            </a:pPr>
            <a:r>
              <a:rPr lang="ru-RU" sz="2000" b="1" dirty="0">
                <a:latin typeface="Montserrat bold" panose="020B0604020202020204" charset="-52"/>
              </a:rPr>
              <a:t>100%</a:t>
            </a:r>
            <a:r>
              <a:rPr lang="ru-RU" sz="2000" dirty="0">
                <a:latin typeface="Montserrat bold" panose="020B0604020202020204" charset="-52"/>
              </a:rPr>
              <a:t> </a:t>
            </a:r>
            <a:r>
              <a:rPr lang="ru-RU" sz="2000" dirty="0">
                <a:latin typeface="Montserrat Regular" panose="020B0604020202020204" charset="-52"/>
              </a:rPr>
              <a:t>классных руководителей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95149" y="3484479"/>
            <a:ext cx="3323375" cy="16119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300"/>
              </a:lnSpc>
            </a:pPr>
            <a:r>
              <a:rPr lang="ru-RU" b="1" dirty="0">
                <a:latin typeface="Montserrat bold" panose="020B0604020202020204" charset="-52"/>
              </a:rPr>
              <a:t>Количество участников СПТ с целью выявления риска зависимого </a:t>
            </a:r>
          </a:p>
          <a:p>
            <a:pPr>
              <a:lnSpc>
                <a:spcPts val="1300"/>
              </a:lnSpc>
            </a:pPr>
            <a:endParaRPr lang="ru-RU" b="1" dirty="0">
              <a:latin typeface="Montserrat bold" panose="020B0604020202020204" charset="-52"/>
            </a:endParaRPr>
          </a:p>
          <a:p>
            <a:pPr>
              <a:lnSpc>
                <a:spcPts val="1300"/>
              </a:lnSpc>
            </a:pPr>
            <a:r>
              <a:rPr lang="ru-RU" b="1" dirty="0">
                <a:latin typeface="Montserrat bold" panose="020B0604020202020204" charset="-52"/>
              </a:rPr>
              <a:t>поведения – 587 чел. (в прошлом году 506 обучающихся), из них 30 чел. с высоким уровнем риска к девиантному поведению</a:t>
            </a:r>
          </a:p>
        </p:txBody>
      </p:sp>
      <p:sp>
        <p:nvSpPr>
          <p:cNvPr id="35" name="Прямоугольник 34"/>
          <p:cNvSpPr/>
          <p:nvPr/>
        </p:nvSpPr>
        <p:spPr>
          <a:xfrm>
            <a:off x="5786446" y="1071546"/>
            <a:ext cx="2423054" cy="757686"/>
          </a:xfrm>
          <a:prstGeom prst="rect">
            <a:avLst/>
          </a:prstGeom>
          <a:noFill/>
          <a:ln>
            <a:solidFill>
              <a:schemeClr val="accent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80000"/>
              </a:lnSpc>
            </a:pPr>
            <a:r>
              <a:rPr lang="ru-RU" dirty="0">
                <a:solidFill>
                  <a:schemeClr val="tx1"/>
                </a:solidFill>
                <a:latin typeface="Montserrat Regular" panose="020B0604020202020204" charset="-52"/>
              </a:rPr>
              <a:t>Педагогическое наблюдение, в т.ч. в социальных сетях</a:t>
            </a:r>
          </a:p>
        </p:txBody>
      </p:sp>
      <p:sp>
        <p:nvSpPr>
          <p:cNvPr id="36" name="Прямоугольник 35"/>
          <p:cNvSpPr/>
          <p:nvPr/>
        </p:nvSpPr>
        <p:spPr>
          <a:xfrm>
            <a:off x="3783869" y="782879"/>
            <a:ext cx="1931140" cy="574419"/>
          </a:xfrm>
          <a:prstGeom prst="rect">
            <a:avLst/>
          </a:prstGeom>
          <a:noFill/>
          <a:ln>
            <a:solidFill>
              <a:schemeClr val="accent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80000"/>
              </a:lnSpc>
            </a:pPr>
            <a:r>
              <a:rPr lang="ru-RU" dirty="0">
                <a:solidFill>
                  <a:schemeClr val="tx1"/>
                </a:solidFill>
                <a:latin typeface="Montserrat Regular" panose="020B0604020202020204" charset="-52"/>
              </a:rPr>
              <a:t>ИС Траектория   </a:t>
            </a:r>
          </a:p>
        </p:txBody>
      </p:sp>
      <p:sp>
        <p:nvSpPr>
          <p:cNvPr id="45" name="Прямоугольник 44"/>
          <p:cNvSpPr/>
          <p:nvPr/>
        </p:nvSpPr>
        <p:spPr>
          <a:xfrm>
            <a:off x="3783867" y="1714489"/>
            <a:ext cx="2423054" cy="928694"/>
          </a:xfrm>
          <a:prstGeom prst="rect">
            <a:avLst/>
          </a:prstGeom>
          <a:noFill/>
          <a:ln>
            <a:solidFill>
              <a:schemeClr val="accent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80000"/>
              </a:lnSpc>
            </a:pPr>
            <a:r>
              <a:rPr lang="ru-RU" dirty="0">
                <a:solidFill>
                  <a:schemeClr val="tx1"/>
                </a:solidFill>
                <a:latin typeface="Montserrat Regular" panose="020B0604020202020204" charset="-52"/>
              </a:rPr>
              <a:t>3-х уровневая система оказания психологической помощи</a:t>
            </a:r>
          </a:p>
        </p:txBody>
      </p:sp>
      <p:sp>
        <p:nvSpPr>
          <p:cNvPr id="46" name="Прямоугольник 45"/>
          <p:cNvSpPr/>
          <p:nvPr/>
        </p:nvSpPr>
        <p:spPr>
          <a:xfrm>
            <a:off x="6572264" y="2571744"/>
            <a:ext cx="1922988" cy="857256"/>
          </a:xfrm>
          <a:prstGeom prst="rect">
            <a:avLst/>
          </a:prstGeom>
          <a:noFill/>
          <a:ln>
            <a:solidFill>
              <a:schemeClr val="accent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80000"/>
              </a:lnSpc>
            </a:pPr>
            <a:r>
              <a:rPr lang="ru-RU" dirty="0">
                <a:solidFill>
                  <a:schemeClr val="tx1"/>
                </a:solidFill>
                <a:latin typeface="Montserrat Regular" panose="020B0604020202020204" charset="-52"/>
              </a:rPr>
              <a:t>Родительское образование</a:t>
            </a:r>
          </a:p>
        </p:txBody>
      </p:sp>
      <p:sp>
        <p:nvSpPr>
          <p:cNvPr id="49" name="Прямоугольник 48"/>
          <p:cNvSpPr/>
          <p:nvPr/>
        </p:nvSpPr>
        <p:spPr>
          <a:xfrm>
            <a:off x="3783868" y="2918134"/>
            <a:ext cx="2423054" cy="868056"/>
          </a:xfrm>
          <a:prstGeom prst="rect">
            <a:avLst/>
          </a:prstGeom>
          <a:noFill/>
          <a:ln>
            <a:solidFill>
              <a:schemeClr val="accent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80000"/>
              </a:lnSpc>
            </a:pPr>
            <a:r>
              <a:rPr lang="ru-RU" dirty="0">
                <a:solidFill>
                  <a:schemeClr val="tx1"/>
                </a:solidFill>
                <a:latin typeface="Montserrat Regular" panose="020B0604020202020204" charset="-52"/>
              </a:rPr>
              <a:t>Медиация в разрешения конфликтов</a:t>
            </a:r>
          </a:p>
        </p:txBody>
      </p:sp>
      <p:sp>
        <p:nvSpPr>
          <p:cNvPr id="50" name="Прямоугольник 49"/>
          <p:cNvSpPr/>
          <p:nvPr/>
        </p:nvSpPr>
        <p:spPr>
          <a:xfrm>
            <a:off x="3857620" y="3643314"/>
            <a:ext cx="2423054" cy="1158313"/>
          </a:xfrm>
          <a:prstGeom prst="rect">
            <a:avLst/>
          </a:prstGeom>
          <a:noFill/>
          <a:ln>
            <a:solidFill>
              <a:schemeClr val="accent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80000"/>
              </a:lnSpc>
            </a:pPr>
            <a:r>
              <a:rPr lang="ru-RU" dirty="0">
                <a:solidFill>
                  <a:schemeClr val="tx1"/>
                </a:solidFill>
                <a:latin typeface="Montserrat Regular" panose="020B0604020202020204" charset="-52"/>
              </a:rPr>
              <a:t>Выявление зависимого поведения</a:t>
            </a:r>
          </a:p>
        </p:txBody>
      </p:sp>
      <p:sp>
        <p:nvSpPr>
          <p:cNvPr id="53" name="Прямоугольник 52"/>
          <p:cNvSpPr/>
          <p:nvPr/>
        </p:nvSpPr>
        <p:spPr>
          <a:xfrm>
            <a:off x="3783867" y="4429132"/>
            <a:ext cx="2423054" cy="928694"/>
          </a:xfrm>
          <a:prstGeom prst="rect">
            <a:avLst/>
          </a:prstGeom>
          <a:noFill/>
          <a:ln>
            <a:solidFill>
              <a:schemeClr val="accent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80000"/>
              </a:lnSpc>
            </a:pPr>
            <a:r>
              <a:rPr lang="ru-RU" dirty="0">
                <a:solidFill>
                  <a:schemeClr val="tx1"/>
                </a:solidFill>
                <a:latin typeface="Montserrat Regular" panose="020B0604020202020204" charset="-52"/>
              </a:rPr>
              <a:t>Дополнительная занятость – 83%</a:t>
            </a:r>
          </a:p>
        </p:txBody>
      </p:sp>
      <p:sp>
        <p:nvSpPr>
          <p:cNvPr id="55" name="Прямоугольник 54"/>
          <p:cNvSpPr/>
          <p:nvPr/>
        </p:nvSpPr>
        <p:spPr>
          <a:xfrm>
            <a:off x="3786182" y="5143512"/>
            <a:ext cx="2423054" cy="1214446"/>
          </a:xfrm>
          <a:prstGeom prst="rect">
            <a:avLst/>
          </a:prstGeom>
          <a:noFill/>
          <a:ln>
            <a:solidFill>
              <a:schemeClr val="accent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80000"/>
              </a:lnSpc>
            </a:pPr>
            <a:r>
              <a:rPr lang="ru-RU" dirty="0">
                <a:solidFill>
                  <a:schemeClr val="tx1"/>
                </a:solidFill>
                <a:latin typeface="Montserrat Regular" panose="020B0604020202020204" charset="-52"/>
              </a:rPr>
              <a:t>Межведомственное взаимодействие</a:t>
            </a:r>
          </a:p>
        </p:txBody>
      </p:sp>
      <p:pic>
        <p:nvPicPr>
          <p:cNvPr id="25" name="Рисунок 24">
            <a:extLst>
              <a:ext uri="{FF2B5EF4-FFF2-40B4-BE49-F238E27FC236}">
                <a16:creationId xmlns:a16="http://schemas.microsoft.com/office/drawing/2014/main" id="{D193DD6B-6A09-448F-938A-7018F5110AB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>
            <a:off x="0" y="750148"/>
            <a:ext cx="9144000" cy="20747"/>
          </a:xfrm>
          <a:prstGeom prst="rect">
            <a:avLst/>
          </a:prstGeom>
        </p:spPr>
      </p:pic>
      <p:grpSp>
        <p:nvGrpSpPr>
          <p:cNvPr id="4" name="Группа 25"/>
          <p:cNvGrpSpPr/>
          <p:nvPr/>
        </p:nvGrpSpPr>
        <p:grpSpPr>
          <a:xfrm>
            <a:off x="2804262" y="905322"/>
            <a:ext cx="518782" cy="3714600"/>
            <a:chOff x="6052681" y="4167638"/>
            <a:chExt cx="499088" cy="2614799"/>
          </a:xfrm>
        </p:grpSpPr>
        <p:sp>
          <p:nvSpPr>
            <p:cNvPr id="27" name="object 9"/>
            <p:cNvSpPr/>
            <p:nvPr/>
          </p:nvSpPr>
          <p:spPr>
            <a:xfrm>
              <a:off x="6415685" y="4348626"/>
              <a:ext cx="15792" cy="377"/>
            </a:xfrm>
            <a:custGeom>
              <a:avLst/>
              <a:gdLst/>
              <a:ahLst/>
              <a:cxnLst/>
              <a:rect l="l" t="t" r="r" b="b"/>
              <a:pathLst>
                <a:path w="27305" h="635">
                  <a:moveTo>
                    <a:pt x="26845" y="0"/>
                  </a:moveTo>
                  <a:lnTo>
                    <a:pt x="0" y="0"/>
                  </a:lnTo>
                  <a:lnTo>
                    <a:pt x="4525" y="105"/>
                  </a:lnTo>
                  <a:lnTo>
                    <a:pt x="8930" y="378"/>
                  </a:lnTo>
                  <a:lnTo>
                    <a:pt x="13437" y="378"/>
                  </a:lnTo>
                  <a:lnTo>
                    <a:pt x="17956" y="378"/>
                  </a:lnTo>
                  <a:lnTo>
                    <a:pt x="22359" y="105"/>
                  </a:lnTo>
                  <a:lnTo>
                    <a:pt x="26845" y="0"/>
                  </a:lnTo>
                  <a:close/>
                </a:path>
              </a:pathLst>
            </a:custGeom>
            <a:solidFill>
              <a:srgbClr val="0A7BB6"/>
            </a:solidFill>
          </p:spPr>
          <p:txBody>
            <a:bodyPr wrap="square" lIns="0" tIns="0" rIns="0" bIns="0" rtlCol="0"/>
            <a:lstStyle/>
            <a:p>
              <a:endParaRPr sz="2115" dirty="0">
                <a:latin typeface="Montserrat Regular" panose="00000500000000000000" pitchFamily="2" charset="-52"/>
              </a:endParaRPr>
            </a:p>
          </p:txBody>
        </p:sp>
        <p:pic>
          <p:nvPicPr>
            <p:cNvPr id="28" name="object 15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099935" y="4443889"/>
              <a:ext cx="94748" cy="97244"/>
            </a:xfrm>
            <a:prstGeom prst="rect">
              <a:avLst/>
            </a:prstGeom>
          </p:spPr>
        </p:pic>
        <p:pic>
          <p:nvPicPr>
            <p:cNvPr id="29" name="object 16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099935" y="4871820"/>
              <a:ext cx="94748" cy="97244"/>
            </a:xfrm>
            <a:prstGeom prst="rect">
              <a:avLst/>
            </a:prstGeom>
          </p:spPr>
        </p:pic>
        <p:pic>
          <p:nvPicPr>
            <p:cNvPr id="30" name="object 1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099935" y="5335433"/>
              <a:ext cx="94748" cy="97244"/>
            </a:xfrm>
            <a:prstGeom prst="rect">
              <a:avLst/>
            </a:prstGeom>
          </p:spPr>
        </p:pic>
        <p:pic>
          <p:nvPicPr>
            <p:cNvPr id="31" name="object 18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099935" y="5807821"/>
              <a:ext cx="94748" cy="97244"/>
            </a:xfrm>
            <a:prstGeom prst="rect">
              <a:avLst/>
            </a:prstGeom>
          </p:spPr>
        </p:pic>
        <p:grpSp>
          <p:nvGrpSpPr>
            <p:cNvPr id="5" name="Группа 31"/>
            <p:cNvGrpSpPr/>
            <p:nvPr/>
          </p:nvGrpSpPr>
          <p:grpSpPr>
            <a:xfrm>
              <a:off x="6052681" y="4167638"/>
              <a:ext cx="499088" cy="2614799"/>
              <a:chOff x="6052681" y="4167638"/>
              <a:chExt cx="499088" cy="2614799"/>
            </a:xfrm>
          </p:grpSpPr>
          <p:sp>
            <p:nvSpPr>
              <p:cNvPr id="33" name="object 14"/>
              <p:cNvSpPr/>
              <p:nvPr/>
            </p:nvSpPr>
            <p:spPr>
              <a:xfrm>
                <a:off x="6127611" y="4231810"/>
                <a:ext cx="35256" cy="2550627"/>
              </a:xfrm>
              <a:custGeom>
                <a:avLst/>
                <a:gdLst/>
                <a:ahLst/>
                <a:cxnLst/>
                <a:rect l="l" t="t" r="r" b="b"/>
                <a:pathLst>
                  <a:path w="60960" h="4297045">
                    <a:moveTo>
                      <a:pt x="60954" y="0"/>
                    </a:moveTo>
                    <a:lnTo>
                      <a:pt x="0" y="0"/>
                    </a:lnTo>
                    <a:lnTo>
                      <a:pt x="0" y="4297000"/>
                    </a:lnTo>
                    <a:lnTo>
                      <a:pt x="60954" y="4297000"/>
                    </a:lnTo>
                    <a:lnTo>
                      <a:pt x="60954" y="0"/>
                    </a:lnTo>
                    <a:close/>
                  </a:path>
                </a:pathLst>
              </a:custGeom>
              <a:solidFill>
                <a:srgbClr val="F15B4E"/>
              </a:solidFill>
            </p:spPr>
            <p:txBody>
              <a:bodyPr wrap="square" lIns="0" tIns="0" rIns="0" bIns="0" rtlCol="0"/>
              <a:lstStyle/>
              <a:p>
                <a:endParaRPr sz="2115" dirty="0">
                  <a:latin typeface="Montserrat Regular" panose="00000500000000000000" pitchFamily="2" charset="-52"/>
                </a:endParaRPr>
              </a:p>
            </p:txBody>
          </p:sp>
          <p:sp>
            <p:nvSpPr>
              <p:cNvPr id="34" name="object 19"/>
              <p:cNvSpPr/>
              <p:nvPr/>
            </p:nvSpPr>
            <p:spPr>
              <a:xfrm>
                <a:off x="6052681" y="4167638"/>
                <a:ext cx="499088" cy="1701423"/>
              </a:xfrm>
              <a:custGeom>
                <a:avLst/>
                <a:gdLst/>
                <a:ahLst/>
                <a:cxnLst/>
                <a:rect l="l" t="t" r="r" b="b"/>
                <a:pathLst>
                  <a:path w="862964" h="2866390">
                    <a:moveTo>
                      <a:pt x="320065" y="277177"/>
                    </a:moveTo>
                    <a:lnTo>
                      <a:pt x="160032" y="0"/>
                    </a:lnTo>
                    <a:lnTo>
                      <a:pt x="0" y="277177"/>
                    </a:lnTo>
                    <a:lnTo>
                      <a:pt x="71920" y="277177"/>
                    </a:lnTo>
                    <a:lnTo>
                      <a:pt x="160032" y="124548"/>
                    </a:lnTo>
                    <a:lnTo>
                      <a:pt x="248145" y="277177"/>
                    </a:lnTo>
                    <a:lnTo>
                      <a:pt x="320065" y="277177"/>
                    </a:lnTo>
                    <a:close/>
                  </a:path>
                  <a:path w="862964" h="2866390">
                    <a:moveTo>
                      <a:pt x="862952" y="2839428"/>
                    </a:moveTo>
                    <a:lnTo>
                      <a:pt x="129552" y="2839428"/>
                    </a:lnTo>
                    <a:lnTo>
                      <a:pt x="129552" y="2866098"/>
                    </a:lnTo>
                    <a:lnTo>
                      <a:pt x="862952" y="2866098"/>
                    </a:lnTo>
                    <a:lnTo>
                      <a:pt x="862952" y="2839428"/>
                    </a:lnTo>
                    <a:close/>
                  </a:path>
                  <a:path w="862964" h="2866390">
                    <a:moveTo>
                      <a:pt x="862952" y="2043595"/>
                    </a:moveTo>
                    <a:lnTo>
                      <a:pt x="129552" y="2043595"/>
                    </a:lnTo>
                    <a:lnTo>
                      <a:pt x="129552" y="2070265"/>
                    </a:lnTo>
                    <a:lnTo>
                      <a:pt x="862952" y="2070265"/>
                    </a:lnTo>
                    <a:lnTo>
                      <a:pt x="862952" y="2043595"/>
                    </a:lnTo>
                    <a:close/>
                  </a:path>
                  <a:path w="862964" h="2866390">
                    <a:moveTo>
                      <a:pt x="862952" y="1262545"/>
                    </a:moveTo>
                    <a:lnTo>
                      <a:pt x="129552" y="1262545"/>
                    </a:lnTo>
                    <a:lnTo>
                      <a:pt x="129552" y="1289215"/>
                    </a:lnTo>
                    <a:lnTo>
                      <a:pt x="862952" y="1289215"/>
                    </a:lnTo>
                    <a:lnTo>
                      <a:pt x="862952" y="1262545"/>
                    </a:lnTo>
                    <a:close/>
                  </a:path>
                  <a:path w="862964" h="2866390">
                    <a:moveTo>
                      <a:pt x="862952" y="541616"/>
                    </a:moveTo>
                    <a:lnTo>
                      <a:pt x="129552" y="541616"/>
                    </a:lnTo>
                    <a:lnTo>
                      <a:pt x="129552" y="568286"/>
                    </a:lnTo>
                    <a:lnTo>
                      <a:pt x="862952" y="568286"/>
                    </a:lnTo>
                    <a:lnTo>
                      <a:pt x="862952" y="541616"/>
                    </a:lnTo>
                    <a:close/>
                  </a:path>
                </a:pathLst>
              </a:custGeom>
              <a:solidFill>
                <a:srgbClr val="F15B4E"/>
              </a:solidFill>
            </p:spPr>
            <p:txBody>
              <a:bodyPr wrap="square" lIns="0" tIns="0" rIns="0" bIns="0" rtlCol="0"/>
              <a:lstStyle/>
              <a:p>
                <a:endParaRPr sz="2115" dirty="0">
                  <a:latin typeface="Montserrat Regular" panose="00000500000000000000" pitchFamily="2" charset="-52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4719105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Прямоугольник 45">
            <a:extLst>
              <a:ext uri="{FF2B5EF4-FFF2-40B4-BE49-F238E27FC236}">
                <a16:creationId xmlns:a16="http://schemas.microsoft.com/office/drawing/2014/main" id="{44334F83-CB74-02C7-8B86-497B9C4D66E4}"/>
              </a:ext>
            </a:extLst>
          </p:cNvPr>
          <p:cNvSpPr/>
          <p:nvPr/>
        </p:nvSpPr>
        <p:spPr>
          <a:xfrm>
            <a:off x="0" y="1568032"/>
            <a:ext cx="9144000" cy="509695"/>
          </a:xfrm>
          <a:prstGeom prst="rect">
            <a:avLst/>
          </a:prstGeom>
          <a:solidFill>
            <a:srgbClr val="D1F1C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 dirty="0">
              <a:latin typeface="Montserrat" panose="00000500000000000000" pitchFamily="2" charset="-52"/>
            </a:endParaRPr>
          </a:p>
        </p:txBody>
      </p:sp>
      <p:sp>
        <p:nvSpPr>
          <p:cNvPr id="40" name="Текст 39">
            <a:extLst>
              <a:ext uri="{FF2B5EF4-FFF2-40B4-BE49-F238E27FC236}">
                <a16:creationId xmlns:a16="http://schemas.microsoft.com/office/drawing/2014/main" id="{09A330F8-B3C0-DC62-81BF-F47D752276C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1" name="Текст 40">
            <a:extLst>
              <a:ext uri="{FF2B5EF4-FFF2-40B4-BE49-F238E27FC236}">
                <a16:creationId xmlns:a16="http://schemas.microsoft.com/office/drawing/2014/main" id="{6F9C2C31-4648-E461-7E51-B76FBE521C6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ru-RU" dirty="0"/>
              <a:t>Главная задача системы образования</a:t>
            </a:r>
          </a:p>
        </p:txBody>
      </p:sp>
      <p:sp>
        <p:nvSpPr>
          <p:cNvPr id="42" name="Объект 41">
            <a:extLst>
              <a:ext uri="{FF2B5EF4-FFF2-40B4-BE49-F238E27FC236}">
                <a16:creationId xmlns:a16="http://schemas.microsoft.com/office/drawing/2014/main" id="{85F8E066-F68A-BE96-6F1A-70B60369B921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ru-RU" dirty="0"/>
              <a:t>Создание единого образовательного пространства, обеспечивающего все условия</a:t>
            </a:r>
            <a:br>
              <a:rPr lang="ru-RU" dirty="0"/>
            </a:br>
            <a:r>
              <a:rPr lang="ru-RU" dirty="0"/>
              <a:t>для получения качественного образования и развития каждого ребенка</a:t>
            </a:r>
          </a:p>
        </p:txBody>
      </p:sp>
      <p:sp>
        <p:nvSpPr>
          <p:cNvPr id="43" name="Текст 42">
            <a:extLst>
              <a:ext uri="{FF2B5EF4-FFF2-40B4-BE49-F238E27FC236}">
                <a16:creationId xmlns:a16="http://schemas.microsoft.com/office/drawing/2014/main" id="{1499E9EA-EF71-22D6-ADF4-71C0A19A79C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ru-RU" dirty="0"/>
              <a:t>Формирование</a:t>
            </a:r>
            <a:r>
              <a:rPr lang="en-US" dirty="0"/>
              <a:t> </a:t>
            </a:r>
            <a:r>
              <a:rPr lang="ru-RU" dirty="0"/>
              <a:t>единого образовательного пространства:</a:t>
            </a:r>
            <a:br>
              <a:rPr lang="en-US" dirty="0"/>
            </a:br>
            <a:r>
              <a:rPr lang="ru-RU" dirty="0"/>
              <a:t>магистральные проекты</a:t>
            </a:r>
          </a:p>
        </p:txBody>
      </p:sp>
      <p:pic>
        <p:nvPicPr>
          <p:cNvPr id="60" name="Рисунок 59">
            <a:extLst>
              <a:ext uri="{FF2B5EF4-FFF2-40B4-BE49-F238E27FC236}">
                <a16:creationId xmlns:a16="http://schemas.microsoft.com/office/drawing/2014/main" id="{6D06886D-E3F2-5F71-F921-B94D4A63D52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9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553151">
            <a:off x="1914943" y="2824115"/>
            <a:ext cx="1142969" cy="1142969"/>
          </a:xfrm>
          <a:prstGeom prst="rect">
            <a:avLst/>
          </a:prstGeom>
          <a:ln>
            <a:noFill/>
          </a:ln>
        </p:spPr>
      </p:pic>
      <p:pic>
        <p:nvPicPr>
          <p:cNvPr id="66" name="Рисунок 65">
            <a:extLst>
              <a:ext uri="{FF2B5EF4-FFF2-40B4-BE49-F238E27FC236}">
                <a16:creationId xmlns:a16="http://schemas.microsoft.com/office/drawing/2014/main" id="{B74C45A8-9114-03EE-A953-197B94FA8F5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9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553151">
            <a:off x="2648366" y="3710185"/>
            <a:ext cx="1142969" cy="1142969"/>
          </a:xfrm>
          <a:prstGeom prst="rect">
            <a:avLst/>
          </a:prstGeom>
          <a:ln>
            <a:noFill/>
          </a:ln>
        </p:spPr>
      </p:pic>
      <p:pic>
        <p:nvPicPr>
          <p:cNvPr id="67" name="Рисунок 66">
            <a:extLst>
              <a:ext uri="{FF2B5EF4-FFF2-40B4-BE49-F238E27FC236}">
                <a16:creationId xmlns:a16="http://schemas.microsoft.com/office/drawing/2014/main" id="{2AF0EEEE-7950-FC25-3897-3754E81BE41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9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553151">
            <a:off x="3359020" y="2813056"/>
            <a:ext cx="1142969" cy="1142969"/>
          </a:xfrm>
          <a:prstGeom prst="rect">
            <a:avLst/>
          </a:prstGeom>
          <a:ln>
            <a:noFill/>
          </a:ln>
        </p:spPr>
      </p:pic>
      <p:pic>
        <p:nvPicPr>
          <p:cNvPr id="68" name="Рисунок 67">
            <a:extLst>
              <a:ext uri="{FF2B5EF4-FFF2-40B4-BE49-F238E27FC236}">
                <a16:creationId xmlns:a16="http://schemas.microsoft.com/office/drawing/2014/main" id="{21F4FB63-8FEA-7808-5065-2CF0A71DA08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9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553151">
            <a:off x="4094260" y="3710816"/>
            <a:ext cx="1142969" cy="1142969"/>
          </a:xfrm>
          <a:prstGeom prst="rect">
            <a:avLst/>
          </a:prstGeom>
          <a:ln>
            <a:noFill/>
          </a:ln>
        </p:spPr>
      </p:pic>
      <p:pic>
        <p:nvPicPr>
          <p:cNvPr id="69" name="Рисунок 68">
            <a:extLst>
              <a:ext uri="{FF2B5EF4-FFF2-40B4-BE49-F238E27FC236}">
                <a16:creationId xmlns:a16="http://schemas.microsoft.com/office/drawing/2014/main" id="{EEB82DA7-E815-B229-A65B-64872D7CAA6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9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553151">
            <a:off x="4793309" y="2813486"/>
            <a:ext cx="1142969" cy="1142969"/>
          </a:xfrm>
          <a:prstGeom prst="rect">
            <a:avLst/>
          </a:prstGeom>
          <a:ln>
            <a:noFill/>
          </a:ln>
        </p:spPr>
      </p:pic>
      <p:pic>
        <p:nvPicPr>
          <p:cNvPr id="50" name="Рисунок 49">
            <a:extLst>
              <a:ext uri="{FF2B5EF4-FFF2-40B4-BE49-F238E27FC236}">
                <a16:creationId xmlns:a16="http://schemas.microsoft.com/office/drawing/2014/main" id="{3BAE2F41-C6DB-8CB0-B02D-6F3B259AC8F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contrast="7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9945" y="3168540"/>
            <a:ext cx="432963" cy="432000"/>
          </a:xfrm>
          <a:prstGeom prst="rect">
            <a:avLst/>
          </a:prstGeom>
        </p:spPr>
      </p:pic>
      <p:pic>
        <p:nvPicPr>
          <p:cNvPr id="52" name="Рисунок 51">
            <a:extLst>
              <a:ext uri="{FF2B5EF4-FFF2-40B4-BE49-F238E27FC236}">
                <a16:creationId xmlns:a16="http://schemas.microsoft.com/office/drawing/2014/main" id="{4313F999-DD3D-E491-17D9-474A8D4FD3C8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0808" y="3103547"/>
            <a:ext cx="571809" cy="571809"/>
          </a:xfrm>
          <a:prstGeom prst="rect">
            <a:avLst/>
          </a:prstGeom>
        </p:spPr>
      </p:pic>
      <p:pic>
        <p:nvPicPr>
          <p:cNvPr id="54" name="Рисунок 53">
            <a:extLst>
              <a:ext uri="{FF2B5EF4-FFF2-40B4-BE49-F238E27FC236}">
                <a16:creationId xmlns:a16="http://schemas.microsoft.com/office/drawing/2014/main" id="{3E60A14C-D14D-E7C8-BCA1-77FF9EA6D875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contrast="5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0850" y="4065669"/>
            <a:ext cx="432000" cy="432000"/>
          </a:xfrm>
          <a:prstGeom prst="rect">
            <a:avLst/>
          </a:prstGeom>
        </p:spPr>
      </p:pic>
      <p:pic>
        <p:nvPicPr>
          <p:cNvPr id="56" name="Рисунок 55">
            <a:extLst>
              <a:ext uri="{FF2B5EF4-FFF2-40B4-BE49-F238E27FC236}">
                <a16:creationId xmlns:a16="http://schemas.microsoft.com/office/drawing/2014/main" id="{9ECAA7F5-28D4-A84D-D3EC-3193ACB4637C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27215" y="3219276"/>
            <a:ext cx="406579" cy="352645"/>
          </a:xfrm>
          <a:prstGeom prst="rect">
            <a:avLst/>
          </a:prstGeom>
        </p:spPr>
      </p:pic>
      <p:pic>
        <p:nvPicPr>
          <p:cNvPr id="58" name="Рисунок 57">
            <a:extLst>
              <a:ext uri="{FF2B5EF4-FFF2-40B4-BE49-F238E27FC236}">
                <a16:creationId xmlns:a16="http://schemas.microsoft.com/office/drawing/2014/main" id="{D619C8BE-C712-2F16-5F28-015511199209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5359" y="4166902"/>
            <a:ext cx="453017" cy="312092"/>
          </a:xfrm>
          <a:prstGeom prst="rect">
            <a:avLst/>
          </a:prstGeom>
        </p:spPr>
      </p:pic>
      <p:sp>
        <p:nvSpPr>
          <p:cNvPr id="75" name="TextBox 74">
            <a:extLst>
              <a:ext uri="{FF2B5EF4-FFF2-40B4-BE49-F238E27FC236}">
                <a16:creationId xmlns:a16="http://schemas.microsoft.com/office/drawing/2014/main" id="{34D1D316-A1D1-AB4C-A3E2-27E503145E6A}"/>
              </a:ext>
            </a:extLst>
          </p:cNvPr>
          <p:cNvSpPr txBox="1"/>
          <p:nvPr/>
        </p:nvSpPr>
        <p:spPr>
          <a:xfrm>
            <a:off x="1345856" y="2472801"/>
            <a:ext cx="1415772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350" b="1" dirty="0">
                <a:solidFill>
                  <a:srgbClr val="2E6CA4"/>
                </a:solidFill>
                <a:latin typeface="Montserrat" panose="00000500000000000000" pitchFamily="2" charset="-52"/>
              </a:rPr>
              <a:t>ВОСПИТАНИЕ</a:t>
            </a:r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E20CD9D1-B983-0E9F-5CF5-17495FEB2BE0}"/>
              </a:ext>
            </a:extLst>
          </p:cNvPr>
          <p:cNvSpPr txBox="1"/>
          <p:nvPr/>
        </p:nvSpPr>
        <p:spPr>
          <a:xfrm>
            <a:off x="741040" y="4859315"/>
            <a:ext cx="2967479" cy="5078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ru-RU" sz="1350" b="1" dirty="0">
                <a:solidFill>
                  <a:srgbClr val="4B8523"/>
                </a:solidFill>
                <a:latin typeface="Montserrat" panose="00000500000000000000" pitchFamily="2" charset="-52"/>
              </a:rPr>
              <a:t>ЗНАНИЕ:</a:t>
            </a:r>
          </a:p>
          <a:p>
            <a:pPr algn="r"/>
            <a:r>
              <a:rPr lang="ru-RU" sz="1350" b="1" dirty="0">
                <a:solidFill>
                  <a:srgbClr val="4B8523"/>
                </a:solidFill>
                <a:latin typeface="Montserrat" panose="00000500000000000000" pitchFamily="2" charset="-52"/>
              </a:rPr>
              <a:t>КАЧЕСТВО И ОБЪЕКТИВНОСТЬ</a:t>
            </a:r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7F7F2A32-43B2-4674-3C39-B00DA8A47A2C}"/>
              </a:ext>
            </a:extLst>
          </p:cNvPr>
          <p:cNvSpPr txBox="1"/>
          <p:nvPr/>
        </p:nvSpPr>
        <p:spPr>
          <a:xfrm>
            <a:off x="3110330" y="2478253"/>
            <a:ext cx="1167307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350" b="1" dirty="0">
                <a:solidFill>
                  <a:srgbClr val="BE5108"/>
                </a:solidFill>
                <a:latin typeface="Montserrat" panose="00000500000000000000" pitchFamily="2" charset="-52"/>
              </a:rPr>
              <a:t>ЗДОРОВЬЕ</a:t>
            </a:r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5460D585-24A7-DF19-862D-D2E7959AA423}"/>
              </a:ext>
            </a:extLst>
          </p:cNvPr>
          <p:cNvSpPr txBox="1"/>
          <p:nvPr/>
        </p:nvSpPr>
        <p:spPr>
          <a:xfrm>
            <a:off x="4022149" y="4852495"/>
            <a:ext cx="1393330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350" b="1" dirty="0">
                <a:solidFill>
                  <a:srgbClr val="D29602"/>
                </a:solidFill>
                <a:latin typeface="Montserrat" panose="00000500000000000000" pitchFamily="2" charset="-52"/>
              </a:rPr>
              <a:t>ТВОРЧЕСТВО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2A7DB9C5-0DC7-4AA6-18BB-8DBE54D33D6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9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553151">
            <a:off x="5919586" y="3713536"/>
            <a:ext cx="1142969" cy="1142969"/>
          </a:xfrm>
          <a:prstGeom prst="rect">
            <a:avLst/>
          </a:prstGeom>
          <a:ln>
            <a:noFill/>
          </a:ln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F007320-2F2C-E580-8116-0B2895A6127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9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553151">
            <a:off x="6630241" y="2816407"/>
            <a:ext cx="1142969" cy="1142969"/>
          </a:xfrm>
          <a:prstGeom prst="rect">
            <a:avLst/>
          </a:prstGeom>
          <a:ln>
            <a:noFill/>
          </a:ln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5460D585-24A7-DF19-862D-D2E7959AA423}"/>
              </a:ext>
            </a:extLst>
          </p:cNvPr>
          <p:cNvSpPr txBox="1"/>
          <p:nvPr/>
        </p:nvSpPr>
        <p:spPr>
          <a:xfrm>
            <a:off x="5984980" y="4848082"/>
            <a:ext cx="1007007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350" b="1" dirty="0">
                <a:solidFill>
                  <a:srgbClr val="234E9B"/>
                </a:solidFill>
                <a:latin typeface="Montserrat" panose="00000500000000000000" pitchFamily="2" charset="-52"/>
              </a:rPr>
              <a:t>УЧИТЕЛЬ</a:t>
            </a:r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B1EF4B69-F3C4-8336-E088-0CFCD402896D}"/>
              </a:ext>
            </a:extLst>
          </p:cNvPr>
          <p:cNvSpPr txBox="1"/>
          <p:nvPr/>
        </p:nvSpPr>
        <p:spPr>
          <a:xfrm>
            <a:off x="4413984" y="2478253"/>
            <a:ext cx="1930337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350" b="1" dirty="0">
                <a:solidFill>
                  <a:srgbClr val="737373"/>
                </a:solidFill>
                <a:latin typeface="Montserrat" panose="00000500000000000000" pitchFamily="2" charset="-52"/>
              </a:rPr>
              <a:t>ПРОФОРИЕНТАЦИЯ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5460D585-24A7-DF19-862D-D2E7959AA423}"/>
              </a:ext>
            </a:extLst>
          </p:cNvPr>
          <p:cNvSpPr txBox="1"/>
          <p:nvPr/>
        </p:nvSpPr>
        <p:spPr>
          <a:xfrm>
            <a:off x="7047706" y="2482688"/>
            <a:ext cx="1048685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350" b="1" dirty="0">
                <a:solidFill>
                  <a:srgbClr val="4B8523"/>
                </a:solidFill>
                <a:latin typeface="Montserrat" panose="00000500000000000000" pitchFamily="2" charset="-52"/>
              </a:rPr>
              <a:t>УСЛОВИЯ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BCD23355-202E-7C1E-118D-9DC245F308AB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3816" y="4081878"/>
            <a:ext cx="486224" cy="410810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B98F4C4F-6B5D-BBED-5448-1820520601B5}"/>
              </a:ext>
            </a:extLst>
          </p:cNvPr>
          <p:cNvPicPr>
            <a:picLocks noChangeAspect="1"/>
          </p:cNvPicPr>
          <p:nvPr/>
        </p:nvPicPr>
        <p:blipFill rotWithShape="1">
          <a:blip r:embed="rId13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169" t="11143" r="11239" b="14264"/>
          <a:stretch/>
        </p:blipFill>
        <p:spPr>
          <a:xfrm>
            <a:off x="6944082" y="3189245"/>
            <a:ext cx="515285" cy="3951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337129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9288EF6-C26C-4C6E-A554-F984D62F83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188641"/>
            <a:ext cx="8047806" cy="1008112"/>
          </a:xfrm>
        </p:spPr>
        <p:txBody>
          <a:bodyPr>
            <a:normAutofit/>
          </a:bodyPr>
          <a:lstStyle/>
          <a:p>
            <a:pPr algn="ctr"/>
            <a:br>
              <a:rPr lang="ru-RU" sz="2400" dirty="0"/>
            </a:br>
            <a:r>
              <a:rPr lang="ru-RU" sz="2400" dirty="0"/>
              <a:t>Анализ правонарушений и преступлений</a:t>
            </a:r>
          </a:p>
        </p:txBody>
      </p:sp>
      <p:graphicFrame>
        <p:nvGraphicFramePr>
          <p:cNvPr id="8" name="Объект 7">
            <a:extLst>
              <a:ext uri="{FF2B5EF4-FFF2-40B4-BE49-F238E27FC236}">
                <a16:creationId xmlns:a16="http://schemas.microsoft.com/office/drawing/2014/main" id="{8233A187-5847-4E12-B27F-5A1022BE71B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55816005"/>
              </p:ext>
            </p:extLst>
          </p:nvPr>
        </p:nvGraphicFramePr>
        <p:xfrm>
          <a:off x="625103" y="1262049"/>
          <a:ext cx="8424937" cy="537135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94034">
                  <a:extLst>
                    <a:ext uri="{9D8B030D-6E8A-4147-A177-3AD203B41FA5}">
                      <a16:colId xmlns:a16="http://schemas.microsoft.com/office/drawing/2014/main" val="2158043493"/>
                    </a:ext>
                  </a:extLst>
                </a:gridCol>
                <a:gridCol w="903693">
                  <a:extLst>
                    <a:ext uri="{9D8B030D-6E8A-4147-A177-3AD203B41FA5}">
                      <a16:colId xmlns:a16="http://schemas.microsoft.com/office/drawing/2014/main" val="1224655778"/>
                    </a:ext>
                  </a:extLst>
                </a:gridCol>
                <a:gridCol w="898817">
                  <a:extLst>
                    <a:ext uri="{9D8B030D-6E8A-4147-A177-3AD203B41FA5}">
                      <a16:colId xmlns:a16="http://schemas.microsoft.com/office/drawing/2014/main" val="1974657399"/>
                    </a:ext>
                  </a:extLst>
                </a:gridCol>
                <a:gridCol w="852676">
                  <a:extLst>
                    <a:ext uri="{9D8B030D-6E8A-4147-A177-3AD203B41FA5}">
                      <a16:colId xmlns:a16="http://schemas.microsoft.com/office/drawing/2014/main" val="278719192"/>
                    </a:ext>
                  </a:extLst>
                </a:gridCol>
                <a:gridCol w="659492">
                  <a:extLst>
                    <a:ext uri="{9D8B030D-6E8A-4147-A177-3AD203B41FA5}">
                      <a16:colId xmlns:a16="http://schemas.microsoft.com/office/drawing/2014/main" val="4005904190"/>
                    </a:ext>
                  </a:extLst>
                </a:gridCol>
                <a:gridCol w="964435">
                  <a:extLst>
                    <a:ext uri="{9D8B030D-6E8A-4147-A177-3AD203B41FA5}">
                      <a16:colId xmlns:a16="http://schemas.microsoft.com/office/drawing/2014/main" val="3007365040"/>
                    </a:ext>
                  </a:extLst>
                </a:gridCol>
                <a:gridCol w="1051790">
                  <a:extLst>
                    <a:ext uri="{9D8B030D-6E8A-4147-A177-3AD203B41FA5}">
                      <a16:colId xmlns:a16="http://schemas.microsoft.com/office/drawing/2014/main" val="1285421980"/>
                    </a:ext>
                  </a:extLst>
                </a:gridCol>
              </a:tblGrid>
              <a:tr h="98647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kern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ОО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002" marR="66002" marT="33002" marB="33002"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kern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Преступления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kern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       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002" marR="66002" marT="33002" marB="33002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kern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    ООД                       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002" marR="66002" marT="33002" marB="33002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kern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Административные правонарушения</a:t>
                      </a:r>
                      <a:r>
                        <a:rPr lang="ru-RU" sz="1600" kern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kern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          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002" marR="66002" marT="33002" marB="33002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97268034"/>
                  </a:ext>
                </a:extLst>
              </a:tr>
              <a:tr h="49812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Учебный год</a:t>
                      </a:r>
                    </a:p>
                  </a:txBody>
                  <a:tcPr marL="66002" marR="66002" marT="33002" marB="33002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2020-2021</a:t>
                      </a:r>
                    </a:p>
                  </a:txBody>
                  <a:tcPr marL="66002" marR="66002" marT="33002" marB="33002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2021-2022</a:t>
                      </a:r>
                    </a:p>
                  </a:txBody>
                  <a:tcPr marL="66002" marR="66002" marT="33002" marB="3300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2020-2021</a:t>
                      </a:r>
                    </a:p>
                  </a:txBody>
                  <a:tcPr marL="66002" marR="66002" marT="33002" marB="33002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2021-2022</a:t>
                      </a:r>
                    </a:p>
                  </a:txBody>
                  <a:tcPr marL="66002" marR="66002" marT="33002" marB="3300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2020-2021</a:t>
                      </a:r>
                    </a:p>
                  </a:txBody>
                  <a:tcPr marL="66002" marR="66002" marT="33002" marB="33002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2021-</a:t>
                      </a:r>
                    </a:p>
                    <a:p>
                      <a:pPr>
                        <a:lnSpc>
                          <a:spcPct val="107000"/>
                        </a:lnSpc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2022</a:t>
                      </a:r>
                    </a:p>
                  </a:txBody>
                  <a:tcPr marL="66002" marR="66002" marT="33002" marB="3300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467164150"/>
                  </a:ext>
                </a:extLst>
              </a:tr>
              <a:tr h="49812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kern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МБОУ «</a:t>
                      </a:r>
                      <a:r>
                        <a:rPr lang="ru-RU" sz="1600" kern="1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Ординская</a:t>
                      </a:r>
                      <a:r>
                        <a:rPr lang="ru-RU" sz="1600" kern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СОШ»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002" marR="66002" marT="33002" marB="33002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                         1              </a:t>
                      </a:r>
                    </a:p>
                  </a:txBody>
                  <a:tcPr marL="66002" marR="66002" marT="33002" marB="33002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66002" marR="66002" marT="33002" marB="3300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66002" marR="66002" marT="33002" marB="33002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66002" marR="66002" marT="33002" marB="3300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                                            2                                      </a:t>
                      </a:r>
                    </a:p>
                  </a:txBody>
                  <a:tcPr marL="66002" marR="66002" marT="33002" marB="33002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66002" marR="66002" marT="33002" marB="3300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2972684377"/>
                  </a:ext>
                </a:extLst>
              </a:tr>
              <a:tr h="57196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kern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МБОУ «Ординская СОШ» филиал «Шляпниковская ООШ»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002" marR="66002" marT="33002" marB="33002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66002" marR="66002" marT="33002" marB="33002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66002" marR="66002" marT="33002" marB="3300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66002" marR="66002" marT="33002" marB="33002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66002" marR="66002" marT="33002" marB="3300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66002" marR="66002" marT="33002" marB="33002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66002" marR="66002" marT="33002" marB="3300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2938396041"/>
                  </a:ext>
                </a:extLst>
              </a:tr>
              <a:tr h="31968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kern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МБОУ «Медянская СОш»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002" marR="66002" marT="33002" marB="33002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66002" marR="66002" marT="33002" marB="33002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66002" marR="66002" marT="33002" marB="3300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66002" marR="66002" marT="33002" marB="33002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66002" marR="66002" marT="33002" marB="3300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66002" marR="66002" marT="33002" marB="33002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66002" marR="66002" marT="33002" marB="3300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2420755582"/>
                  </a:ext>
                </a:extLst>
              </a:tr>
              <a:tr h="31968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kern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МБОУ «Красноясыльская ООШ»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002" marR="66002" marT="33002" marB="33002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66002" marR="66002" marT="33002" marB="33002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66002" marR="66002" marT="33002" marB="3300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66002" marR="66002" marT="33002" marB="33002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66002" marR="66002" marT="33002" marB="3300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66002" marR="66002" marT="33002" marB="33002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66002" marR="66002" marT="33002" marB="3300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257166792"/>
                  </a:ext>
                </a:extLst>
              </a:tr>
              <a:tr h="31968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kern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МБОУ «Ашапская СОШ»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002" marR="66002" marT="33002" marB="33002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66002" marR="66002" marT="33002" marB="33002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66002" marR="66002" marT="33002" marB="3300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66002" marR="66002" marT="33002" marB="33002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66002" marR="66002" marT="33002" marB="3300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66002" marR="66002" marT="33002" marB="33002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66002" marR="66002" marT="33002" marB="3300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301190799"/>
                  </a:ext>
                </a:extLst>
              </a:tr>
              <a:tr h="57196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kern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МБОУ «Ашапская СОШ» филиал «Малоашапская ООШ»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002" marR="66002" marT="33002" marB="33002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66002" marR="66002" marT="33002" marB="33002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66002" marR="66002" marT="33002" marB="3300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66002" marR="66002" marT="33002" marB="33002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66002" marR="66002" marT="33002" marB="3300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66002" marR="66002" marT="33002" marB="33002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66002" marR="66002" marT="33002" marB="3300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69344058"/>
                  </a:ext>
                </a:extLst>
              </a:tr>
              <a:tr h="31968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kern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МБОУ «Карьевская СОШ»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002" marR="66002" marT="33002" marB="33002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2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002" marR="66002" marT="33002" marB="33002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66002" marR="66002" marT="33002" marB="3300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0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002" marR="66002" marT="33002" marB="33002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66002" marR="66002" marT="33002" marB="3300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0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002" marR="66002" marT="33002" marB="33002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66002" marR="66002" marT="33002" marB="3300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4054325579"/>
                  </a:ext>
                </a:extLst>
              </a:tr>
              <a:tr h="44979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kern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МКОУ «</a:t>
                      </a:r>
                      <a:r>
                        <a:rPr lang="ru-RU" sz="1600" kern="1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Ашапская</a:t>
                      </a:r>
                      <a:r>
                        <a:rPr lang="ru-RU" sz="1600" kern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ОШИ»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002" marR="66002" marT="33002" marB="33002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2                                  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002" marR="66002" marT="33002" marB="33002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66002" marR="66002" marT="33002" marB="3300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1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002" marR="66002" marT="33002" marB="33002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66002" marR="66002" marT="33002" marB="3300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2                                    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002" marR="66002" marT="33002" marB="33002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66002" marR="66002" marT="33002" marB="3300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568545458"/>
                  </a:ext>
                </a:extLst>
              </a:tr>
              <a:tr h="37190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Всего </a:t>
                      </a:r>
                      <a:r>
                        <a:rPr lang="ru-RU" sz="1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по округу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002" marR="66002" marT="33002" marB="33002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</a:t>
                      </a:r>
                    </a:p>
                  </a:txBody>
                  <a:tcPr marL="66002" marR="66002" marT="33002" marB="33002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marL="66002" marR="66002" marT="33002" marB="3300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</a:t>
                      </a:r>
                    </a:p>
                  </a:txBody>
                  <a:tcPr marL="66002" marR="66002" marT="33002" marB="33002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66002" marR="66002" marT="33002" marB="3300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marL="66002" marR="66002" marT="33002" marB="33002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66002" marR="66002" marT="33002" marB="3300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3106900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4116485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56D579E7-9677-4275-9A9E-3C9DFAF30C1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2240" y="274638"/>
            <a:ext cx="2115209" cy="2820279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4F55353-E5CD-4C25-803F-4E93A2F9EC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400" b="1" dirty="0"/>
              <a:t>Муниципальный конкурс </a:t>
            </a:r>
            <a:br>
              <a:rPr lang="ru-RU" sz="2400" b="1" dirty="0"/>
            </a:br>
            <a:r>
              <a:rPr lang="ru-RU" sz="2400" b="1" dirty="0"/>
              <a:t>«Классный руководитель года»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96A46A7-718D-423B-B521-C0D7363A6F0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ru-RU" sz="1800" dirty="0"/>
              <a:t>Приняли участие 7 классных руководителей:</a:t>
            </a:r>
          </a:p>
          <a:p>
            <a:pPr marL="0" indent="0">
              <a:buNone/>
            </a:pPr>
            <a:r>
              <a:rPr lang="ru-RU" sz="1800" dirty="0"/>
              <a:t>1 место – Оксана Леонидовна Антонова, классный </a:t>
            </a:r>
          </a:p>
          <a:p>
            <a:pPr marL="0" indent="0">
              <a:buNone/>
            </a:pPr>
            <a:r>
              <a:rPr lang="ru-RU" sz="1800" dirty="0"/>
              <a:t>руководитель 9 класса «Особый ребенок»  </a:t>
            </a:r>
          </a:p>
          <a:p>
            <a:pPr marL="0" indent="0">
              <a:buNone/>
            </a:pPr>
            <a:r>
              <a:rPr lang="ru-RU" sz="1800" dirty="0"/>
              <a:t>МКОУ «</a:t>
            </a:r>
            <a:r>
              <a:rPr lang="ru-RU" sz="1800" dirty="0" err="1"/>
              <a:t>Ашапская</a:t>
            </a:r>
            <a:r>
              <a:rPr lang="ru-RU" sz="1800" dirty="0"/>
              <a:t> ОШИ»</a:t>
            </a:r>
          </a:p>
          <a:p>
            <a:pPr marL="0" indent="0">
              <a:buNone/>
            </a:pPr>
            <a:r>
              <a:rPr lang="ru-RU" sz="1800" dirty="0"/>
              <a:t>2 место – Марина Валерьевна </a:t>
            </a:r>
            <a:r>
              <a:rPr lang="ru-RU" sz="1800" dirty="0" err="1"/>
              <a:t>Умпелева</a:t>
            </a:r>
            <a:r>
              <a:rPr lang="ru-RU" sz="1800" dirty="0"/>
              <a:t>, классный</a:t>
            </a:r>
          </a:p>
          <a:p>
            <a:pPr marL="0" indent="0">
              <a:buNone/>
            </a:pPr>
            <a:r>
              <a:rPr lang="ru-RU" sz="1800" dirty="0"/>
              <a:t>руководитель 7 класса  МБОУ «</a:t>
            </a:r>
            <a:r>
              <a:rPr lang="ru-RU" sz="1800" dirty="0" err="1"/>
              <a:t>Красноясыльская</a:t>
            </a:r>
            <a:r>
              <a:rPr lang="ru-RU" sz="1800" dirty="0"/>
              <a:t> ООШ»</a:t>
            </a:r>
          </a:p>
          <a:p>
            <a:pPr marL="0" indent="0">
              <a:buNone/>
            </a:pPr>
            <a:r>
              <a:rPr lang="ru-RU" sz="1800" dirty="0"/>
              <a:t>3 место – Елена Александровна </a:t>
            </a:r>
            <a:r>
              <a:rPr lang="ru-RU" sz="1800" dirty="0" err="1"/>
              <a:t>Канисева</a:t>
            </a:r>
            <a:r>
              <a:rPr lang="ru-RU" sz="1800" dirty="0"/>
              <a:t>, классный руководитель 9 «б» класса  МБОУ «</a:t>
            </a:r>
            <a:r>
              <a:rPr lang="ru-RU" sz="1800" dirty="0" err="1"/>
              <a:t>Ашапская</a:t>
            </a:r>
            <a:r>
              <a:rPr lang="ru-RU" sz="1800" dirty="0"/>
              <a:t>  СОШ»</a:t>
            </a:r>
          </a:p>
        </p:txBody>
      </p:sp>
    </p:spTree>
    <p:extLst>
      <p:ext uri="{BB962C8B-B14F-4D97-AF65-F5344CB8AC3E}">
        <p14:creationId xmlns:p14="http://schemas.microsoft.com/office/powerpoint/2010/main" val="182615939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3D3D3F6E-AE95-4296-BF78-24A9BF867102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9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553151">
            <a:off x="-1035840" y="3108323"/>
            <a:ext cx="4243337" cy="4243337"/>
          </a:xfrm>
          <a:prstGeom prst="rect">
            <a:avLst/>
          </a:prstGeom>
          <a:ln>
            <a:noFill/>
          </a:ln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0F683935-EF86-8EA6-C705-AAF102D7D7C3}"/>
              </a:ext>
            </a:extLst>
          </p:cNvPr>
          <p:cNvSpPr txBox="1"/>
          <p:nvPr/>
        </p:nvSpPr>
        <p:spPr>
          <a:xfrm>
            <a:off x="3998865" y="2930125"/>
            <a:ext cx="4520789" cy="161582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300" b="1" dirty="0">
                <a:solidFill>
                  <a:srgbClr val="4B8523"/>
                </a:solidFill>
                <a:latin typeface="Montserrat" panose="00000500000000000000" pitchFamily="2" charset="-52"/>
              </a:rPr>
              <a:t>ЗНАНИЕ:</a:t>
            </a:r>
          </a:p>
          <a:p>
            <a:r>
              <a:rPr lang="ru-RU" sz="3300" b="1" dirty="0">
                <a:solidFill>
                  <a:srgbClr val="4B8523"/>
                </a:solidFill>
                <a:latin typeface="Montserrat" panose="00000500000000000000" pitchFamily="2" charset="-52"/>
              </a:rPr>
              <a:t>КАЧЕСТВО</a:t>
            </a:r>
          </a:p>
          <a:p>
            <a:r>
              <a:rPr lang="ru-RU" sz="3300" b="1" dirty="0">
                <a:solidFill>
                  <a:srgbClr val="4B8523"/>
                </a:solidFill>
                <a:latin typeface="Montserrat" panose="00000500000000000000" pitchFamily="2" charset="-52"/>
              </a:rPr>
              <a:t>И ОБЪЕКТИВНОСТЬ</a:t>
            </a:r>
          </a:p>
        </p:txBody>
      </p:sp>
      <p:sp>
        <p:nvSpPr>
          <p:cNvPr id="14" name="Полилиния: фигура 13">
            <a:extLst>
              <a:ext uri="{FF2B5EF4-FFF2-40B4-BE49-F238E27FC236}">
                <a16:creationId xmlns:a16="http://schemas.microsoft.com/office/drawing/2014/main" id="{33FB5E5A-BD4E-1DC9-E4D2-AE7BDE03F49A}"/>
              </a:ext>
            </a:extLst>
          </p:cNvPr>
          <p:cNvSpPr/>
          <p:nvPr/>
        </p:nvSpPr>
        <p:spPr>
          <a:xfrm>
            <a:off x="2596754" y="3221832"/>
            <a:ext cx="1305520" cy="369689"/>
          </a:xfrm>
          <a:custGeom>
            <a:avLst/>
            <a:gdLst>
              <a:gd name="connsiteX0" fmla="*/ 0 w 1740693"/>
              <a:gd name="connsiteY0" fmla="*/ 492919 h 492919"/>
              <a:gd name="connsiteX1" fmla="*/ 504825 w 1740693"/>
              <a:gd name="connsiteY1" fmla="*/ 2381 h 492919"/>
              <a:gd name="connsiteX2" fmla="*/ 1740693 w 1740693"/>
              <a:gd name="connsiteY2" fmla="*/ 0 h 4929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740693" h="492919">
                <a:moveTo>
                  <a:pt x="0" y="492919"/>
                </a:moveTo>
                <a:lnTo>
                  <a:pt x="504825" y="2381"/>
                </a:lnTo>
                <a:lnTo>
                  <a:pt x="1740693" y="0"/>
                </a:lnTo>
              </a:path>
            </a:pathLst>
          </a:custGeom>
          <a:noFill/>
          <a:ln w="76200">
            <a:solidFill>
              <a:srgbClr val="4B852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 dirty="0">
              <a:solidFill>
                <a:srgbClr val="4B8523"/>
              </a:solidFill>
              <a:latin typeface="Montserrat" panose="00000500000000000000" pitchFamily="2" charset="-52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2506E4E1-7CC2-4E5A-B361-D6945BC8FCD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616" y="4441215"/>
            <a:ext cx="1652779" cy="11386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558320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0B44FE55-2D96-C027-B4B4-DF53D86891C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" y="2867790"/>
            <a:ext cx="3118535" cy="2805300"/>
          </a:xfrm>
          <a:prstGeom prst="rect">
            <a:avLst/>
          </a:prstGeom>
        </p:spPr>
      </p:pic>
      <p:sp>
        <p:nvSpPr>
          <p:cNvPr id="2" name="Текст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ru-RU" dirty="0"/>
              <a:t>МИНИСТЕРСТВО ОБРАЗОВАНИЯ И НАУКИ ПЕРМСКОГО КРАЯ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1"/>
          </p:nvPr>
        </p:nvSpPr>
        <p:spPr/>
        <p:txBody>
          <a:bodyPr>
            <a:normAutofit/>
          </a:bodyPr>
          <a:lstStyle/>
          <a:p>
            <a:r>
              <a:rPr lang="ru-RU" dirty="0"/>
              <a:t>Мониторинговые (оценочные) процедуры</a:t>
            </a:r>
            <a:br>
              <a:rPr lang="ru-RU" dirty="0"/>
            </a:br>
            <a:r>
              <a:rPr lang="ru-RU" dirty="0"/>
              <a:t>Министерства просвещения Российской Федерации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13"/>
          </p:nvPr>
        </p:nvSpPr>
        <p:spPr>
          <a:xfrm>
            <a:off x="0" y="1527978"/>
            <a:ext cx="9144000" cy="294765"/>
          </a:xfrm>
          <a:solidFill>
            <a:schemeClr val="accent6">
              <a:lumMod val="20000"/>
              <a:lumOff val="80000"/>
            </a:schemeClr>
          </a:solidFill>
        </p:spPr>
        <p:txBody>
          <a:bodyPr/>
          <a:lstStyle/>
          <a:p>
            <a:pPr marL="342900" lvl="1" indent="0">
              <a:lnSpc>
                <a:spcPct val="80000"/>
              </a:lnSpc>
              <a:spcBef>
                <a:spcPts val="675"/>
              </a:spcBef>
              <a:buNone/>
            </a:pPr>
            <a:r>
              <a:rPr lang="ru-RU" sz="1050" b="1" dirty="0">
                <a:solidFill>
                  <a:schemeClr val="tx1"/>
                </a:solidFill>
                <a:latin typeface="Montserrat" panose="00000500000000000000" pitchFamily="2" charset="-52"/>
              </a:rPr>
              <a:t>Региональная оценка по модели </a:t>
            </a:r>
            <a:r>
              <a:rPr lang="en-US" sz="1050" b="1" dirty="0">
                <a:solidFill>
                  <a:schemeClr val="tx1"/>
                </a:solidFill>
                <a:latin typeface="Montserrat" panose="00000500000000000000" pitchFamily="2" charset="-52"/>
              </a:rPr>
              <a:t>PISA </a:t>
            </a:r>
            <a:br>
              <a:rPr lang="ru-RU" sz="1200" b="1" dirty="0">
                <a:solidFill>
                  <a:schemeClr val="tx1"/>
                </a:solidFill>
                <a:latin typeface="Montserrat" panose="00000500000000000000" pitchFamily="2" charset="-52"/>
              </a:rPr>
            </a:br>
            <a:r>
              <a:rPr lang="ru-RU" sz="900" dirty="0">
                <a:solidFill>
                  <a:schemeClr val="tx1"/>
                </a:solidFill>
                <a:latin typeface="Montserrat" panose="00000500000000000000" pitchFamily="2" charset="-52"/>
              </a:rPr>
              <a:t>программа по оценке учебных достижений 15-летних учащихся, сентябрь – октябрь 2021 г.</a:t>
            </a:r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ru-RU" dirty="0"/>
              <a:t>Формирование</a:t>
            </a:r>
            <a:r>
              <a:rPr lang="en-US" dirty="0"/>
              <a:t> </a:t>
            </a:r>
            <a:r>
              <a:rPr lang="ru-RU" dirty="0"/>
              <a:t>единого образовательного пространства:</a:t>
            </a:r>
            <a:br>
              <a:rPr lang="en-US" dirty="0"/>
            </a:br>
            <a:r>
              <a:rPr lang="ru-RU" dirty="0"/>
              <a:t>магистральные проекты</a:t>
            </a:r>
          </a:p>
        </p:txBody>
      </p:sp>
      <p:sp>
        <p:nvSpPr>
          <p:cNvPr id="8" name="Объект 2"/>
          <p:cNvSpPr txBox="1">
            <a:spLocks/>
          </p:cNvSpPr>
          <p:nvPr/>
        </p:nvSpPr>
        <p:spPr>
          <a:xfrm>
            <a:off x="6119666" y="1474411"/>
            <a:ext cx="1111449" cy="413108"/>
          </a:xfrm>
          <a:prstGeom prst="rect">
            <a:avLst/>
          </a:prstGeom>
          <a:noFill/>
        </p:spPr>
        <p:txBody>
          <a:bodyPr vert="horz" lIns="68580" tIns="34290" rIns="68580" bIns="3429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1800" b="1" dirty="0">
                <a:solidFill>
                  <a:srgbClr val="C00000"/>
                </a:solidFill>
                <a:latin typeface="Montserrat" panose="00000500000000000000" pitchFamily="2" charset="-52"/>
              </a:rPr>
              <a:t>84</a:t>
            </a:r>
            <a:r>
              <a:rPr lang="ru-RU" sz="1200" dirty="0">
                <a:solidFill>
                  <a:prstClr val="black"/>
                </a:solidFill>
                <a:latin typeface="Montserrat" panose="00000500000000000000" pitchFamily="2" charset="-52"/>
              </a:rPr>
              <a:t> </a:t>
            </a:r>
            <a:r>
              <a:rPr lang="ru-RU" sz="900" dirty="0">
                <a:latin typeface="Montserrat" panose="00000500000000000000" pitchFamily="2" charset="-52"/>
              </a:rPr>
              <a:t>школы</a:t>
            </a:r>
          </a:p>
        </p:txBody>
      </p:sp>
      <p:sp>
        <p:nvSpPr>
          <p:cNvPr id="10" name="Объект 2"/>
          <p:cNvSpPr txBox="1">
            <a:spLocks/>
          </p:cNvSpPr>
          <p:nvPr/>
        </p:nvSpPr>
        <p:spPr>
          <a:xfrm>
            <a:off x="6811116" y="1474411"/>
            <a:ext cx="2081364" cy="413108"/>
          </a:xfrm>
          <a:prstGeom prst="rect">
            <a:avLst/>
          </a:prstGeom>
          <a:noFill/>
        </p:spPr>
        <p:txBody>
          <a:bodyPr vert="horz" lIns="68580" tIns="34290" rIns="68580" bIns="3429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1800" b="1" dirty="0">
                <a:solidFill>
                  <a:srgbClr val="C00000"/>
                </a:solidFill>
                <a:latin typeface="Montserrat" panose="00000500000000000000" pitchFamily="2" charset="-52"/>
              </a:rPr>
              <a:t>3 253 </a:t>
            </a:r>
            <a:r>
              <a:rPr lang="ru-RU" sz="1200" dirty="0">
                <a:solidFill>
                  <a:prstClr val="black"/>
                </a:solidFill>
                <a:latin typeface="Montserrat" panose="00000500000000000000" pitchFamily="2" charset="-52"/>
              </a:rPr>
              <a:t> </a:t>
            </a:r>
            <a:r>
              <a:rPr lang="ru-RU" sz="900" dirty="0">
                <a:latin typeface="Montserrat" panose="00000500000000000000" pitchFamily="2" charset="-52"/>
              </a:rPr>
              <a:t>участника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4447643" y="1855406"/>
            <a:ext cx="375263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900" b="1" dirty="0">
                <a:latin typeface="Montserrat" panose="00000500000000000000" pitchFamily="2" charset="-52"/>
              </a:rPr>
              <a:t>Лучшие школы по результатам исследования (баллы)</a:t>
            </a:r>
          </a:p>
        </p:txBody>
      </p:sp>
      <p:sp>
        <p:nvSpPr>
          <p:cNvPr id="34" name="Объект 4"/>
          <p:cNvSpPr>
            <a:spLocks noGrp="1"/>
          </p:cNvSpPr>
          <p:nvPr>
            <p:ph sz="quarter" idx="13"/>
          </p:nvPr>
        </p:nvSpPr>
        <p:spPr>
          <a:xfrm>
            <a:off x="0" y="3661046"/>
            <a:ext cx="9144000" cy="238726"/>
          </a:xfrm>
          <a:solidFill>
            <a:schemeClr val="accent6">
              <a:lumMod val="20000"/>
              <a:lumOff val="80000"/>
            </a:schemeClr>
          </a:solidFill>
        </p:spPr>
        <p:txBody>
          <a:bodyPr/>
          <a:lstStyle/>
          <a:p>
            <a:pPr marL="342900" lvl="1" indent="0">
              <a:lnSpc>
                <a:spcPct val="80000"/>
              </a:lnSpc>
              <a:spcBef>
                <a:spcPts val="675"/>
              </a:spcBef>
              <a:buNone/>
            </a:pPr>
            <a:r>
              <a:rPr lang="ru-RU" sz="1050" b="1" dirty="0">
                <a:solidFill>
                  <a:schemeClr val="tx1"/>
                </a:solidFill>
                <a:latin typeface="Montserrat" panose="00000500000000000000" pitchFamily="2" charset="-52"/>
              </a:rPr>
              <a:t>Общероссийская оценка по модели </a:t>
            </a:r>
            <a:r>
              <a:rPr lang="en-US" sz="1050" b="1" dirty="0">
                <a:solidFill>
                  <a:schemeClr val="tx1"/>
                </a:solidFill>
                <a:latin typeface="Montserrat" panose="00000500000000000000" pitchFamily="2" charset="-52"/>
              </a:rPr>
              <a:t>PISA</a:t>
            </a:r>
            <a:r>
              <a:rPr lang="ru-RU" sz="1050" b="1" dirty="0">
                <a:solidFill>
                  <a:schemeClr val="tx1"/>
                </a:solidFill>
                <a:latin typeface="Montserrat" panose="00000500000000000000" pitchFamily="2" charset="-52"/>
              </a:rPr>
              <a:t> </a:t>
            </a:r>
            <a:r>
              <a:rPr lang="ru-RU" sz="1050" dirty="0">
                <a:solidFill>
                  <a:schemeClr val="tx1"/>
                </a:solidFill>
                <a:latin typeface="Montserrat" panose="00000500000000000000" pitchFamily="2" charset="-52"/>
              </a:rPr>
              <a:t>на основе федеральной выборки</a:t>
            </a:r>
            <a:r>
              <a:rPr lang="en-US" sz="1050" dirty="0">
                <a:solidFill>
                  <a:schemeClr val="tx1"/>
                </a:solidFill>
                <a:latin typeface="Montserrat" panose="00000500000000000000" pitchFamily="2" charset="-52"/>
              </a:rPr>
              <a:t> </a:t>
            </a:r>
            <a:endParaRPr lang="ru-RU" sz="825" dirty="0">
              <a:solidFill>
                <a:schemeClr val="tx1"/>
              </a:solidFill>
              <a:latin typeface="Montserrat" panose="00000500000000000000" pitchFamily="2" charset="-52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332331" y="3876654"/>
            <a:ext cx="6559809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900" dirty="0">
                <a:latin typeface="Montserrat" panose="00000500000000000000" pitchFamily="2" charset="-52"/>
              </a:rPr>
              <a:t>Подготовка к исследованию – </a:t>
            </a:r>
            <a:r>
              <a:rPr lang="ru-RU" sz="900" b="1" dirty="0">
                <a:latin typeface="Montserrat" panose="00000500000000000000" pitchFamily="2" charset="-52"/>
              </a:rPr>
              <a:t>август-сентябрь 2022 г.</a:t>
            </a:r>
            <a:r>
              <a:rPr lang="ru-RU" sz="900" dirty="0">
                <a:latin typeface="Montserrat" panose="00000500000000000000" pitchFamily="2" charset="-52"/>
              </a:rPr>
              <a:t>, проведение тестирования и анкетирования – </a:t>
            </a:r>
            <a:r>
              <a:rPr lang="ru-RU" sz="900" b="1" dirty="0">
                <a:latin typeface="Montserrat" panose="00000500000000000000" pitchFamily="2" charset="-52"/>
              </a:rPr>
              <a:t>октябрь 2022 г.</a:t>
            </a:r>
          </a:p>
        </p:txBody>
      </p:sp>
      <p:graphicFrame>
        <p:nvGraphicFramePr>
          <p:cNvPr id="15" name="Диаграмма 14"/>
          <p:cNvGraphicFramePr>
            <a:graphicFrameLocks/>
          </p:cNvGraphicFramePr>
          <p:nvPr>
            <p:extLst/>
          </p:nvPr>
        </p:nvGraphicFramePr>
        <p:xfrm>
          <a:off x="332331" y="2076185"/>
          <a:ext cx="3548955" cy="144844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25" name="Объект 4"/>
          <p:cNvSpPr>
            <a:spLocks noGrp="1"/>
          </p:cNvSpPr>
          <p:nvPr>
            <p:ph sz="quarter" idx="13"/>
          </p:nvPr>
        </p:nvSpPr>
        <p:spPr>
          <a:xfrm>
            <a:off x="0" y="4123787"/>
            <a:ext cx="9144000" cy="266691"/>
          </a:xfrm>
          <a:solidFill>
            <a:schemeClr val="accent6">
              <a:lumMod val="20000"/>
              <a:lumOff val="80000"/>
            </a:schemeClr>
          </a:solidFill>
        </p:spPr>
        <p:txBody>
          <a:bodyPr/>
          <a:lstStyle/>
          <a:p>
            <a:pPr marL="342900" lvl="1" indent="0">
              <a:lnSpc>
                <a:spcPct val="80000"/>
              </a:lnSpc>
              <a:spcBef>
                <a:spcPts val="675"/>
              </a:spcBef>
              <a:buNone/>
            </a:pPr>
            <a:r>
              <a:rPr lang="ru-RU" sz="1050" b="1" dirty="0">
                <a:solidFill>
                  <a:schemeClr val="tx1"/>
                </a:solidFill>
                <a:latin typeface="Montserrat" panose="00000500000000000000" pitchFamily="2" charset="-52"/>
              </a:rPr>
              <a:t>Ресурсы для </a:t>
            </a:r>
            <a:r>
              <a:rPr lang="ru-RU" sz="1050" b="1" dirty="0">
                <a:solidFill>
                  <a:schemeClr val="tx1"/>
                </a:solidFill>
              </a:rPr>
              <a:t>формирования </a:t>
            </a:r>
            <a:r>
              <a:rPr lang="ru-RU" sz="1050" b="1" dirty="0">
                <a:solidFill>
                  <a:schemeClr val="tx1"/>
                </a:solidFill>
                <a:latin typeface="Montserrat" panose="00000500000000000000" pitchFamily="2" charset="-52"/>
              </a:rPr>
              <a:t>функциональной грамотности школьников</a:t>
            </a:r>
            <a:endParaRPr lang="ru-RU" sz="825" dirty="0">
              <a:solidFill>
                <a:schemeClr val="tx1"/>
              </a:solidFill>
              <a:latin typeface="Montserrat" panose="00000500000000000000" pitchFamily="2" charset="-52"/>
            </a:endParaRPr>
          </a:p>
        </p:txBody>
      </p:sp>
      <p:sp>
        <p:nvSpPr>
          <p:cNvPr id="28" name="Скругленный прямоугольник 27"/>
          <p:cNvSpPr/>
          <p:nvPr/>
        </p:nvSpPr>
        <p:spPr>
          <a:xfrm>
            <a:off x="370964" y="4517379"/>
            <a:ext cx="653975" cy="722210"/>
          </a:xfrm>
          <a:prstGeom prst="roundRect">
            <a:avLst/>
          </a:prstGeom>
          <a:blipFill rotWithShape="0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t="1"/>
            </a:stretch>
          </a:blip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dk2">
              <a:shade val="80000"/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2">
              <a:hueOff val="0"/>
              <a:satOff val="0"/>
              <a:lumOff val="0"/>
              <a:alphaOff val="0"/>
            </a:schemeClr>
          </a:fontRef>
        </p:style>
      </p:sp>
      <p:sp>
        <p:nvSpPr>
          <p:cNvPr id="30" name="TextBox 29"/>
          <p:cNvSpPr txBox="1"/>
          <p:nvPr/>
        </p:nvSpPr>
        <p:spPr>
          <a:xfrm>
            <a:off x="357009" y="5311261"/>
            <a:ext cx="1013011" cy="140612"/>
          </a:xfrm>
          <a:prstGeom prst="rect">
            <a:avLst/>
          </a:prstGeom>
          <a:noFill/>
        </p:spPr>
        <p:txBody>
          <a:bodyPr wrap="square" lIns="45716" tIns="22858" rIns="45716" bIns="22858" rtlCol="0">
            <a:spAutoFit/>
          </a:bodyPr>
          <a:lstStyle/>
          <a:p>
            <a:pPr>
              <a:lnSpc>
                <a:spcPts val="750"/>
              </a:lnSpc>
            </a:pPr>
            <a:r>
              <a:rPr lang="en-US" sz="600" b="1" spc="10" dirty="0">
                <a:solidFill>
                  <a:srgbClr val="660033"/>
                </a:solidFill>
                <a:latin typeface="Montserrat" panose="00000500000000000000" pitchFamily="2" charset="-52"/>
                <a:cs typeface="Times New Roman" panose="02020603050405020304" pitchFamily="18" charset="0"/>
                <a:hlinkClick r:id="rId6"/>
              </a:rPr>
              <a:t>https://fg.resh.edu.ru</a:t>
            </a:r>
            <a:r>
              <a:rPr lang="en-US" sz="600" b="1" dirty="0">
                <a:solidFill>
                  <a:srgbClr val="660033"/>
                </a:solidFill>
                <a:latin typeface="Montserrat" panose="00000500000000000000" pitchFamily="2" charset="-52"/>
                <a:cs typeface="Times New Roman" panose="02020603050405020304" pitchFamily="18" charset="0"/>
                <a:hlinkClick r:id="rId6"/>
              </a:rPr>
              <a:t>/</a:t>
            </a:r>
            <a:endParaRPr lang="ru-RU" sz="600" b="1" dirty="0">
              <a:solidFill>
                <a:srgbClr val="660033"/>
              </a:solidFill>
              <a:latin typeface="Montserrat" panose="00000500000000000000" pitchFamily="2" charset="-52"/>
              <a:cs typeface="Times New Roman" panose="02020603050405020304" pitchFamily="18" charset="0"/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1896503" y="5281230"/>
            <a:ext cx="176595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600" b="1" dirty="0">
                <a:solidFill>
                  <a:srgbClr val="660033"/>
                </a:solidFill>
                <a:latin typeface="Montserrat" panose="00000500000000000000" pitchFamily="2" charset="-52"/>
                <a:cs typeface="Times New Roman" panose="02020603050405020304" pitchFamily="18" charset="0"/>
                <a:hlinkClick r:id="rId7"/>
              </a:rPr>
              <a:t>https://fipi.ru/otkrytyy-bank-zadaniy-dlya-otsenki-yestestvennonauchnoy-gramotnosti</a:t>
            </a:r>
            <a:endParaRPr lang="ru-RU" sz="600" b="1" dirty="0">
              <a:solidFill>
                <a:srgbClr val="660033"/>
              </a:solidFill>
              <a:latin typeface="Montserrat" panose="00000500000000000000" pitchFamily="2" charset="-52"/>
              <a:cs typeface="Times New Roman" panose="02020603050405020304" pitchFamily="18" charset="0"/>
            </a:endParaRPr>
          </a:p>
          <a:p>
            <a:endParaRPr lang="ru-RU" sz="600" b="1" dirty="0">
              <a:solidFill>
                <a:srgbClr val="660033"/>
              </a:solidFill>
              <a:latin typeface="Montserrat" panose="00000500000000000000" pitchFamily="2" charset="-52"/>
              <a:cs typeface="Times New Roman" panose="02020603050405020304" pitchFamily="18" charset="0"/>
            </a:endParaRPr>
          </a:p>
        </p:txBody>
      </p:sp>
      <p:sp>
        <p:nvSpPr>
          <p:cNvPr id="37" name="Прямоугольник 36"/>
          <p:cNvSpPr/>
          <p:nvPr/>
        </p:nvSpPr>
        <p:spPr>
          <a:xfrm>
            <a:off x="2539514" y="4563539"/>
            <a:ext cx="1182423" cy="4775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600"/>
              </a:lnSpc>
            </a:pPr>
            <a:r>
              <a:rPr lang="ru-RU" sz="675" b="1" dirty="0">
                <a:solidFill>
                  <a:srgbClr val="660033"/>
                </a:solidFill>
                <a:latin typeface="Montserrat" panose="00000500000000000000" pitchFamily="2" charset="-52"/>
                <a:cs typeface="Times New Roman" panose="02020603050405020304" pitchFamily="18" charset="0"/>
              </a:rPr>
              <a:t>Открытый банк заданий для оценки естественнонаучной грамотности (VII-IX классы)</a:t>
            </a:r>
            <a:endParaRPr lang="ru-RU" sz="675" dirty="0">
              <a:solidFill>
                <a:srgbClr val="660033"/>
              </a:solidFill>
              <a:latin typeface="Montserrat" panose="00000500000000000000" pitchFamily="2" charset="-52"/>
              <a:cs typeface="Times New Roman" panose="02020603050405020304" pitchFamily="18" charset="0"/>
            </a:endParaRPr>
          </a:p>
        </p:txBody>
      </p:sp>
      <p:pic>
        <p:nvPicPr>
          <p:cNvPr id="38" name="Picture 4" descr="https://xn--80ad0ahft7a4bk.xn--p1ai/images/images/News/FIPI.jpg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936925" y="4505556"/>
            <a:ext cx="578955" cy="73403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Прямоугольник 12"/>
          <p:cNvSpPr/>
          <p:nvPr/>
        </p:nvSpPr>
        <p:spPr>
          <a:xfrm>
            <a:off x="3771640" y="5277919"/>
            <a:ext cx="805029" cy="18466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600" b="1" dirty="0">
                <a:solidFill>
                  <a:srgbClr val="660033"/>
                </a:solidFill>
                <a:latin typeface="Montserrat" panose="00000500000000000000" pitchFamily="2" charset="-52"/>
                <a:cs typeface="Times New Roman" panose="02020603050405020304" pitchFamily="18" charset="0"/>
                <a:hlinkClick r:id="rId9"/>
              </a:rPr>
              <a:t>https://edsoo.ru/</a:t>
            </a:r>
            <a:r>
              <a:rPr lang="en-US" sz="600" b="1" dirty="0">
                <a:solidFill>
                  <a:srgbClr val="660033"/>
                </a:solidFill>
                <a:latin typeface="Montserrat" panose="00000500000000000000" pitchFamily="2" charset="-52"/>
                <a:cs typeface="Times New Roman" panose="02020603050405020304" pitchFamily="18" charset="0"/>
              </a:rPr>
              <a:t> </a:t>
            </a:r>
            <a:endParaRPr lang="ru-RU" sz="1200" dirty="0">
              <a:latin typeface="Montserrat" panose="00000500000000000000" pitchFamily="2" charset="-52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5441693" y="4486318"/>
            <a:ext cx="3556505" cy="17657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  <a:spcBef>
                <a:spcPts val="450"/>
              </a:spcBef>
            </a:pPr>
            <a:r>
              <a:rPr lang="ru-RU" sz="1200" b="1" dirty="0">
                <a:latin typeface="Montserrat" panose="00000500000000000000" pitchFamily="2" charset="-52"/>
              </a:rPr>
              <a:t>Задачи для муниципалитетов</a:t>
            </a:r>
          </a:p>
          <a:p>
            <a:pPr marL="128588" indent="-128588">
              <a:lnSpc>
                <a:spcPct val="80000"/>
              </a:lnSpc>
              <a:spcBef>
                <a:spcPts val="450"/>
              </a:spcBef>
              <a:buFont typeface="Wingdings" panose="05000000000000000000" pitchFamily="2" charset="2"/>
              <a:buChar char="§"/>
            </a:pPr>
            <a:r>
              <a:rPr lang="ru-RU" sz="1200" dirty="0">
                <a:latin typeface="Montserrat" panose="00000500000000000000" pitchFamily="2" charset="-52"/>
              </a:rPr>
              <a:t>Повышение объективности оценочных процедур и качественная организация сбора данных</a:t>
            </a:r>
          </a:p>
          <a:p>
            <a:pPr marL="128588" indent="-128588">
              <a:lnSpc>
                <a:spcPct val="80000"/>
              </a:lnSpc>
              <a:spcBef>
                <a:spcPts val="450"/>
              </a:spcBef>
              <a:buFont typeface="Wingdings" panose="05000000000000000000" pitchFamily="2" charset="2"/>
              <a:buChar char="§"/>
            </a:pPr>
            <a:r>
              <a:rPr lang="ru-RU" sz="1200" dirty="0">
                <a:latin typeface="Montserrat" panose="00000500000000000000" pitchFamily="2" charset="-52"/>
              </a:rPr>
              <a:t>Организация самооценки эффективности работы школ, директоров и педагогов</a:t>
            </a:r>
          </a:p>
          <a:p>
            <a:pPr marL="128588" indent="-128588">
              <a:lnSpc>
                <a:spcPct val="80000"/>
              </a:lnSpc>
              <a:spcBef>
                <a:spcPts val="450"/>
              </a:spcBef>
              <a:buFont typeface="Wingdings" panose="05000000000000000000" pitchFamily="2" charset="2"/>
              <a:buChar char="§"/>
            </a:pPr>
            <a:r>
              <a:rPr lang="ru-RU" sz="1200" dirty="0">
                <a:latin typeface="Montserrat" panose="00000500000000000000" pitchFamily="2" charset="-52"/>
              </a:rPr>
              <a:t>Обеспечение условий для качественной </a:t>
            </a:r>
            <a:r>
              <a:rPr lang="ru-RU" sz="1200" dirty="0" err="1">
                <a:latin typeface="Montserrat" panose="00000500000000000000" pitchFamily="2" charset="-52"/>
              </a:rPr>
              <a:t>профориентационной</a:t>
            </a:r>
            <a:r>
              <a:rPr lang="ru-RU" sz="1200" dirty="0">
                <a:latin typeface="Montserrat" panose="00000500000000000000" pitchFamily="2" charset="-52"/>
              </a:rPr>
              <a:t> работы, установление социального партнерства и сетевых связей с организациями Организация системы мотивации директора и учителя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1034216" y="4543555"/>
            <a:ext cx="850270" cy="3000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675" b="1" spc="10" dirty="0">
                <a:solidFill>
                  <a:srgbClr val="660033"/>
                </a:solidFill>
                <a:latin typeface="Montserrat" panose="00000500000000000000" pitchFamily="2" charset="-52"/>
                <a:cs typeface="Times New Roman" panose="02020603050405020304" pitchFamily="18" charset="0"/>
              </a:rPr>
              <a:t>Электронный банк заданий </a:t>
            </a:r>
            <a:endParaRPr lang="ru-RU" sz="675" dirty="0">
              <a:latin typeface="Montserrat" panose="00000500000000000000" pitchFamily="2" charset="-52"/>
            </a:endParaRPr>
          </a:p>
        </p:txBody>
      </p:sp>
      <p:pic>
        <p:nvPicPr>
          <p:cNvPr id="43" name="Рисунок 42"/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0" t="1" r="83281" b="1157"/>
          <a:stretch/>
        </p:blipFill>
        <p:spPr>
          <a:xfrm>
            <a:off x="3820510" y="4522014"/>
            <a:ext cx="751490" cy="717575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48" name="Прямоугольник 47"/>
          <p:cNvSpPr/>
          <p:nvPr/>
        </p:nvSpPr>
        <p:spPr>
          <a:xfrm>
            <a:off x="4603861" y="4581306"/>
            <a:ext cx="808582" cy="4005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600"/>
              </a:lnSpc>
            </a:pPr>
            <a:r>
              <a:rPr lang="ru-RU" sz="675" b="1" dirty="0">
                <a:solidFill>
                  <a:srgbClr val="660033"/>
                </a:solidFill>
                <a:latin typeface="Montserrat" panose="00000500000000000000" pitchFamily="2" charset="-52"/>
                <a:cs typeface="Times New Roman" panose="02020603050405020304" pitchFamily="18" charset="0"/>
              </a:rPr>
              <a:t>Единое содержание общего образования</a:t>
            </a:r>
            <a:endParaRPr lang="ru-RU" sz="675" dirty="0">
              <a:solidFill>
                <a:srgbClr val="660033"/>
              </a:solidFill>
              <a:latin typeface="Montserrat" panose="00000500000000000000" pitchFamily="2" charset="-52"/>
              <a:cs typeface="Times New Roman" panose="02020603050405020304" pitchFamily="18" charset="0"/>
            </a:endParaRPr>
          </a:p>
        </p:txBody>
      </p:sp>
      <p:graphicFrame>
        <p:nvGraphicFramePr>
          <p:cNvPr id="12" name="Таблица 11"/>
          <p:cNvGraphicFramePr>
            <a:graphicFrameLocks noGrp="1"/>
          </p:cNvGraphicFramePr>
          <p:nvPr>
            <p:extLst/>
          </p:nvPr>
        </p:nvGraphicFramePr>
        <p:xfrm>
          <a:off x="4000501" y="2076186"/>
          <a:ext cx="4997698" cy="140922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9557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0183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2282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8771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8975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217229"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ru-RU" sz="800" b="1" dirty="0">
                          <a:latin typeface="Montserrat" panose="00000500000000000000" pitchFamily="2" charset="-52"/>
                        </a:rPr>
                        <a:t>№ п/п</a:t>
                      </a:r>
                    </a:p>
                  </a:txBody>
                  <a:tcPr marL="54000" marR="54000" marT="0" marB="0" anchor="ctr">
                    <a:lnR w="3175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B w="3175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  <a:solidFill>
                      <a:srgbClr val="E5E8E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ru-RU" sz="800" b="1" dirty="0">
                          <a:latin typeface="Montserrat" panose="00000500000000000000" pitchFamily="2" charset="-52"/>
                        </a:rPr>
                        <a:t>ОО</a:t>
                      </a:r>
                    </a:p>
                  </a:txBody>
                  <a:tcPr marL="54000" marR="54000" marT="0" marB="0" anchor="ctr">
                    <a:lnL w="3175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B w="3175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  <a:solidFill>
                      <a:srgbClr val="E5E8E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ru-RU" sz="800" b="1" dirty="0">
                          <a:latin typeface="Montserrat" panose="00000500000000000000" pitchFamily="2" charset="-52"/>
                        </a:rPr>
                        <a:t>Читательская</a:t>
                      </a:r>
                    </a:p>
                  </a:txBody>
                  <a:tcPr marL="54000" marR="54000" marT="0" marB="0" anchor="ctr">
                    <a:lnL w="3175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B w="3175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  <a:solidFill>
                      <a:srgbClr val="E5E8E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ru-RU" sz="800" b="1" dirty="0">
                          <a:latin typeface="Montserrat" panose="00000500000000000000" pitchFamily="2" charset="-52"/>
                        </a:rPr>
                        <a:t>Математическая</a:t>
                      </a:r>
                    </a:p>
                  </a:txBody>
                  <a:tcPr marL="54000" marR="54000" marT="0" marB="0" anchor="ctr">
                    <a:lnL w="3175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B w="3175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  <a:solidFill>
                      <a:srgbClr val="E5E8E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ru-RU" sz="800" b="1" dirty="0">
                          <a:latin typeface="Montserrat" panose="00000500000000000000" pitchFamily="2" charset="-52"/>
                        </a:rPr>
                        <a:t>Естественно-научная</a:t>
                      </a:r>
                    </a:p>
                  </a:txBody>
                  <a:tcPr marL="54000" marR="54000" marT="0" marB="0" anchor="ctr">
                    <a:lnL w="3175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B w="3175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  <a:solidFill>
                      <a:srgbClr val="E5E8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6440"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en-US" sz="800" dirty="0">
                          <a:latin typeface="Montserrat" panose="00000500000000000000" pitchFamily="2" charset="-52"/>
                        </a:rPr>
                        <a:t>1</a:t>
                      </a:r>
                      <a:endParaRPr lang="ru-RU" sz="800" dirty="0">
                        <a:latin typeface="Montserrat" panose="00000500000000000000" pitchFamily="2" charset="-52"/>
                      </a:endParaRPr>
                    </a:p>
                  </a:txBody>
                  <a:tcPr marL="54000" marR="54000" marT="0" marB="0" anchor="ctr">
                    <a:lnR w="3175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lnSpc>
                          <a:spcPct val="80000"/>
                        </a:lnSpc>
                        <a:buClr>
                          <a:srgbClr val="000000"/>
                        </a:buClr>
                        <a:buSzPts val="1100"/>
                        <a:buFont typeface="Calibri" panose="020F0502020204030204" pitchFamily="34" charset="0"/>
                        <a:buNone/>
                      </a:pPr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Пермское суворовское военное училище </a:t>
                      </a:r>
                    </a:p>
                  </a:txBody>
                  <a:tcPr marL="54000" marR="54000" marT="0" marB="0" anchor="ctr">
                    <a:lnL w="3175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ru-RU" sz="800" b="1" dirty="0">
                          <a:solidFill>
                            <a:srgbClr val="C00000"/>
                          </a:solidFill>
                          <a:latin typeface="Montserrat" panose="00000500000000000000" pitchFamily="2" charset="-52"/>
                        </a:rPr>
                        <a:t>587</a:t>
                      </a:r>
                    </a:p>
                  </a:txBody>
                  <a:tcPr marL="54000" marR="54000" marT="0" marB="0" anchor="ctr">
                    <a:lnL w="3175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ru-RU" sz="800" b="1" dirty="0">
                          <a:solidFill>
                            <a:srgbClr val="C00000"/>
                          </a:solidFill>
                          <a:latin typeface="Montserrat" panose="00000500000000000000" pitchFamily="2" charset="-52"/>
                        </a:rPr>
                        <a:t>620</a:t>
                      </a:r>
                    </a:p>
                  </a:txBody>
                  <a:tcPr marL="54000" marR="54000" marT="0" marB="0" anchor="ctr">
                    <a:lnL w="3175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ru-RU" sz="800" b="1" dirty="0">
                          <a:solidFill>
                            <a:srgbClr val="C00000"/>
                          </a:solidFill>
                          <a:latin typeface="Montserrat" panose="00000500000000000000" pitchFamily="2" charset="-52"/>
                        </a:rPr>
                        <a:t>560</a:t>
                      </a:r>
                    </a:p>
                  </a:txBody>
                  <a:tcPr marL="54000" marR="54000" marT="0" marB="0" anchor="ctr">
                    <a:lnL w="3175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T w="3175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24659"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en-US" sz="800" dirty="0">
                          <a:latin typeface="Montserrat" panose="00000500000000000000" pitchFamily="2" charset="-52"/>
                        </a:rPr>
                        <a:t>2</a:t>
                      </a:r>
                      <a:endParaRPr lang="ru-RU" sz="800" dirty="0">
                        <a:latin typeface="Montserrat" panose="00000500000000000000" pitchFamily="2" charset="-52"/>
                      </a:endParaRPr>
                    </a:p>
                  </a:txBody>
                  <a:tcPr marL="54000" marR="54000" marT="0" marB="0" anchor="ctr">
                    <a:lnR w="3175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lnSpc>
                          <a:spcPct val="80000"/>
                        </a:lnSpc>
                        <a:buClr>
                          <a:srgbClr val="000000"/>
                        </a:buClr>
                        <a:buSzPts val="1100"/>
                        <a:buFont typeface="Calibri" panose="020F0502020204030204" pitchFamily="34" charset="0"/>
                        <a:buNone/>
                      </a:pPr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Пермское президентское кадетское училище им. Героя России Ф. Кузьмина </a:t>
                      </a:r>
                    </a:p>
                  </a:txBody>
                  <a:tcPr marL="54000" marR="54000" marT="0" marB="0" anchor="ctr">
                    <a:lnL w="3175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ru-RU" sz="800" b="1" dirty="0">
                          <a:solidFill>
                            <a:srgbClr val="C00000"/>
                          </a:solidFill>
                          <a:latin typeface="Montserrat" panose="00000500000000000000" pitchFamily="2" charset="-52"/>
                        </a:rPr>
                        <a:t>557</a:t>
                      </a:r>
                    </a:p>
                  </a:txBody>
                  <a:tcPr marL="54000" marR="54000" marT="0" marB="0" anchor="ctr">
                    <a:lnL w="3175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ru-RU" sz="800" b="1" dirty="0">
                          <a:solidFill>
                            <a:srgbClr val="C00000"/>
                          </a:solidFill>
                          <a:latin typeface="Montserrat" panose="00000500000000000000" pitchFamily="2" charset="-52"/>
                        </a:rPr>
                        <a:t>561</a:t>
                      </a:r>
                    </a:p>
                  </a:txBody>
                  <a:tcPr marL="54000" marR="54000" marT="0" marB="0" anchor="ctr">
                    <a:lnL w="3175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ru-RU" sz="800" b="1" dirty="0">
                          <a:solidFill>
                            <a:srgbClr val="C00000"/>
                          </a:solidFill>
                          <a:latin typeface="Montserrat" panose="00000500000000000000" pitchFamily="2" charset="-52"/>
                        </a:rPr>
                        <a:t>518</a:t>
                      </a:r>
                    </a:p>
                  </a:txBody>
                  <a:tcPr marL="54000" marR="54000" marT="0" marB="0" anchor="ctr">
                    <a:lnL w="3175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T w="3175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16440"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en-US" sz="800" dirty="0">
                          <a:latin typeface="Montserrat" panose="00000500000000000000" pitchFamily="2" charset="-52"/>
                        </a:rPr>
                        <a:t>3</a:t>
                      </a:r>
                      <a:endParaRPr lang="ru-RU" sz="800" dirty="0">
                        <a:latin typeface="Montserrat" panose="00000500000000000000" pitchFamily="2" charset="-52"/>
                      </a:endParaRPr>
                    </a:p>
                  </a:txBody>
                  <a:tcPr marL="54000" marR="54000" marT="0" marB="0" anchor="ctr">
                    <a:lnR w="3175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lnSpc>
                          <a:spcPct val="80000"/>
                        </a:lnSpc>
                        <a:buClr>
                          <a:srgbClr val="000000"/>
                        </a:buClr>
                        <a:buSzPts val="1100"/>
                        <a:buFont typeface="Calibri" panose="020F0502020204030204" pitchFamily="34" charset="0"/>
                        <a:buNone/>
                      </a:pPr>
                      <a:r>
                        <a:rPr lang="ru-RU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Ошьинская</a:t>
                      </a:r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 СОШ-Базовая школа (Куединский МО)</a:t>
                      </a:r>
                    </a:p>
                  </a:txBody>
                  <a:tcPr marL="54000" marR="54000" marT="0" marB="0" anchor="ctr">
                    <a:lnL w="3175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ru-RU" sz="800" b="1" dirty="0">
                          <a:solidFill>
                            <a:srgbClr val="C00000"/>
                          </a:solidFill>
                          <a:latin typeface="Montserrat" panose="00000500000000000000" pitchFamily="2" charset="-52"/>
                        </a:rPr>
                        <a:t>548</a:t>
                      </a:r>
                    </a:p>
                  </a:txBody>
                  <a:tcPr marL="54000" marR="54000" marT="0" marB="0" anchor="ctr">
                    <a:lnL w="3175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ru-RU" sz="800" b="1" dirty="0">
                          <a:solidFill>
                            <a:srgbClr val="C00000"/>
                          </a:solidFill>
                          <a:latin typeface="Montserrat" panose="00000500000000000000" pitchFamily="2" charset="-52"/>
                        </a:rPr>
                        <a:t>540</a:t>
                      </a:r>
                    </a:p>
                  </a:txBody>
                  <a:tcPr marL="54000" marR="54000" marT="0" marB="0" anchor="ctr">
                    <a:lnL w="3175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ru-RU" sz="800" b="1" dirty="0">
                          <a:solidFill>
                            <a:srgbClr val="C00000"/>
                          </a:solidFill>
                          <a:latin typeface="Montserrat" panose="00000500000000000000" pitchFamily="2" charset="-52"/>
                        </a:rPr>
                        <a:t>489</a:t>
                      </a:r>
                    </a:p>
                  </a:txBody>
                  <a:tcPr marL="54000" marR="54000" marT="0" marB="0" anchor="ctr">
                    <a:lnL w="3175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T w="3175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16440"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en-US" sz="800" dirty="0">
                          <a:latin typeface="Montserrat" panose="00000500000000000000" pitchFamily="2" charset="-52"/>
                        </a:rPr>
                        <a:t>4</a:t>
                      </a:r>
                      <a:endParaRPr lang="ru-RU" sz="800" dirty="0">
                        <a:latin typeface="Montserrat" panose="00000500000000000000" pitchFamily="2" charset="-52"/>
                      </a:endParaRPr>
                    </a:p>
                  </a:txBody>
                  <a:tcPr marL="54000" marR="54000" marT="0" marB="0" anchor="ctr">
                    <a:lnR w="3175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lnSpc>
                          <a:spcPct val="80000"/>
                        </a:lnSpc>
                        <a:buClr>
                          <a:srgbClr val="000000"/>
                        </a:buClr>
                        <a:buSzPts val="1100"/>
                        <a:buFont typeface="Calibri" panose="020F0502020204030204" pitchFamily="34" charset="0"/>
                        <a:buNone/>
                      </a:pPr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СОШ № 2 с им. В.Н.</a:t>
                      </a:r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 </a:t>
                      </a:r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Татищева г. Перми</a:t>
                      </a:r>
                    </a:p>
                  </a:txBody>
                  <a:tcPr marL="54000" marR="54000" marT="0" marB="0" anchor="ctr">
                    <a:lnL w="3175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ru-RU" sz="800" b="1" dirty="0">
                          <a:solidFill>
                            <a:srgbClr val="C00000"/>
                          </a:solidFill>
                          <a:latin typeface="Montserrat" panose="00000500000000000000" pitchFamily="2" charset="-52"/>
                        </a:rPr>
                        <a:t>541</a:t>
                      </a:r>
                    </a:p>
                  </a:txBody>
                  <a:tcPr marL="54000" marR="54000" marT="0" marB="0" anchor="ctr">
                    <a:lnL w="3175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ru-RU" sz="800" b="1" dirty="0">
                          <a:solidFill>
                            <a:srgbClr val="C00000"/>
                          </a:solidFill>
                          <a:latin typeface="Montserrat" panose="00000500000000000000" pitchFamily="2" charset="-52"/>
                        </a:rPr>
                        <a:t>501</a:t>
                      </a:r>
                    </a:p>
                  </a:txBody>
                  <a:tcPr marL="54000" marR="54000" marT="0" marB="0" anchor="ctr">
                    <a:lnL w="3175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ru-RU" sz="800" b="1" dirty="0">
                          <a:solidFill>
                            <a:srgbClr val="C00000"/>
                          </a:solidFill>
                          <a:latin typeface="Montserrat" panose="00000500000000000000" pitchFamily="2" charset="-52"/>
                        </a:rPr>
                        <a:t>498</a:t>
                      </a:r>
                    </a:p>
                  </a:txBody>
                  <a:tcPr marL="54000" marR="54000" marT="0" marB="0" anchor="ctr">
                    <a:lnL w="3175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T w="3175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09009"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en-US" sz="800" dirty="0">
                          <a:latin typeface="Montserrat" panose="00000500000000000000" pitchFamily="2" charset="-52"/>
                        </a:rPr>
                        <a:t>5</a:t>
                      </a:r>
                      <a:endParaRPr lang="ru-RU" sz="800" dirty="0">
                        <a:latin typeface="Montserrat" panose="00000500000000000000" pitchFamily="2" charset="-52"/>
                      </a:endParaRPr>
                    </a:p>
                  </a:txBody>
                  <a:tcPr marL="54000" marR="54000" marT="0" marB="0" anchor="ctr">
                    <a:lnR w="3175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lnSpc>
                          <a:spcPct val="80000"/>
                        </a:lnSpc>
                        <a:buClr>
                          <a:srgbClr val="000000"/>
                        </a:buClr>
                        <a:buSzPts val="1100"/>
                        <a:buFont typeface="Calibri" panose="020F0502020204030204" pitchFamily="34" charset="0"/>
                        <a:buNone/>
                      </a:pPr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Гимназия № 33 г. Перми </a:t>
                      </a:r>
                    </a:p>
                  </a:txBody>
                  <a:tcPr marL="54000" marR="54000" marT="0" marB="0" anchor="ctr">
                    <a:lnL w="3175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ru-RU" sz="800" b="1" dirty="0">
                          <a:solidFill>
                            <a:srgbClr val="C00000"/>
                          </a:solidFill>
                          <a:latin typeface="Montserrat" panose="00000500000000000000" pitchFamily="2" charset="-52"/>
                        </a:rPr>
                        <a:t>540</a:t>
                      </a:r>
                    </a:p>
                  </a:txBody>
                  <a:tcPr marL="54000" marR="54000" marT="0" marB="0" anchor="ctr">
                    <a:lnL w="3175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ru-RU" sz="800" b="1" dirty="0">
                          <a:solidFill>
                            <a:srgbClr val="C00000"/>
                          </a:solidFill>
                          <a:latin typeface="Montserrat" panose="00000500000000000000" pitchFamily="2" charset="-52"/>
                        </a:rPr>
                        <a:t>540</a:t>
                      </a:r>
                    </a:p>
                  </a:txBody>
                  <a:tcPr marL="54000" marR="54000" marT="0" marB="0" anchor="ctr">
                    <a:lnL w="3175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ru-RU" sz="800" b="1" dirty="0">
                          <a:solidFill>
                            <a:srgbClr val="C00000"/>
                          </a:solidFill>
                          <a:latin typeface="Montserrat" panose="00000500000000000000" pitchFamily="2" charset="-52"/>
                        </a:rPr>
                        <a:t>497</a:t>
                      </a:r>
                    </a:p>
                  </a:txBody>
                  <a:tcPr marL="54000" marR="54000" marT="0" marB="0" anchor="ctr">
                    <a:lnL w="3175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T w="3175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09009"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en-US" sz="800" dirty="0">
                          <a:latin typeface="Montserrat" panose="00000500000000000000" pitchFamily="2" charset="-52"/>
                        </a:rPr>
                        <a:t>6</a:t>
                      </a:r>
                      <a:endParaRPr lang="ru-RU" sz="800" dirty="0">
                        <a:latin typeface="Montserrat" panose="00000500000000000000" pitchFamily="2" charset="-52"/>
                      </a:endParaRPr>
                    </a:p>
                  </a:txBody>
                  <a:tcPr marL="54000" marR="54000" marT="0" marB="0" anchor="ctr">
                    <a:lnR w="3175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lnSpc>
                          <a:spcPct val="80000"/>
                        </a:lnSpc>
                        <a:buClr>
                          <a:srgbClr val="000000"/>
                        </a:buClr>
                        <a:buSzPts val="1100"/>
                        <a:buFont typeface="Calibri" panose="020F0502020204030204" pitchFamily="34" charset="0"/>
                        <a:buNone/>
                      </a:pPr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Школа дизайна Точка г. Перми</a:t>
                      </a:r>
                    </a:p>
                  </a:txBody>
                  <a:tcPr marL="54000" marR="54000" marT="0" marB="0" anchor="ctr">
                    <a:lnL w="3175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ru-RU" sz="800" b="1" dirty="0">
                          <a:solidFill>
                            <a:srgbClr val="C00000"/>
                          </a:solidFill>
                          <a:latin typeface="Montserrat" panose="00000500000000000000" pitchFamily="2" charset="-52"/>
                        </a:rPr>
                        <a:t>532</a:t>
                      </a:r>
                    </a:p>
                  </a:txBody>
                  <a:tcPr marL="54000" marR="54000" marT="0" marB="0" anchor="ctr">
                    <a:lnL w="3175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ru-RU" sz="800" b="1" dirty="0">
                          <a:solidFill>
                            <a:srgbClr val="C00000"/>
                          </a:solidFill>
                          <a:latin typeface="Montserrat" panose="00000500000000000000" pitchFamily="2" charset="-52"/>
                        </a:rPr>
                        <a:t>539</a:t>
                      </a:r>
                    </a:p>
                  </a:txBody>
                  <a:tcPr marL="54000" marR="54000" marT="0" marB="0" anchor="ctr">
                    <a:lnL w="3175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ru-RU" sz="800" b="1" dirty="0">
                          <a:solidFill>
                            <a:srgbClr val="C00000"/>
                          </a:solidFill>
                          <a:latin typeface="Montserrat" panose="00000500000000000000" pitchFamily="2" charset="-52"/>
                        </a:rPr>
                        <a:t>503</a:t>
                      </a:r>
                    </a:p>
                  </a:txBody>
                  <a:tcPr marL="54000" marR="54000" marT="0" marB="0" anchor="ctr">
                    <a:lnL w="3175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T w="3175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27" name="TextBox 26"/>
          <p:cNvSpPr txBox="1"/>
          <p:nvPr/>
        </p:nvSpPr>
        <p:spPr>
          <a:xfrm>
            <a:off x="332331" y="1920385"/>
            <a:ext cx="3327499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900" b="1" dirty="0">
                <a:latin typeface="Montserrat" panose="00000500000000000000" pitchFamily="2" charset="-52"/>
              </a:rPr>
              <a:t>Результаты исследования Пермский край (баллы)</a:t>
            </a:r>
          </a:p>
        </p:txBody>
      </p:sp>
    </p:spTree>
    <p:extLst>
      <p:ext uri="{BB962C8B-B14F-4D97-AF65-F5344CB8AC3E}">
        <p14:creationId xmlns:p14="http://schemas.microsoft.com/office/powerpoint/2010/main" val="295768054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B81A686B-69A5-4144-9CAF-983EE59B815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" y="2867790"/>
            <a:ext cx="3118535" cy="2805300"/>
          </a:xfrm>
          <a:prstGeom prst="rect">
            <a:avLst/>
          </a:prstGeom>
        </p:spPr>
      </p:pic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id="{C093EB7E-8D71-4B9A-BF23-E7371565ACF2}"/>
              </a:ext>
            </a:extLst>
          </p:cNvPr>
          <p:cNvSpPr/>
          <p:nvPr/>
        </p:nvSpPr>
        <p:spPr>
          <a:xfrm>
            <a:off x="336050" y="3329226"/>
            <a:ext cx="1896036" cy="1104698"/>
          </a:xfrm>
          <a:prstGeom prst="roundRect">
            <a:avLst>
              <a:gd name="adj" fmla="val 6879"/>
            </a:avLst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 dirty="0">
              <a:latin typeface="Montserrat" panose="00000500000000000000" pitchFamily="2" charset="-52"/>
            </a:endParaRPr>
          </a:p>
        </p:txBody>
      </p:sp>
      <p:sp>
        <p:nvSpPr>
          <p:cNvPr id="16" name="Объект 2"/>
          <p:cNvSpPr txBox="1">
            <a:spLocks/>
          </p:cNvSpPr>
          <p:nvPr/>
        </p:nvSpPr>
        <p:spPr>
          <a:xfrm>
            <a:off x="1406275" y="2075443"/>
            <a:ext cx="7687621" cy="441344"/>
          </a:xfrm>
          <a:prstGeom prst="rect">
            <a:avLst/>
          </a:prstGeom>
        </p:spPr>
        <p:txBody>
          <a:bodyPr vert="horz" lIns="68580" tIns="34290" rIns="68580" bIns="3429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1050" b="1" dirty="0">
                <a:solidFill>
                  <a:prstClr val="black"/>
                </a:solidFill>
                <a:latin typeface="Montserrat" panose="00000500000000000000" pitchFamily="2" charset="-52"/>
              </a:rPr>
              <a:t>Концепция </a:t>
            </a:r>
            <a:r>
              <a:rPr lang="ru-RU" sz="1050" dirty="0">
                <a:solidFill>
                  <a:prstClr val="black"/>
                </a:solidFill>
                <a:latin typeface="Montserrat" panose="00000500000000000000" pitchFamily="2" charset="-52"/>
              </a:rPr>
              <a:t>поддержки школ с низкими образовательными результатами обучающихся и школ, функционирующих в неблагоприятных социальных условиях, в Пермском крае до 2024 года</a:t>
            </a:r>
          </a:p>
        </p:txBody>
      </p:sp>
      <p:sp>
        <p:nvSpPr>
          <p:cNvPr id="10" name="Текст 9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ru-RU" dirty="0"/>
              <a:t>МИНИСТЕРСТВО ОБРАЗОВАНИЯ И НАУКИ ПЕРМСКОГО КРАЯ</a:t>
            </a:r>
          </a:p>
        </p:txBody>
      </p:sp>
      <p:sp>
        <p:nvSpPr>
          <p:cNvPr id="11" name="Текст 10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ru-RU" dirty="0"/>
              <a:t>Система работы со школами с низкими результатами обучения</a:t>
            </a:r>
          </a:p>
        </p:txBody>
      </p:sp>
      <p:sp>
        <p:nvSpPr>
          <p:cNvPr id="15" name="Текст 14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ru-RU" dirty="0"/>
              <a:t>Формирование</a:t>
            </a:r>
            <a:r>
              <a:rPr lang="en-US" dirty="0"/>
              <a:t> </a:t>
            </a:r>
            <a:r>
              <a:rPr lang="ru-RU" dirty="0"/>
              <a:t>единого образовательного пространства:</a:t>
            </a:r>
            <a:br>
              <a:rPr lang="en-US" dirty="0"/>
            </a:br>
            <a:r>
              <a:rPr lang="ru-RU" dirty="0"/>
              <a:t>магистральные проекты</a:t>
            </a:r>
          </a:p>
        </p:txBody>
      </p:sp>
      <p:sp>
        <p:nvSpPr>
          <p:cNvPr id="21" name="Объект 2"/>
          <p:cNvSpPr txBox="1">
            <a:spLocks/>
          </p:cNvSpPr>
          <p:nvPr/>
        </p:nvSpPr>
        <p:spPr>
          <a:xfrm>
            <a:off x="321520" y="1633385"/>
            <a:ext cx="6697390" cy="221228"/>
          </a:xfrm>
          <a:prstGeom prst="rect">
            <a:avLst/>
          </a:prstGeom>
          <a:noFill/>
        </p:spPr>
        <p:txBody>
          <a:bodyPr vert="horz" lIns="68580" tIns="34290" rIns="68580" bIns="34290" rtlCol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1050" b="1" dirty="0">
                <a:solidFill>
                  <a:srgbClr val="C00000"/>
                </a:solidFill>
                <a:latin typeface="Montserrat" panose="00000500000000000000" pitchFamily="2" charset="-52"/>
              </a:rPr>
              <a:t>По результатам оценочных процедур качества образования 2021 года + данные ФИОКО</a:t>
            </a:r>
          </a:p>
        </p:txBody>
      </p:sp>
      <p:sp>
        <p:nvSpPr>
          <p:cNvPr id="14" name="Стрелка вправо 13"/>
          <p:cNvSpPr/>
          <p:nvPr/>
        </p:nvSpPr>
        <p:spPr>
          <a:xfrm>
            <a:off x="7018910" y="1569973"/>
            <a:ext cx="327710" cy="327271"/>
          </a:xfrm>
          <a:prstGeom prst="rightArrow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 dirty="0">
              <a:solidFill>
                <a:prstClr val="white"/>
              </a:solidFill>
              <a:latin typeface="Montserrat" panose="00000500000000000000" pitchFamily="2" charset="-52"/>
            </a:endParaRPr>
          </a:p>
        </p:txBody>
      </p:sp>
      <p:sp>
        <p:nvSpPr>
          <p:cNvPr id="28" name="Объект 2"/>
          <p:cNvSpPr txBox="1">
            <a:spLocks/>
          </p:cNvSpPr>
          <p:nvPr/>
        </p:nvSpPr>
        <p:spPr>
          <a:xfrm>
            <a:off x="336051" y="2812798"/>
            <a:ext cx="8556430" cy="274110"/>
          </a:xfrm>
          <a:prstGeom prst="rect">
            <a:avLst/>
          </a:prstGeom>
          <a:solidFill>
            <a:srgbClr val="E5E8EC"/>
          </a:solidFill>
          <a:ln w="3175">
            <a:solidFill>
              <a:schemeClr val="tx1"/>
            </a:solidFill>
          </a:ln>
        </p:spPr>
        <p:txBody>
          <a:bodyPr vert="horz" lIns="68580" tIns="34290" rIns="68580" bIns="3429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1350" b="1" dirty="0">
                <a:solidFill>
                  <a:prstClr val="black"/>
                </a:solidFill>
                <a:latin typeface="Montserrat" panose="00000500000000000000" pitchFamily="2" charset="-52"/>
              </a:rPr>
              <a:t>Комплексная разноуровневая модель системы поддержки школ с низкими образовательными результатами</a:t>
            </a:r>
          </a:p>
        </p:txBody>
      </p:sp>
      <p:sp>
        <p:nvSpPr>
          <p:cNvPr id="30" name="Объект 2"/>
          <p:cNvSpPr txBox="1">
            <a:spLocks/>
          </p:cNvSpPr>
          <p:nvPr/>
        </p:nvSpPr>
        <p:spPr>
          <a:xfrm>
            <a:off x="353327" y="3329232"/>
            <a:ext cx="2008157" cy="1104691"/>
          </a:xfrm>
          <a:prstGeom prst="rect">
            <a:avLst/>
          </a:prstGeom>
          <a:noFill/>
        </p:spPr>
        <p:txBody>
          <a:bodyPr vert="horz" lIns="68580" tIns="34290" rIns="68580" bIns="3429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900" b="1" dirty="0">
                <a:solidFill>
                  <a:prstClr val="black"/>
                </a:solidFill>
                <a:latin typeface="Montserrat" panose="00000500000000000000" pitchFamily="2" charset="-52"/>
              </a:rPr>
              <a:t> Федеральный уровень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ru-RU" sz="900" dirty="0">
                <a:solidFill>
                  <a:prstClr val="black"/>
                </a:solidFill>
                <a:latin typeface="Montserrat" panose="00000500000000000000" pitchFamily="2" charset="-52"/>
              </a:rPr>
              <a:t>проект по организации методической поддержки ШНОР (</a:t>
            </a:r>
            <a:r>
              <a:rPr lang="ru-RU" sz="900" dirty="0">
                <a:solidFill>
                  <a:srgbClr val="C00000"/>
                </a:solidFill>
                <a:latin typeface="Montserrat" panose="00000500000000000000" pitchFamily="2" charset="-52"/>
              </a:rPr>
              <a:t>500+</a:t>
            </a:r>
            <a:r>
              <a:rPr lang="ru-RU" sz="900" dirty="0">
                <a:solidFill>
                  <a:prstClr val="black"/>
                </a:solidFill>
                <a:latin typeface="Montserrat" panose="00000500000000000000" pitchFamily="2" charset="-52"/>
              </a:rPr>
              <a:t>)</a:t>
            </a:r>
          </a:p>
          <a:p>
            <a:pPr marL="0" indent="0">
              <a:buNone/>
            </a:pPr>
            <a:r>
              <a:rPr lang="ru-RU" sz="900" b="1" dirty="0">
                <a:solidFill>
                  <a:srgbClr val="C00000"/>
                </a:solidFill>
                <a:latin typeface="Montserrat" panose="00000500000000000000" pitchFamily="2" charset="-52"/>
              </a:rPr>
              <a:t>81</a:t>
            </a:r>
            <a:r>
              <a:rPr lang="ru-RU" sz="900" b="1" dirty="0">
                <a:solidFill>
                  <a:prstClr val="black"/>
                </a:solidFill>
                <a:latin typeface="Montserrat" panose="00000500000000000000" pitchFamily="2" charset="-52"/>
              </a:rPr>
              <a:t> </a:t>
            </a:r>
            <a:r>
              <a:rPr lang="ru-RU" sz="900" dirty="0">
                <a:solidFill>
                  <a:prstClr val="black"/>
                </a:solidFill>
                <a:latin typeface="Montserrat" panose="00000500000000000000" pitchFamily="2" charset="-52"/>
              </a:rPr>
              <a:t>школа, </a:t>
            </a:r>
            <a:r>
              <a:rPr lang="ru-RU" sz="900" b="1" dirty="0">
                <a:solidFill>
                  <a:srgbClr val="C00000"/>
                </a:solidFill>
                <a:latin typeface="Montserrat" panose="00000500000000000000" pitchFamily="2" charset="-52"/>
              </a:rPr>
              <a:t>45</a:t>
            </a:r>
            <a:r>
              <a:rPr lang="ru-RU" sz="900" dirty="0">
                <a:solidFill>
                  <a:prstClr val="black"/>
                </a:solidFill>
                <a:latin typeface="Montserrat" panose="00000500000000000000" pitchFamily="2" charset="-52"/>
              </a:rPr>
              <a:t> кураторов, </a:t>
            </a:r>
            <a:r>
              <a:rPr lang="ru-RU" sz="900" b="1" dirty="0">
                <a:solidFill>
                  <a:srgbClr val="C00000"/>
                </a:solidFill>
                <a:latin typeface="Montserrat" panose="00000500000000000000" pitchFamily="2" charset="-52"/>
              </a:rPr>
              <a:t>29</a:t>
            </a:r>
            <a:r>
              <a:rPr lang="ru-RU" sz="900" dirty="0">
                <a:solidFill>
                  <a:prstClr val="black"/>
                </a:solidFill>
                <a:latin typeface="Montserrat" panose="00000500000000000000" pitchFamily="2" charset="-52"/>
              </a:rPr>
              <a:t> муниципальных опорная школа</a:t>
            </a:r>
          </a:p>
          <a:p>
            <a:pPr marL="0" indent="0">
              <a:buNone/>
            </a:pPr>
            <a:endParaRPr lang="ru-RU" sz="900" b="1" dirty="0">
              <a:solidFill>
                <a:prstClr val="black"/>
              </a:solidFill>
              <a:latin typeface="Montserrat" panose="00000500000000000000" pitchFamily="2" charset="-52"/>
            </a:endParaRPr>
          </a:p>
        </p:txBody>
      </p:sp>
      <p:sp>
        <p:nvSpPr>
          <p:cNvPr id="23" name="Прямоугольник: скругленные углы 22">
            <a:extLst>
              <a:ext uri="{FF2B5EF4-FFF2-40B4-BE49-F238E27FC236}">
                <a16:creationId xmlns:a16="http://schemas.microsoft.com/office/drawing/2014/main" id="{5551BD10-CD4A-4CE2-9BC8-7F03FCB017F2}"/>
              </a:ext>
            </a:extLst>
          </p:cNvPr>
          <p:cNvSpPr/>
          <p:nvPr/>
        </p:nvSpPr>
        <p:spPr>
          <a:xfrm>
            <a:off x="2344636" y="3326661"/>
            <a:ext cx="3120554" cy="1115794"/>
          </a:xfrm>
          <a:prstGeom prst="roundRect">
            <a:avLst>
              <a:gd name="adj" fmla="val 6879"/>
            </a:avLst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900" dirty="0">
                <a:solidFill>
                  <a:prstClr val="black"/>
                </a:solidFill>
                <a:latin typeface="Montserrat" panose="00000500000000000000" pitchFamily="2" charset="-52"/>
              </a:rPr>
              <a:t> </a:t>
            </a:r>
            <a:r>
              <a:rPr lang="ru-RU" sz="900" b="1" dirty="0">
                <a:solidFill>
                  <a:prstClr val="black"/>
                </a:solidFill>
                <a:latin typeface="Montserrat" panose="00000500000000000000" pitchFamily="2" charset="-52"/>
              </a:rPr>
              <a:t>Краевой уровень</a:t>
            </a:r>
          </a:p>
          <a:p>
            <a:pPr marL="200025" indent="-200025">
              <a:lnSpc>
                <a:spcPct val="80000"/>
              </a:lnSpc>
              <a:spcBef>
                <a:spcPts val="450"/>
              </a:spcBef>
              <a:buFont typeface="Wingdings" panose="05000000000000000000" pitchFamily="2" charset="2"/>
              <a:buChar char="§"/>
            </a:pPr>
            <a:r>
              <a:rPr lang="ru-RU" sz="900" dirty="0">
                <a:solidFill>
                  <a:prstClr val="black"/>
                </a:solidFill>
                <a:latin typeface="Montserrat" panose="00000500000000000000" pitchFamily="2" charset="-52"/>
              </a:rPr>
              <a:t>проект «Образовательный лифт: школы с низкими образовательными результатами» (ИРО)</a:t>
            </a:r>
          </a:p>
          <a:p>
            <a:pPr marL="200025" indent="-200025">
              <a:lnSpc>
                <a:spcPct val="80000"/>
              </a:lnSpc>
              <a:spcBef>
                <a:spcPts val="450"/>
              </a:spcBef>
              <a:buFont typeface="Wingdings" panose="05000000000000000000" pitchFamily="2" charset="2"/>
              <a:buChar char="§"/>
            </a:pPr>
            <a:r>
              <a:rPr lang="ru-RU" sz="900" dirty="0">
                <a:solidFill>
                  <a:prstClr val="black"/>
                </a:solidFill>
                <a:latin typeface="Montserrat" panose="00000500000000000000" pitchFamily="2" charset="-52"/>
              </a:rPr>
              <a:t>научно-методическое сопровождение региональной модели сетевого взаимодействия инновационных школ и школ, имеющими низкие образовательные результаты (ПГГПУ)</a:t>
            </a:r>
          </a:p>
        </p:txBody>
      </p:sp>
      <p:sp>
        <p:nvSpPr>
          <p:cNvPr id="24" name="Прямоугольник: скругленные углы 23">
            <a:extLst>
              <a:ext uri="{FF2B5EF4-FFF2-40B4-BE49-F238E27FC236}">
                <a16:creationId xmlns:a16="http://schemas.microsoft.com/office/drawing/2014/main" id="{F3E2FFA9-78BC-4C8D-8D5A-895FE08D42F1}"/>
              </a:ext>
            </a:extLst>
          </p:cNvPr>
          <p:cNvSpPr/>
          <p:nvPr/>
        </p:nvSpPr>
        <p:spPr>
          <a:xfrm>
            <a:off x="5528821" y="3313393"/>
            <a:ext cx="3337358" cy="1129061"/>
          </a:xfrm>
          <a:prstGeom prst="roundRect">
            <a:avLst>
              <a:gd name="adj" fmla="val 6879"/>
            </a:avLst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ru-RU" sz="900" b="1" dirty="0">
                <a:solidFill>
                  <a:schemeClr val="tx1"/>
                </a:solidFill>
                <a:latin typeface="Montserrat" panose="00000500000000000000" pitchFamily="2" charset="-52"/>
              </a:rPr>
              <a:t>Муниципальный уровень</a:t>
            </a:r>
          </a:p>
          <a:p>
            <a:pPr marL="128588" indent="-128588">
              <a:spcBef>
                <a:spcPts val="450"/>
              </a:spcBef>
              <a:buFont typeface="Wingdings" panose="05000000000000000000" pitchFamily="2" charset="2"/>
              <a:buChar char="§"/>
            </a:pPr>
            <a:r>
              <a:rPr lang="ru-RU" sz="900" dirty="0">
                <a:solidFill>
                  <a:schemeClr val="tx1"/>
                </a:solidFill>
                <a:latin typeface="Montserrat" panose="00000500000000000000" pitchFamily="2" charset="-52"/>
              </a:rPr>
              <a:t>муниципальные планы мероприятий (дорожные карты)</a:t>
            </a:r>
          </a:p>
          <a:p>
            <a:pPr marL="128588" indent="-128588">
              <a:spcBef>
                <a:spcPts val="450"/>
              </a:spcBef>
              <a:buFont typeface="Wingdings" panose="05000000000000000000" pitchFamily="2" charset="2"/>
              <a:buChar char="§"/>
            </a:pPr>
            <a:r>
              <a:rPr lang="ru-RU" sz="900" dirty="0">
                <a:solidFill>
                  <a:schemeClr val="tx1"/>
                </a:solidFill>
                <a:latin typeface="Montserrat" panose="00000500000000000000" pitchFamily="2" charset="-52"/>
              </a:rPr>
              <a:t>участие школ в краевых мероприятиях/проектах</a:t>
            </a:r>
          </a:p>
          <a:p>
            <a:pPr marL="128588" indent="-128588">
              <a:spcBef>
                <a:spcPts val="450"/>
              </a:spcBef>
              <a:buFont typeface="Wingdings" panose="05000000000000000000" pitchFamily="2" charset="2"/>
              <a:buChar char="§"/>
            </a:pPr>
            <a:r>
              <a:rPr lang="ru-RU" sz="900" dirty="0">
                <a:solidFill>
                  <a:schemeClr val="tx1"/>
                </a:solidFill>
                <a:latin typeface="Montserrat" panose="00000500000000000000" pitchFamily="2" charset="-52"/>
              </a:rPr>
              <a:t>диагностическое тестирование и повышение квалификации учителей-предметников</a:t>
            </a:r>
          </a:p>
          <a:p>
            <a:pPr algn="ctr"/>
            <a:endParaRPr lang="ru-RU" sz="900" dirty="0">
              <a:solidFill>
                <a:schemeClr val="tx1"/>
              </a:solidFill>
              <a:latin typeface="Montserrat" panose="00000500000000000000" pitchFamily="2" charset="-52"/>
            </a:endParaRPr>
          </a:p>
        </p:txBody>
      </p:sp>
      <p:sp>
        <p:nvSpPr>
          <p:cNvPr id="25" name="Прямоугольник: скругленные углы 24">
            <a:extLst>
              <a:ext uri="{FF2B5EF4-FFF2-40B4-BE49-F238E27FC236}">
                <a16:creationId xmlns:a16="http://schemas.microsoft.com/office/drawing/2014/main" id="{ECEA31D7-C49D-4DD6-AB13-D09EBB7B1808}"/>
              </a:ext>
            </a:extLst>
          </p:cNvPr>
          <p:cNvSpPr/>
          <p:nvPr/>
        </p:nvSpPr>
        <p:spPr>
          <a:xfrm>
            <a:off x="2330774" y="4481970"/>
            <a:ext cx="6535404" cy="337375"/>
          </a:xfrm>
          <a:prstGeom prst="roundRect">
            <a:avLst>
              <a:gd name="adj" fmla="val 6879"/>
            </a:avLst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00025" indent="-200025">
              <a:buFont typeface="Wingdings" panose="05000000000000000000" pitchFamily="2" charset="2"/>
              <a:buChar char="§"/>
            </a:pPr>
            <a:r>
              <a:rPr lang="ru-RU" sz="900" dirty="0">
                <a:solidFill>
                  <a:schemeClr val="tx1"/>
                </a:solidFill>
                <a:latin typeface="Montserrat" panose="00000500000000000000" pitchFamily="2" charset="-52"/>
              </a:rPr>
              <a:t>проект «Краевая сетевая онлайн-школа для учителей математики, физики, химии»</a:t>
            </a:r>
          </a:p>
          <a:p>
            <a:pPr marL="200025" indent="-200025">
              <a:buFont typeface="Wingdings" panose="05000000000000000000" pitchFamily="2" charset="2"/>
              <a:buChar char="§"/>
            </a:pPr>
            <a:r>
              <a:rPr lang="ru-RU" sz="900" dirty="0">
                <a:solidFill>
                  <a:schemeClr val="tx1"/>
                </a:solidFill>
                <a:latin typeface="Montserrat" panose="00000500000000000000" pitchFamily="2" charset="-52"/>
              </a:rPr>
              <a:t>проект «</a:t>
            </a:r>
            <a:r>
              <a:rPr lang="ru-RU" sz="900" dirty="0" err="1">
                <a:solidFill>
                  <a:schemeClr val="tx1"/>
                </a:solidFill>
                <a:latin typeface="Montserrat" panose="00000500000000000000" pitchFamily="2" charset="-52"/>
              </a:rPr>
              <a:t>Предуниверситетская</a:t>
            </a:r>
            <a:r>
              <a:rPr lang="ru-RU" sz="900" dirty="0">
                <a:solidFill>
                  <a:schemeClr val="tx1"/>
                </a:solidFill>
                <a:latin typeface="Montserrat" panose="00000500000000000000" pitchFamily="2" charset="-52"/>
              </a:rPr>
              <a:t> сетевая школа для обучающихся по математике, физике и химии» и др.</a:t>
            </a:r>
          </a:p>
        </p:txBody>
      </p:sp>
      <p:pic>
        <p:nvPicPr>
          <p:cNvPr id="26" name="Picture 5"/>
          <p:cNvPicPr>
            <a:picLocks noChangeAspect="1" noChangeArrowheads="1"/>
          </p:cNvPicPr>
          <p:nvPr/>
        </p:nvPicPr>
        <p:blipFill>
          <a:blip r:embed="rId4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1520" y="1890326"/>
            <a:ext cx="881604" cy="7620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1" name="Объект 2"/>
          <p:cNvSpPr txBox="1">
            <a:spLocks/>
          </p:cNvSpPr>
          <p:nvPr/>
        </p:nvSpPr>
        <p:spPr>
          <a:xfrm>
            <a:off x="353327" y="4927677"/>
            <a:ext cx="8512851" cy="676858"/>
          </a:xfrm>
          <a:prstGeom prst="rect">
            <a:avLst/>
          </a:prstGeom>
          <a:noFill/>
        </p:spPr>
        <p:txBody>
          <a:bodyPr vert="horz" lIns="68580" tIns="34290" rIns="68580" bIns="34290" rtlCol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ru-RU" sz="1400" b="1" dirty="0">
                <a:latin typeface="Montserrat" panose="00000500000000000000" pitchFamily="2" charset="-52"/>
              </a:rPr>
              <a:t>Отсутствуют школы с низкими результатами: </a:t>
            </a:r>
          </a:p>
          <a:p>
            <a:pPr>
              <a:spcBef>
                <a:spcPts val="0"/>
              </a:spcBef>
              <a:buFont typeface="Arial" panose="020B0604020202020204" pitchFamily="34" charset="0"/>
              <a:buAutoNum type="arabicPeriod"/>
            </a:pPr>
            <a:r>
              <a:rPr lang="ru-RU" sz="1400" b="1" dirty="0">
                <a:latin typeface="Montserrat" panose="00000500000000000000" pitchFamily="2" charset="-52"/>
              </a:rPr>
              <a:t>Русский язык: </a:t>
            </a:r>
            <a:r>
              <a:rPr lang="ru-RU" sz="1400" b="1" dirty="0" err="1">
                <a:latin typeface="Montserrat" panose="00000500000000000000" pitchFamily="2" charset="-52"/>
              </a:rPr>
              <a:t>Верещагинский</a:t>
            </a:r>
            <a:r>
              <a:rPr lang="ru-RU" sz="1400" b="1" dirty="0">
                <a:latin typeface="Montserrat" panose="00000500000000000000" pitchFamily="2" charset="-52"/>
              </a:rPr>
              <a:t> ГО, ЗАТО Звёздный, </a:t>
            </a:r>
            <a:r>
              <a:rPr lang="ru-RU" sz="1400" b="1" dirty="0" err="1">
                <a:latin typeface="Montserrat" panose="00000500000000000000" pitchFamily="2" charset="-52"/>
              </a:rPr>
              <a:t>Кишертский</a:t>
            </a:r>
            <a:r>
              <a:rPr lang="ru-RU" sz="1400" b="1" dirty="0">
                <a:latin typeface="Montserrat" panose="00000500000000000000" pitchFamily="2" charset="-52"/>
              </a:rPr>
              <a:t> МО, </a:t>
            </a:r>
            <a:r>
              <a:rPr lang="ru-RU" sz="1400" b="1" dirty="0" err="1">
                <a:latin typeface="Montserrat" panose="00000500000000000000" pitchFamily="2" charset="-52"/>
              </a:rPr>
              <a:t>Кудымкарский</a:t>
            </a:r>
            <a:r>
              <a:rPr lang="ru-RU" sz="1400" b="1" dirty="0">
                <a:latin typeface="Montserrat" panose="00000500000000000000" pitchFamily="2" charset="-52"/>
              </a:rPr>
              <a:t> МО,   </a:t>
            </a:r>
            <a:r>
              <a:rPr lang="ru-RU" sz="1400" b="1" dirty="0" err="1">
                <a:latin typeface="Montserrat" panose="00000500000000000000" pitchFamily="2" charset="-52"/>
              </a:rPr>
              <a:t>Ординский</a:t>
            </a:r>
            <a:r>
              <a:rPr lang="ru-RU" sz="1400" b="1" dirty="0">
                <a:latin typeface="Montserrat" panose="00000500000000000000" pitchFamily="2" charset="-52"/>
              </a:rPr>
              <a:t> МО, </a:t>
            </a:r>
            <a:r>
              <a:rPr lang="ru-RU" sz="1400" b="1" dirty="0" err="1">
                <a:latin typeface="Montserrat" panose="00000500000000000000" pitchFamily="2" charset="-52"/>
              </a:rPr>
              <a:t>Сивинский</a:t>
            </a:r>
            <a:r>
              <a:rPr lang="ru-RU" sz="1400" b="1" dirty="0">
                <a:latin typeface="Montserrat" panose="00000500000000000000" pitchFamily="2" charset="-52"/>
              </a:rPr>
              <a:t> МО </a:t>
            </a:r>
          </a:p>
          <a:p>
            <a:pPr>
              <a:spcBef>
                <a:spcPts val="0"/>
              </a:spcBef>
              <a:buFont typeface="Arial" panose="020B0604020202020204" pitchFamily="34" charset="0"/>
              <a:buAutoNum type="arabicPeriod"/>
            </a:pPr>
            <a:r>
              <a:rPr lang="ru-RU" sz="1400" b="1" dirty="0">
                <a:latin typeface="Montserrat" panose="00000500000000000000" pitchFamily="2" charset="-52"/>
              </a:rPr>
              <a:t>Математика: ЗАТО Звёздный, </a:t>
            </a:r>
            <a:r>
              <a:rPr lang="ru-RU" sz="1400" b="1" dirty="0" err="1">
                <a:latin typeface="Montserrat" panose="00000500000000000000" pitchFamily="2" charset="-52"/>
              </a:rPr>
              <a:t>Кишертский</a:t>
            </a:r>
            <a:r>
              <a:rPr lang="ru-RU" sz="1400" b="1" dirty="0">
                <a:latin typeface="Montserrat" panose="00000500000000000000" pitchFamily="2" charset="-52"/>
              </a:rPr>
              <a:t> МО, Кунгурский МО</a:t>
            </a:r>
          </a:p>
          <a:p>
            <a:pPr>
              <a:spcBef>
                <a:spcPts val="0"/>
              </a:spcBef>
              <a:buFont typeface="Arial" panose="020B0604020202020204" pitchFamily="34" charset="0"/>
              <a:buAutoNum type="arabicPeriod"/>
            </a:pPr>
            <a:endParaRPr lang="ru-RU" sz="450" b="1" dirty="0">
              <a:solidFill>
                <a:schemeClr val="accent6">
                  <a:lumMod val="50000"/>
                </a:schemeClr>
              </a:solidFill>
              <a:latin typeface="Montserrat" panose="00000500000000000000" pitchFamily="2" charset="-52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C562AF7-3C8D-94DA-D633-FAC784F72DCB}"/>
              </a:ext>
            </a:extLst>
          </p:cNvPr>
          <p:cNvSpPr txBox="1"/>
          <p:nvPr/>
        </p:nvSpPr>
        <p:spPr>
          <a:xfrm>
            <a:off x="7346620" y="1624510"/>
            <a:ext cx="1039091" cy="3000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350" b="1" dirty="0">
                <a:solidFill>
                  <a:srgbClr val="C00000"/>
                </a:solidFill>
                <a:latin typeface="Montserrat" panose="00000500000000000000" pitchFamily="2" charset="-52"/>
              </a:rPr>
              <a:t>226 школ</a:t>
            </a:r>
            <a:r>
              <a:rPr lang="ru-RU" sz="1350" b="1" dirty="0">
                <a:solidFill>
                  <a:prstClr val="black"/>
                </a:solidFill>
                <a:latin typeface="Montserrat" panose="00000500000000000000" pitchFamily="2" charset="-52"/>
              </a:rPr>
              <a:t> </a:t>
            </a:r>
          </a:p>
        </p:txBody>
      </p:sp>
      <p:sp>
        <p:nvSpPr>
          <p:cNvPr id="12" name="Стрелка вправо 13">
            <a:extLst>
              <a:ext uri="{FF2B5EF4-FFF2-40B4-BE49-F238E27FC236}">
                <a16:creationId xmlns:a16="http://schemas.microsoft.com/office/drawing/2014/main" id="{F878EA6D-325E-5686-B032-7DE20823AAA6}"/>
              </a:ext>
            </a:extLst>
          </p:cNvPr>
          <p:cNvSpPr/>
          <p:nvPr/>
        </p:nvSpPr>
        <p:spPr>
          <a:xfrm rot="5400000">
            <a:off x="1128900" y="3049287"/>
            <a:ext cx="227478" cy="327271"/>
          </a:xfrm>
          <a:prstGeom prst="rightArrow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 dirty="0">
              <a:solidFill>
                <a:prstClr val="white"/>
              </a:solidFill>
              <a:latin typeface="Montserrat" panose="00000500000000000000" pitchFamily="2" charset="-52"/>
            </a:endParaRPr>
          </a:p>
        </p:txBody>
      </p:sp>
      <p:sp>
        <p:nvSpPr>
          <p:cNvPr id="13" name="Стрелка вправо 13">
            <a:extLst>
              <a:ext uri="{FF2B5EF4-FFF2-40B4-BE49-F238E27FC236}">
                <a16:creationId xmlns:a16="http://schemas.microsoft.com/office/drawing/2014/main" id="{E6365580-EB07-E234-1BC0-A18BB2279BBF}"/>
              </a:ext>
            </a:extLst>
          </p:cNvPr>
          <p:cNvSpPr/>
          <p:nvPr/>
        </p:nvSpPr>
        <p:spPr>
          <a:xfrm rot="5400000">
            <a:off x="3636445" y="3048789"/>
            <a:ext cx="227478" cy="327271"/>
          </a:xfrm>
          <a:prstGeom prst="rightArrow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 dirty="0">
              <a:solidFill>
                <a:prstClr val="white"/>
              </a:solidFill>
              <a:latin typeface="Montserrat" panose="00000500000000000000" pitchFamily="2" charset="-52"/>
            </a:endParaRPr>
          </a:p>
        </p:txBody>
      </p:sp>
      <p:sp>
        <p:nvSpPr>
          <p:cNvPr id="18" name="Стрелка вправо 13">
            <a:extLst>
              <a:ext uri="{FF2B5EF4-FFF2-40B4-BE49-F238E27FC236}">
                <a16:creationId xmlns:a16="http://schemas.microsoft.com/office/drawing/2014/main" id="{EAF9DEFA-4D7F-FBBE-2C63-9734B2CA1460}"/>
              </a:ext>
            </a:extLst>
          </p:cNvPr>
          <p:cNvSpPr/>
          <p:nvPr/>
        </p:nvSpPr>
        <p:spPr>
          <a:xfrm rot="5400000">
            <a:off x="6905390" y="3048789"/>
            <a:ext cx="227478" cy="327271"/>
          </a:xfrm>
          <a:prstGeom prst="rightArrow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 dirty="0">
              <a:solidFill>
                <a:prstClr val="white"/>
              </a:solidFill>
              <a:latin typeface="Montserrat" panose="00000500000000000000" pitchFamily="2" charset="-52"/>
            </a:endParaRPr>
          </a:p>
        </p:txBody>
      </p:sp>
    </p:spTree>
    <p:extLst>
      <p:ext uri="{BB962C8B-B14F-4D97-AF65-F5344CB8AC3E}">
        <p14:creationId xmlns:p14="http://schemas.microsoft.com/office/powerpoint/2010/main" val="45075596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FED970AB-7517-96B2-5010-9D69F9B3212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" y="2867790"/>
            <a:ext cx="3118535" cy="2805300"/>
          </a:xfrm>
          <a:prstGeom prst="rect">
            <a:avLst/>
          </a:prstGeom>
        </p:spPr>
      </p:pic>
      <p:sp>
        <p:nvSpPr>
          <p:cNvPr id="3" name="Текст 2"/>
          <p:cNvSpPr>
            <a:spLocks noGrp="1"/>
          </p:cNvSpPr>
          <p:nvPr>
            <p:ph type="body" sz="quarter" idx="11"/>
          </p:nvPr>
        </p:nvSpPr>
        <p:spPr/>
        <p:txBody>
          <a:bodyPr>
            <a:normAutofit/>
          </a:bodyPr>
          <a:lstStyle/>
          <a:p>
            <a:r>
              <a:rPr lang="ru-RU" dirty="0">
                <a:solidFill>
                  <a:schemeClr val="tx1"/>
                </a:solidFill>
              </a:rPr>
              <a:t>Средние баллы ЕГЭ по Пермскому краю и Российской Федерации</a:t>
            </a:r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ru-RU" dirty="0"/>
              <a:t>Формирование</a:t>
            </a:r>
            <a:r>
              <a:rPr lang="en-US" dirty="0"/>
              <a:t> </a:t>
            </a:r>
            <a:r>
              <a:rPr lang="ru-RU" dirty="0"/>
              <a:t>единого образовательного пространства:</a:t>
            </a:r>
            <a:br>
              <a:rPr lang="en-US" dirty="0"/>
            </a:br>
            <a:r>
              <a:rPr lang="ru-RU" dirty="0"/>
              <a:t>магистральные проекты</a:t>
            </a:r>
          </a:p>
        </p:txBody>
      </p:sp>
      <p:sp>
        <p:nvSpPr>
          <p:cNvPr id="8" name="Текст 21">
            <a:extLst>
              <a:ext uri="{FF2B5EF4-FFF2-40B4-BE49-F238E27FC236}">
                <a16:creationId xmlns:a16="http://schemas.microsoft.com/office/drawing/2014/main" id="{A793C8AA-3739-4357-9C5E-BF923BF1617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60918" y="5728083"/>
            <a:ext cx="1890713" cy="253603"/>
          </a:xfrm>
        </p:spPr>
        <p:txBody>
          <a:bodyPr/>
          <a:lstStyle/>
          <a:p>
            <a:r>
              <a:rPr lang="ru-RU" dirty="0"/>
              <a:t>МИНИСТЕРСТВО ОБРАЗОВАНИЯ И НАУКИ ПЕРМСКОГО КРАЯ</a:t>
            </a:r>
          </a:p>
        </p:txBody>
      </p:sp>
      <p:graphicFrame>
        <p:nvGraphicFramePr>
          <p:cNvPr id="24" name="Объект 23"/>
          <p:cNvGraphicFramePr>
            <a:graphicFrameLocks noGrp="1"/>
          </p:cNvGraphicFramePr>
          <p:nvPr>
            <p:ph sz="quarter" idx="12"/>
            <p:extLst/>
          </p:nvPr>
        </p:nvGraphicFramePr>
        <p:xfrm>
          <a:off x="169224" y="1627809"/>
          <a:ext cx="8723257" cy="361730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25" name="TextBox 24"/>
          <p:cNvSpPr txBox="1"/>
          <p:nvPr/>
        </p:nvSpPr>
        <p:spPr>
          <a:xfrm>
            <a:off x="1088944" y="5441790"/>
            <a:ext cx="6597374" cy="2215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>
              <a:lnSpc>
                <a:spcPct val="80000"/>
              </a:lnSpc>
              <a:spcBef>
                <a:spcPts val="675"/>
              </a:spcBef>
            </a:pPr>
            <a:r>
              <a:rPr lang="ru-RU" sz="1050" b="1" dirty="0">
                <a:solidFill>
                  <a:srgbClr val="C00000"/>
                </a:solidFill>
                <a:latin typeface="Montserrat" panose="00000500000000000000" pitchFamily="2" charset="-52"/>
              </a:rPr>
              <a:t>В 2022 г. средние баллы ЕГЭ в Пермском крае по всем предметам выше, чем по РФ </a:t>
            </a:r>
            <a:endParaRPr lang="ru-RU" sz="1050" b="1" dirty="0">
              <a:latin typeface="Montserrat" panose="00000500000000000000" pitchFamily="2" charset="-52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1819" y="2043694"/>
            <a:ext cx="896399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350" b="1" dirty="0">
                <a:solidFill>
                  <a:srgbClr val="5B9BD5"/>
                </a:solidFill>
                <a:latin typeface="Montserrat" panose="00000500000000000000" pitchFamily="2" charset="-52"/>
              </a:rPr>
              <a:t>ПК 62,59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3184" y="2424796"/>
            <a:ext cx="928459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350" b="1" dirty="0">
                <a:solidFill>
                  <a:srgbClr val="ED7D31"/>
                </a:solidFill>
                <a:latin typeface="Montserrat" panose="00000500000000000000" pitchFamily="2" charset="-52"/>
              </a:rPr>
              <a:t>РФ 59,08</a:t>
            </a:r>
          </a:p>
        </p:txBody>
      </p:sp>
    </p:spTree>
    <p:extLst>
      <p:ext uri="{BB962C8B-B14F-4D97-AF65-F5344CB8AC3E}">
        <p14:creationId xmlns:p14="http://schemas.microsoft.com/office/powerpoint/2010/main" val="389159271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Заголовок 1"/>
          <p:cNvSpPr>
            <a:spLocks noGrp="1"/>
          </p:cNvSpPr>
          <p:nvPr>
            <p:ph type="title"/>
          </p:nvPr>
        </p:nvSpPr>
        <p:spPr>
          <a:xfrm>
            <a:off x="611188" y="549275"/>
            <a:ext cx="7886700" cy="719138"/>
          </a:xfrm>
        </p:spPr>
        <p:txBody>
          <a:bodyPr rtlCol="0">
            <a:normAutofit/>
          </a:bodyPr>
          <a:lstStyle/>
          <a:p>
            <a:pPr algn="ctr" eaLnBrk="1" fontAlgn="ctr" hangingPunct="1">
              <a:spcAft>
                <a:spcPts val="0"/>
              </a:spcAft>
              <a:defRPr/>
            </a:pPr>
            <a:r>
              <a:rPr lang="ru-RU" altLang="ru-RU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Итоги ОГЭ -  9</a:t>
            </a:r>
            <a:endParaRPr lang="ru-RU" altLang="ru-RU" sz="2800" dirty="0"/>
          </a:p>
        </p:txBody>
      </p:sp>
      <p:graphicFrame>
        <p:nvGraphicFramePr>
          <p:cNvPr id="4" name="Group 3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04230939"/>
              </p:ext>
            </p:extLst>
          </p:nvPr>
        </p:nvGraphicFramePr>
        <p:xfrm>
          <a:off x="209550" y="1152526"/>
          <a:ext cx="8686799" cy="528155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9158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2798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0354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563684">
                  <a:extLst>
                    <a:ext uri="{9D8B030D-6E8A-4147-A177-3AD203B41FA5}">
                      <a16:colId xmlns:a16="http://schemas.microsoft.com/office/drawing/2014/main" val="3294942709"/>
                    </a:ext>
                  </a:extLst>
                </a:gridCol>
              </a:tblGrid>
              <a:tr h="1304924">
                <a:tc>
                  <a:txBody>
                    <a:bodyPr/>
                    <a:lstStyle>
                      <a:lvl1pPr eaLnBrk="0" hangingPunct="0">
                        <a:spcBef>
                          <a:spcPts val="600"/>
                        </a:spcBef>
                        <a:buClr>
                          <a:schemeClr val="tx2"/>
                        </a:buClr>
                        <a:buSzPct val="73000"/>
                        <a:buFont typeface="Wingdings 2" pitchFamily="18" charset="2"/>
                        <a:defRPr sz="2200">
                          <a:solidFill>
                            <a:schemeClr val="tx1"/>
                          </a:solidFill>
                          <a:latin typeface="Trebuchet MS" pitchFamily="34" charset="0"/>
                        </a:defRPr>
                      </a:lvl1pPr>
                      <a:lvl2pPr marL="742950" indent="-285750" eaLnBrk="0" hangingPunct="0">
                        <a:spcBef>
                          <a:spcPts val="500"/>
                        </a:spcBef>
                        <a:buClr>
                          <a:srgbClr val="F9B639"/>
                        </a:buClr>
                        <a:buSzPct val="80000"/>
                        <a:buFont typeface="Wingdings 2" pitchFamily="18" charset="2"/>
                        <a:defRPr sz="2100">
                          <a:solidFill>
                            <a:srgbClr val="6C6C6C"/>
                          </a:solidFill>
                          <a:latin typeface="Trebuchet MS" pitchFamily="34" charset="0"/>
                        </a:defRPr>
                      </a:lvl2pPr>
                      <a:lvl3pPr marL="1143000" indent="-228600" eaLnBrk="0" hangingPunct="0">
                        <a:spcBef>
                          <a:spcPts val="400"/>
                        </a:spcBef>
                        <a:buClr>
                          <a:srgbClr val="F9B639"/>
                        </a:buClr>
                        <a:buSzPct val="6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rebuchet MS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rgbClr val="F9B639"/>
                        </a:buClr>
                        <a:buSzPct val="80000"/>
                        <a:buFont typeface="Wingdings 2" pitchFamily="18" charset="2"/>
                        <a:defRPr>
                          <a:solidFill>
                            <a:srgbClr val="6C6C6C"/>
                          </a:solidFill>
                          <a:latin typeface="Trebuchet MS" pitchFamily="34" charset="0"/>
                        </a:defRPr>
                      </a:lvl4pPr>
                      <a:lvl5pPr marL="2057400" indent="-228600" eaLnBrk="0" hangingPunct="0">
                        <a:spcBef>
                          <a:spcPts val="400"/>
                        </a:spcBef>
                        <a:buClr>
                          <a:srgbClr val="F9B639"/>
                        </a:buClr>
                        <a:buSzPct val="70000"/>
                        <a:buFont typeface="Wingdings" pitchFamily="2" charset="2"/>
                        <a:defRPr sz="1600">
                          <a:solidFill>
                            <a:schemeClr val="tx1"/>
                          </a:solidFill>
                          <a:latin typeface="Trebuchet MS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rgbClr val="F9B639"/>
                        </a:buClr>
                        <a:buSzPct val="70000"/>
                        <a:buFont typeface="Wingdings" pitchFamily="2" charset="2"/>
                        <a:defRPr sz="1600">
                          <a:solidFill>
                            <a:schemeClr val="tx1"/>
                          </a:solidFill>
                          <a:latin typeface="Trebuchet MS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rgbClr val="F9B639"/>
                        </a:buClr>
                        <a:buSzPct val="70000"/>
                        <a:buFont typeface="Wingdings" pitchFamily="2" charset="2"/>
                        <a:defRPr sz="1600">
                          <a:solidFill>
                            <a:schemeClr val="tx1"/>
                          </a:solidFill>
                          <a:latin typeface="Trebuchet MS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rgbClr val="F9B639"/>
                        </a:buClr>
                        <a:buSzPct val="70000"/>
                        <a:buFont typeface="Wingdings" pitchFamily="2" charset="2"/>
                        <a:defRPr sz="1600">
                          <a:solidFill>
                            <a:schemeClr val="tx1"/>
                          </a:solidFill>
                          <a:latin typeface="Trebuchet MS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rgbClr val="F9B639"/>
                        </a:buClr>
                        <a:buSzPct val="70000"/>
                        <a:buFont typeface="Wingdings" pitchFamily="2" charset="2"/>
                        <a:defRPr sz="1600">
                          <a:solidFill>
                            <a:schemeClr val="tx1"/>
                          </a:solidFill>
                          <a:latin typeface="Trebuchet MS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Год</a:t>
                      </a:r>
                      <a:endParaRPr kumimoji="0" lang="ru-RU" altLang="ru-RU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2376" marR="52376" marT="0" marB="0" horzOverflow="overflow">
                    <a:lnL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pitchFamily="34" charset="0"/>
                          <a:ea typeface="+mn-ea"/>
                          <a:cs typeface="+mn-cs"/>
                        </a:rPr>
                        <a:t>2020</a:t>
                      </a:r>
                    </a:p>
                  </a:txBody>
                  <a:tcPr marL="52376" marR="52376" marT="0" marB="0" horzOverflow="overflow">
                    <a:lnL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pitchFamily="34" charset="0"/>
                          <a:ea typeface="+mn-ea"/>
                          <a:cs typeface="+mn-cs"/>
                        </a:rPr>
                        <a:t>2021</a:t>
                      </a:r>
                    </a:p>
                  </a:txBody>
                  <a:tcPr marL="52376" marR="52376" marT="0" marB="0" horzOverflow="overflow">
                    <a:lnL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pitchFamily="34" charset="0"/>
                          <a:ea typeface="+mn-ea"/>
                          <a:cs typeface="+mn-cs"/>
                        </a:rPr>
                        <a:t>2022</a:t>
                      </a:r>
                    </a:p>
                  </a:txBody>
                  <a:tcPr marL="52376" marR="52376" marT="0" marB="0" horzOverflow="overflow">
                    <a:lnL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7204">
                <a:tc>
                  <a:txBody>
                    <a:bodyPr/>
                    <a:lstStyle>
                      <a:lvl1pPr eaLnBrk="0" hangingPunct="0">
                        <a:spcBef>
                          <a:spcPts val="600"/>
                        </a:spcBef>
                        <a:buClr>
                          <a:schemeClr val="tx2"/>
                        </a:buClr>
                        <a:buSzPct val="73000"/>
                        <a:buFont typeface="Wingdings 2" pitchFamily="18" charset="2"/>
                        <a:defRPr sz="2200">
                          <a:solidFill>
                            <a:schemeClr val="tx1"/>
                          </a:solidFill>
                          <a:latin typeface="Trebuchet MS" pitchFamily="34" charset="0"/>
                        </a:defRPr>
                      </a:lvl1pPr>
                      <a:lvl2pPr marL="742950" indent="-285750" eaLnBrk="0" hangingPunct="0">
                        <a:spcBef>
                          <a:spcPts val="500"/>
                        </a:spcBef>
                        <a:buClr>
                          <a:srgbClr val="F9B639"/>
                        </a:buClr>
                        <a:buSzPct val="80000"/>
                        <a:buFont typeface="Wingdings 2" pitchFamily="18" charset="2"/>
                        <a:defRPr sz="2100">
                          <a:solidFill>
                            <a:srgbClr val="6C6C6C"/>
                          </a:solidFill>
                          <a:latin typeface="Trebuchet MS" pitchFamily="34" charset="0"/>
                        </a:defRPr>
                      </a:lvl2pPr>
                      <a:lvl3pPr marL="1143000" indent="-228600" eaLnBrk="0" hangingPunct="0">
                        <a:spcBef>
                          <a:spcPts val="400"/>
                        </a:spcBef>
                        <a:buClr>
                          <a:srgbClr val="F9B639"/>
                        </a:buClr>
                        <a:buSzPct val="6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rebuchet MS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rgbClr val="F9B639"/>
                        </a:buClr>
                        <a:buSzPct val="80000"/>
                        <a:buFont typeface="Wingdings 2" pitchFamily="18" charset="2"/>
                        <a:defRPr>
                          <a:solidFill>
                            <a:srgbClr val="6C6C6C"/>
                          </a:solidFill>
                          <a:latin typeface="Trebuchet MS" pitchFamily="34" charset="0"/>
                        </a:defRPr>
                      </a:lvl4pPr>
                      <a:lvl5pPr marL="2057400" indent="-228600" eaLnBrk="0" hangingPunct="0">
                        <a:spcBef>
                          <a:spcPts val="400"/>
                        </a:spcBef>
                        <a:buClr>
                          <a:srgbClr val="F9B639"/>
                        </a:buClr>
                        <a:buSzPct val="70000"/>
                        <a:buFont typeface="Wingdings" pitchFamily="2" charset="2"/>
                        <a:defRPr sz="1600">
                          <a:solidFill>
                            <a:schemeClr val="tx1"/>
                          </a:solidFill>
                          <a:latin typeface="Trebuchet MS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rgbClr val="F9B639"/>
                        </a:buClr>
                        <a:buSzPct val="70000"/>
                        <a:buFont typeface="Wingdings" pitchFamily="2" charset="2"/>
                        <a:defRPr sz="1600">
                          <a:solidFill>
                            <a:schemeClr val="tx1"/>
                          </a:solidFill>
                          <a:latin typeface="Trebuchet MS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rgbClr val="F9B639"/>
                        </a:buClr>
                        <a:buSzPct val="70000"/>
                        <a:buFont typeface="Wingdings" pitchFamily="2" charset="2"/>
                        <a:defRPr sz="1600">
                          <a:solidFill>
                            <a:schemeClr val="tx1"/>
                          </a:solidFill>
                          <a:latin typeface="Trebuchet MS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rgbClr val="F9B639"/>
                        </a:buClr>
                        <a:buSzPct val="70000"/>
                        <a:buFont typeface="Wingdings" pitchFamily="2" charset="2"/>
                        <a:defRPr sz="1600">
                          <a:solidFill>
                            <a:schemeClr val="tx1"/>
                          </a:solidFill>
                          <a:latin typeface="Trebuchet MS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rgbClr val="F9B639"/>
                        </a:buClr>
                        <a:buSzPct val="70000"/>
                        <a:buFont typeface="Wingdings" pitchFamily="2" charset="2"/>
                        <a:defRPr sz="1600">
                          <a:solidFill>
                            <a:schemeClr val="tx1"/>
                          </a:solidFill>
                          <a:latin typeface="Trebuchet MS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Всего обучающихся</a:t>
                      </a:r>
                      <a:endParaRPr kumimoji="0" lang="ru-RU" altLang="ru-RU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2376" marR="52376" marT="0" marB="0" horzOverflow="overflow">
                    <a:lnL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pitchFamily="34" charset="0"/>
                          <a:ea typeface="+mn-ea"/>
                          <a:cs typeface="+mn-cs"/>
                        </a:rPr>
                        <a:t>167</a:t>
                      </a:r>
                    </a:p>
                  </a:txBody>
                  <a:tcPr marL="52376" marR="52376" marT="0" marB="0" horzOverflow="overflow">
                    <a:lnL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pitchFamily="34" charset="0"/>
                          <a:ea typeface="+mn-ea"/>
                          <a:cs typeface="+mn-cs"/>
                        </a:rPr>
                        <a:t>152</a:t>
                      </a:r>
                    </a:p>
                  </a:txBody>
                  <a:tcPr marL="52376" marR="52376" marT="0" marB="0" horzOverflow="overflow">
                    <a:lnL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pitchFamily="34" charset="0"/>
                          <a:ea typeface="+mn-ea"/>
                          <a:cs typeface="+mn-cs"/>
                        </a:rPr>
                        <a:t>180</a:t>
                      </a:r>
                    </a:p>
                  </a:txBody>
                  <a:tcPr marL="52376" marR="52376" marT="0" marB="0" horzOverflow="overflow">
                    <a:lnL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422229">
                <a:tc>
                  <a:txBody>
                    <a:bodyPr/>
                    <a:lstStyle>
                      <a:lvl1pPr eaLnBrk="0" hangingPunct="0">
                        <a:spcBef>
                          <a:spcPts val="600"/>
                        </a:spcBef>
                        <a:buClr>
                          <a:schemeClr val="tx2"/>
                        </a:buClr>
                        <a:buSzPct val="73000"/>
                        <a:buFont typeface="Wingdings 2" pitchFamily="18" charset="2"/>
                        <a:defRPr sz="2200">
                          <a:solidFill>
                            <a:schemeClr val="tx1"/>
                          </a:solidFill>
                          <a:latin typeface="Trebuchet MS" pitchFamily="34" charset="0"/>
                        </a:defRPr>
                      </a:lvl1pPr>
                      <a:lvl2pPr marL="742950" indent="-285750" eaLnBrk="0" hangingPunct="0">
                        <a:spcBef>
                          <a:spcPts val="500"/>
                        </a:spcBef>
                        <a:buClr>
                          <a:srgbClr val="F9B639"/>
                        </a:buClr>
                        <a:buSzPct val="80000"/>
                        <a:buFont typeface="Wingdings 2" pitchFamily="18" charset="2"/>
                        <a:defRPr sz="2100">
                          <a:solidFill>
                            <a:srgbClr val="6C6C6C"/>
                          </a:solidFill>
                          <a:latin typeface="Trebuchet MS" pitchFamily="34" charset="0"/>
                        </a:defRPr>
                      </a:lvl2pPr>
                      <a:lvl3pPr marL="1143000" indent="-228600" eaLnBrk="0" hangingPunct="0">
                        <a:spcBef>
                          <a:spcPts val="400"/>
                        </a:spcBef>
                        <a:buClr>
                          <a:srgbClr val="F9B639"/>
                        </a:buClr>
                        <a:buSzPct val="6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rebuchet MS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rgbClr val="F9B639"/>
                        </a:buClr>
                        <a:buSzPct val="80000"/>
                        <a:buFont typeface="Wingdings 2" pitchFamily="18" charset="2"/>
                        <a:defRPr>
                          <a:solidFill>
                            <a:srgbClr val="6C6C6C"/>
                          </a:solidFill>
                          <a:latin typeface="Trebuchet MS" pitchFamily="34" charset="0"/>
                        </a:defRPr>
                      </a:lvl4pPr>
                      <a:lvl5pPr marL="2057400" indent="-228600" eaLnBrk="0" hangingPunct="0">
                        <a:spcBef>
                          <a:spcPts val="400"/>
                        </a:spcBef>
                        <a:buClr>
                          <a:srgbClr val="F9B639"/>
                        </a:buClr>
                        <a:buSzPct val="70000"/>
                        <a:buFont typeface="Wingdings" pitchFamily="2" charset="2"/>
                        <a:defRPr sz="1600">
                          <a:solidFill>
                            <a:schemeClr val="tx1"/>
                          </a:solidFill>
                          <a:latin typeface="Trebuchet MS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rgbClr val="F9B639"/>
                        </a:buClr>
                        <a:buSzPct val="70000"/>
                        <a:buFont typeface="Wingdings" pitchFamily="2" charset="2"/>
                        <a:defRPr sz="1600">
                          <a:solidFill>
                            <a:schemeClr val="tx1"/>
                          </a:solidFill>
                          <a:latin typeface="Trebuchet MS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rgbClr val="F9B639"/>
                        </a:buClr>
                        <a:buSzPct val="70000"/>
                        <a:buFont typeface="Wingdings" pitchFamily="2" charset="2"/>
                        <a:defRPr sz="1600">
                          <a:solidFill>
                            <a:schemeClr val="tx1"/>
                          </a:solidFill>
                          <a:latin typeface="Trebuchet MS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rgbClr val="F9B639"/>
                        </a:buClr>
                        <a:buSzPct val="70000"/>
                        <a:buFont typeface="Wingdings" pitchFamily="2" charset="2"/>
                        <a:defRPr sz="1600">
                          <a:solidFill>
                            <a:schemeClr val="tx1"/>
                          </a:solidFill>
                          <a:latin typeface="Trebuchet MS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rgbClr val="F9B639"/>
                        </a:buClr>
                        <a:buSzPct val="70000"/>
                        <a:buFont typeface="Wingdings" pitchFamily="2" charset="2"/>
                        <a:defRPr sz="1600">
                          <a:solidFill>
                            <a:schemeClr val="tx1"/>
                          </a:solidFill>
                          <a:latin typeface="Trebuchet MS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Допущено к экзаменам</a:t>
                      </a:r>
                      <a:endParaRPr kumimoji="0" lang="ru-RU" altLang="ru-RU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2376" marR="52376" marT="0" marB="0" horzOverflow="overflow">
                    <a:lnL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1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pitchFamily="34" charset="0"/>
                          <a:ea typeface="+mn-ea"/>
                          <a:cs typeface="+mn-cs"/>
                        </a:rPr>
                        <a:t>Экзамены не проводились</a:t>
                      </a:r>
                    </a:p>
                  </a:txBody>
                  <a:tcPr marL="52376" marR="52376" marT="0" marB="0" horzOverflow="overflow">
                    <a:lnL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pitchFamily="34" charset="0"/>
                          <a:ea typeface="+mn-ea"/>
                          <a:cs typeface="+mn-cs"/>
                        </a:rPr>
                        <a:t>152(100%)</a:t>
                      </a:r>
                    </a:p>
                  </a:txBody>
                  <a:tcPr marL="52376" marR="52376" marT="0" marB="0" horzOverflow="overflow">
                    <a:lnL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pitchFamily="34" charset="0"/>
                          <a:ea typeface="+mn-ea"/>
                          <a:cs typeface="+mn-cs"/>
                        </a:rPr>
                        <a:t>180 (100%)</a:t>
                      </a:r>
                    </a:p>
                  </a:txBody>
                  <a:tcPr marL="52376" marR="52376" marT="0" marB="0" horzOverflow="overflow">
                    <a:lnL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36094">
                <a:tc>
                  <a:txBody>
                    <a:bodyPr/>
                    <a:lstStyle>
                      <a:lvl1pPr eaLnBrk="0" hangingPunct="0">
                        <a:spcBef>
                          <a:spcPts val="600"/>
                        </a:spcBef>
                        <a:buClr>
                          <a:schemeClr val="tx2"/>
                        </a:buClr>
                        <a:buSzPct val="73000"/>
                        <a:buFont typeface="Wingdings 2" pitchFamily="18" charset="2"/>
                        <a:defRPr sz="2200">
                          <a:solidFill>
                            <a:schemeClr val="tx1"/>
                          </a:solidFill>
                          <a:latin typeface="Trebuchet MS" pitchFamily="34" charset="0"/>
                        </a:defRPr>
                      </a:lvl1pPr>
                      <a:lvl2pPr marL="742950" indent="-285750" eaLnBrk="0" hangingPunct="0">
                        <a:spcBef>
                          <a:spcPts val="500"/>
                        </a:spcBef>
                        <a:buClr>
                          <a:srgbClr val="F9B639"/>
                        </a:buClr>
                        <a:buSzPct val="80000"/>
                        <a:buFont typeface="Wingdings 2" pitchFamily="18" charset="2"/>
                        <a:defRPr sz="2100">
                          <a:solidFill>
                            <a:srgbClr val="6C6C6C"/>
                          </a:solidFill>
                          <a:latin typeface="Trebuchet MS" pitchFamily="34" charset="0"/>
                        </a:defRPr>
                      </a:lvl2pPr>
                      <a:lvl3pPr marL="1143000" indent="-228600" eaLnBrk="0" hangingPunct="0">
                        <a:spcBef>
                          <a:spcPts val="400"/>
                        </a:spcBef>
                        <a:buClr>
                          <a:srgbClr val="F9B639"/>
                        </a:buClr>
                        <a:buSzPct val="6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rebuchet MS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rgbClr val="F9B639"/>
                        </a:buClr>
                        <a:buSzPct val="80000"/>
                        <a:buFont typeface="Wingdings 2" pitchFamily="18" charset="2"/>
                        <a:defRPr>
                          <a:solidFill>
                            <a:srgbClr val="6C6C6C"/>
                          </a:solidFill>
                          <a:latin typeface="Trebuchet MS" pitchFamily="34" charset="0"/>
                        </a:defRPr>
                      </a:lvl4pPr>
                      <a:lvl5pPr marL="2057400" indent="-228600" eaLnBrk="0" hangingPunct="0">
                        <a:spcBef>
                          <a:spcPts val="400"/>
                        </a:spcBef>
                        <a:buClr>
                          <a:srgbClr val="F9B639"/>
                        </a:buClr>
                        <a:buSzPct val="70000"/>
                        <a:buFont typeface="Wingdings" pitchFamily="2" charset="2"/>
                        <a:defRPr sz="1600">
                          <a:solidFill>
                            <a:schemeClr val="tx1"/>
                          </a:solidFill>
                          <a:latin typeface="Trebuchet MS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rgbClr val="F9B639"/>
                        </a:buClr>
                        <a:buSzPct val="70000"/>
                        <a:buFont typeface="Wingdings" pitchFamily="2" charset="2"/>
                        <a:defRPr sz="1600">
                          <a:solidFill>
                            <a:schemeClr val="tx1"/>
                          </a:solidFill>
                          <a:latin typeface="Trebuchet MS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rgbClr val="F9B639"/>
                        </a:buClr>
                        <a:buSzPct val="70000"/>
                        <a:buFont typeface="Wingdings" pitchFamily="2" charset="2"/>
                        <a:defRPr sz="1600">
                          <a:solidFill>
                            <a:schemeClr val="tx1"/>
                          </a:solidFill>
                          <a:latin typeface="Trebuchet MS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rgbClr val="F9B639"/>
                        </a:buClr>
                        <a:buSzPct val="70000"/>
                        <a:buFont typeface="Wingdings" pitchFamily="2" charset="2"/>
                        <a:defRPr sz="1600">
                          <a:solidFill>
                            <a:schemeClr val="tx1"/>
                          </a:solidFill>
                          <a:latin typeface="Trebuchet MS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rgbClr val="F9B639"/>
                        </a:buClr>
                        <a:buSzPct val="70000"/>
                        <a:buFont typeface="Wingdings" pitchFamily="2" charset="2"/>
                        <a:defRPr sz="1600">
                          <a:solidFill>
                            <a:schemeClr val="tx1"/>
                          </a:solidFill>
                          <a:latin typeface="Trebuchet MS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Не допущено</a:t>
                      </a:r>
                      <a:endParaRPr kumimoji="0" lang="ru-RU" altLang="ru-RU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2376" marR="52376" marT="0" marB="0" horzOverflow="overflow">
                    <a:lnL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240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rebuchet MS" pitchFamily="34" charset="0"/>
                        <a:ea typeface="+mn-ea"/>
                        <a:cs typeface="+mn-cs"/>
                      </a:endParaRPr>
                    </a:p>
                  </a:txBody>
                  <a:tcPr marL="52376" marR="52376" marT="0" marB="0" horzOverflow="overflow">
                    <a:lnL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pitchFamily="34" charset="0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52376" marR="52376" marT="0" marB="0" horzOverflow="overflow">
                    <a:lnL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pitchFamily="34" charset="0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52376" marR="52376" marT="0" marB="0" horzOverflow="overflow">
                    <a:lnL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53015">
                <a:tc>
                  <a:txBody>
                    <a:bodyPr/>
                    <a:lstStyle>
                      <a:lvl1pPr eaLnBrk="0" hangingPunct="0">
                        <a:spcBef>
                          <a:spcPts val="600"/>
                        </a:spcBef>
                        <a:buClr>
                          <a:schemeClr val="tx2"/>
                        </a:buClr>
                        <a:buSzPct val="73000"/>
                        <a:buFont typeface="Wingdings 2" pitchFamily="18" charset="2"/>
                        <a:defRPr sz="2200">
                          <a:solidFill>
                            <a:schemeClr val="tx1"/>
                          </a:solidFill>
                          <a:latin typeface="Trebuchet MS" pitchFamily="34" charset="0"/>
                        </a:defRPr>
                      </a:lvl1pPr>
                      <a:lvl2pPr marL="742950" indent="-285750" eaLnBrk="0" hangingPunct="0">
                        <a:spcBef>
                          <a:spcPts val="500"/>
                        </a:spcBef>
                        <a:buClr>
                          <a:srgbClr val="F9B639"/>
                        </a:buClr>
                        <a:buSzPct val="80000"/>
                        <a:buFont typeface="Wingdings 2" pitchFamily="18" charset="2"/>
                        <a:defRPr sz="2100">
                          <a:solidFill>
                            <a:srgbClr val="6C6C6C"/>
                          </a:solidFill>
                          <a:latin typeface="Trebuchet MS" pitchFamily="34" charset="0"/>
                        </a:defRPr>
                      </a:lvl2pPr>
                      <a:lvl3pPr marL="1143000" indent="-228600" eaLnBrk="0" hangingPunct="0">
                        <a:spcBef>
                          <a:spcPts val="400"/>
                        </a:spcBef>
                        <a:buClr>
                          <a:srgbClr val="F9B639"/>
                        </a:buClr>
                        <a:buSzPct val="6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rebuchet MS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rgbClr val="F9B639"/>
                        </a:buClr>
                        <a:buSzPct val="80000"/>
                        <a:buFont typeface="Wingdings 2" pitchFamily="18" charset="2"/>
                        <a:defRPr>
                          <a:solidFill>
                            <a:srgbClr val="6C6C6C"/>
                          </a:solidFill>
                          <a:latin typeface="Trebuchet MS" pitchFamily="34" charset="0"/>
                        </a:defRPr>
                      </a:lvl4pPr>
                      <a:lvl5pPr marL="2057400" indent="-228600" eaLnBrk="0" hangingPunct="0">
                        <a:spcBef>
                          <a:spcPts val="400"/>
                        </a:spcBef>
                        <a:buClr>
                          <a:srgbClr val="F9B639"/>
                        </a:buClr>
                        <a:buSzPct val="70000"/>
                        <a:buFont typeface="Wingdings" pitchFamily="2" charset="2"/>
                        <a:defRPr sz="1600">
                          <a:solidFill>
                            <a:schemeClr val="tx1"/>
                          </a:solidFill>
                          <a:latin typeface="Trebuchet MS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rgbClr val="F9B639"/>
                        </a:buClr>
                        <a:buSzPct val="70000"/>
                        <a:buFont typeface="Wingdings" pitchFamily="2" charset="2"/>
                        <a:defRPr sz="1600">
                          <a:solidFill>
                            <a:schemeClr val="tx1"/>
                          </a:solidFill>
                          <a:latin typeface="Trebuchet MS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rgbClr val="F9B639"/>
                        </a:buClr>
                        <a:buSzPct val="70000"/>
                        <a:buFont typeface="Wingdings" pitchFamily="2" charset="2"/>
                        <a:defRPr sz="1600">
                          <a:solidFill>
                            <a:schemeClr val="tx1"/>
                          </a:solidFill>
                          <a:latin typeface="Trebuchet MS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rgbClr val="F9B639"/>
                        </a:buClr>
                        <a:buSzPct val="70000"/>
                        <a:buFont typeface="Wingdings" pitchFamily="2" charset="2"/>
                        <a:defRPr sz="1600">
                          <a:solidFill>
                            <a:schemeClr val="tx1"/>
                          </a:solidFill>
                          <a:latin typeface="Trebuchet MS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rgbClr val="F9B639"/>
                        </a:buClr>
                        <a:buSzPct val="70000"/>
                        <a:buFont typeface="Wingdings" pitchFamily="2" charset="2"/>
                        <a:defRPr sz="1600">
                          <a:solidFill>
                            <a:schemeClr val="tx1"/>
                          </a:solidFill>
                          <a:latin typeface="Trebuchet MS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Сдали экзамен в основные сроки</a:t>
                      </a:r>
                      <a:endParaRPr kumimoji="0" lang="ru-RU" altLang="ru-RU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2376" marR="52376" marT="0" marB="0" horzOverflow="overflow">
                    <a:lnL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240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rebuchet MS" pitchFamily="34" charset="0"/>
                        <a:ea typeface="+mn-ea"/>
                        <a:cs typeface="+mn-cs"/>
                      </a:endParaRPr>
                    </a:p>
                  </a:txBody>
                  <a:tcPr marL="52376" marR="52376" marT="0" marB="0" horzOverflow="overflow">
                    <a:lnL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pitchFamily="34" charset="0"/>
                          <a:ea typeface="+mn-ea"/>
                          <a:cs typeface="+mn-cs"/>
                        </a:rPr>
                        <a:t>142 </a:t>
                      </a:r>
                    </a:p>
                  </a:txBody>
                  <a:tcPr marL="52376" marR="52376" marT="0" marB="0" horzOverflow="overflow">
                    <a:lnL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pitchFamily="34" charset="0"/>
                          <a:ea typeface="+mn-ea"/>
                          <a:cs typeface="+mn-cs"/>
                        </a:rPr>
                        <a:t>169</a:t>
                      </a:r>
                    </a:p>
                  </a:txBody>
                  <a:tcPr marL="52376" marR="52376" marT="0" marB="0" horzOverflow="overflow">
                    <a:lnL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066671">
                <a:tc>
                  <a:txBody>
                    <a:bodyPr/>
                    <a:lstStyle>
                      <a:lvl1pPr eaLnBrk="0" hangingPunct="0">
                        <a:spcBef>
                          <a:spcPts val="600"/>
                        </a:spcBef>
                        <a:buClr>
                          <a:schemeClr val="tx2"/>
                        </a:buClr>
                        <a:buSzPct val="73000"/>
                        <a:buFont typeface="Wingdings 2" pitchFamily="18" charset="2"/>
                        <a:defRPr sz="2200">
                          <a:solidFill>
                            <a:schemeClr val="tx1"/>
                          </a:solidFill>
                          <a:latin typeface="Trebuchet MS" pitchFamily="34" charset="0"/>
                        </a:defRPr>
                      </a:lvl1pPr>
                      <a:lvl2pPr marL="742950" indent="-285750" eaLnBrk="0" hangingPunct="0">
                        <a:spcBef>
                          <a:spcPts val="500"/>
                        </a:spcBef>
                        <a:buClr>
                          <a:srgbClr val="F9B639"/>
                        </a:buClr>
                        <a:buSzPct val="80000"/>
                        <a:buFont typeface="Wingdings 2" pitchFamily="18" charset="2"/>
                        <a:defRPr sz="2100">
                          <a:solidFill>
                            <a:srgbClr val="6C6C6C"/>
                          </a:solidFill>
                          <a:latin typeface="Trebuchet MS" pitchFamily="34" charset="0"/>
                        </a:defRPr>
                      </a:lvl2pPr>
                      <a:lvl3pPr marL="1143000" indent="-228600" eaLnBrk="0" hangingPunct="0">
                        <a:spcBef>
                          <a:spcPts val="400"/>
                        </a:spcBef>
                        <a:buClr>
                          <a:srgbClr val="F9B639"/>
                        </a:buClr>
                        <a:buSzPct val="6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rebuchet MS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rgbClr val="F9B639"/>
                        </a:buClr>
                        <a:buSzPct val="80000"/>
                        <a:buFont typeface="Wingdings 2" pitchFamily="18" charset="2"/>
                        <a:defRPr>
                          <a:solidFill>
                            <a:srgbClr val="6C6C6C"/>
                          </a:solidFill>
                          <a:latin typeface="Trebuchet MS" pitchFamily="34" charset="0"/>
                        </a:defRPr>
                      </a:lvl4pPr>
                      <a:lvl5pPr marL="2057400" indent="-228600" eaLnBrk="0" hangingPunct="0">
                        <a:spcBef>
                          <a:spcPts val="400"/>
                        </a:spcBef>
                        <a:buClr>
                          <a:srgbClr val="F9B639"/>
                        </a:buClr>
                        <a:buSzPct val="70000"/>
                        <a:buFont typeface="Wingdings" pitchFamily="2" charset="2"/>
                        <a:defRPr sz="1600">
                          <a:solidFill>
                            <a:schemeClr val="tx1"/>
                          </a:solidFill>
                          <a:latin typeface="Trebuchet MS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rgbClr val="F9B639"/>
                        </a:buClr>
                        <a:buSzPct val="70000"/>
                        <a:buFont typeface="Wingdings" pitchFamily="2" charset="2"/>
                        <a:defRPr sz="1600">
                          <a:solidFill>
                            <a:schemeClr val="tx1"/>
                          </a:solidFill>
                          <a:latin typeface="Trebuchet MS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rgbClr val="F9B639"/>
                        </a:buClr>
                        <a:buSzPct val="70000"/>
                        <a:buFont typeface="Wingdings" pitchFamily="2" charset="2"/>
                        <a:defRPr sz="1600">
                          <a:solidFill>
                            <a:schemeClr val="tx1"/>
                          </a:solidFill>
                          <a:latin typeface="Trebuchet MS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rgbClr val="F9B639"/>
                        </a:buClr>
                        <a:buSzPct val="70000"/>
                        <a:buFont typeface="Wingdings" pitchFamily="2" charset="2"/>
                        <a:defRPr sz="1600">
                          <a:solidFill>
                            <a:schemeClr val="tx1"/>
                          </a:solidFill>
                          <a:latin typeface="Trebuchet MS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rgbClr val="F9B639"/>
                        </a:buClr>
                        <a:buSzPct val="70000"/>
                        <a:buFont typeface="Wingdings" pitchFamily="2" charset="2"/>
                        <a:defRPr sz="1600">
                          <a:solidFill>
                            <a:schemeClr val="tx1"/>
                          </a:solidFill>
                          <a:latin typeface="Trebuchet MS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Повторная сдача экзаменов в дополнительный период (сентябрь)</a:t>
                      </a:r>
                      <a:endParaRPr kumimoji="0" lang="ru-RU" altLang="ru-RU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2376" marR="52376" marT="0" marB="0" horzOverflow="overflow">
                    <a:lnL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2376" marR="52376" marT="0" marB="0" horzOverflow="overflow">
                    <a:lnL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</a:t>
                      </a:r>
                    </a:p>
                  </a:txBody>
                  <a:tcPr marL="52376" marR="52376" marT="0" marB="0" horzOverflow="overflow">
                    <a:lnL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11</a:t>
                      </a:r>
                    </a:p>
                  </a:txBody>
                  <a:tcPr marL="52376" marR="52376" marT="0" marB="0" horzOverflow="overflow">
                    <a:lnL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Заголовок 1"/>
          <p:cNvSpPr>
            <a:spLocks noGrp="1"/>
          </p:cNvSpPr>
          <p:nvPr>
            <p:ph type="title"/>
          </p:nvPr>
        </p:nvSpPr>
        <p:spPr>
          <a:xfrm>
            <a:off x="827088" y="549275"/>
            <a:ext cx="7499350" cy="576263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ru-RU" altLang="ru-RU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Получили аттестаты  в 2021-2022 учебном году   </a:t>
            </a: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06962983"/>
              </p:ext>
            </p:extLst>
          </p:nvPr>
        </p:nvGraphicFramePr>
        <p:xfrm>
          <a:off x="619125" y="1335088"/>
          <a:ext cx="7993064" cy="447017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35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02984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2413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8417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1990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180340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Calibri"/>
                          <a:cs typeface="Times New Roman"/>
                        </a:rPr>
                        <a:t>№ </a:t>
                      </a:r>
                      <a:r>
                        <a:rPr lang="ru-RU" sz="2000" b="1" dirty="0" err="1">
                          <a:latin typeface="Times New Roman"/>
                          <a:ea typeface="Calibri"/>
                          <a:cs typeface="Times New Roman"/>
                        </a:rPr>
                        <a:t>п</a:t>
                      </a:r>
                      <a:r>
                        <a:rPr lang="ru-RU" sz="2000" b="1" dirty="0">
                          <a:latin typeface="Times New Roman"/>
                          <a:ea typeface="Calibri"/>
                          <a:cs typeface="Times New Roman"/>
                        </a:rPr>
                        <a:t>/</a:t>
                      </a:r>
                      <a:r>
                        <a:rPr lang="ru-RU" sz="2000" b="1" dirty="0" err="1">
                          <a:latin typeface="Times New Roman"/>
                          <a:ea typeface="Calibri"/>
                          <a:cs typeface="Times New Roman"/>
                        </a:rPr>
                        <a:t>п</a:t>
                      </a:r>
                      <a:endParaRPr lang="ru-RU" sz="2000" b="1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Calibri"/>
                          <a:cs typeface="Times New Roman"/>
                        </a:rPr>
                        <a:t>образовательное учреждение</a:t>
                      </a:r>
                    </a:p>
                  </a:txBody>
                  <a:tcPr marL="68580" marR="68580" marT="0" marB="0">
                    <a:lnL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Calibri"/>
                          <a:cs typeface="Times New Roman"/>
                        </a:rPr>
                        <a:t>учащихся</a:t>
                      </a:r>
                    </a:p>
                  </a:txBody>
                  <a:tcPr marL="68580" marR="68580" marT="0" marB="0">
                    <a:lnL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Calibri"/>
                          <a:cs typeface="Times New Roman"/>
                        </a:rPr>
                        <a:t>допущено до экзаменов</a:t>
                      </a:r>
                    </a:p>
                  </a:txBody>
                  <a:tcPr marL="68580" marR="68580" marT="0" marB="0">
                    <a:lnL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Calibri"/>
                          <a:cs typeface="Times New Roman"/>
                        </a:rPr>
                        <a:t>прошли итоговую аттестацию и получили аттестат</a:t>
                      </a:r>
                    </a:p>
                  </a:txBody>
                  <a:tcPr marL="68580" marR="68580" marT="0" marB="0">
                    <a:lnL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385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</a:p>
                  </a:txBody>
                  <a:tcPr marL="68580" marR="68580" marT="0" marB="0">
                    <a:lnL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dirty="0" err="1">
                          <a:latin typeface="Times New Roman"/>
                          <a:ea typeface="Calibri"/>
                          <a:cs typeface="Times New Roman"/>
                        </a:rPr>
                        <a:t>Ашапская</a:t>
                      </a:r>
                      <a:r>
                        <a:rPr lang="ru-RU" sz="2000" b="1" dirty="0">
                          <a:latin typeface="Times New Roman"/>
                          <a:ea typeface="Calibri"/>
                          <a:cs typeface="Times New Roman"/>
                        </a:rPr>
                        <a:t> СОШ</a:t>
                      </a:r>
                    </a:p>
                  </a:txBody>
                  <a:tcPr marL="68580" marR="68580" marT="0" marB="0">
                    <a:lnL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Calibri"/>
                          <a:cs typeface="Times New Roman"/>
                        </a:rPr>
                        <a:t>34</a:t>
                      </a:r>
                    </a:p>
                  </a:txBody>
                  <a:tcPr marL="68580" marR="68580" marT="0" marB="0">
                    <a:lnL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Calibri"/>
                          <a:cs typeface="Times New Roman"/>
                        </a:rPr>
                        <a:t>34</a:t>
                      </a:r>
                    </a:p>
                  </a:txBody>
                  <a:tcPr marL="68580" marR="68580" marT="0" marB="0">
                    <a:lnL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Calibri"/>
                          <a:cs typeface="Times New Roman"/>
                        </a:rPr>
                        <a:t>30</a:t>
                      </a:r>
                    </a:p>
                  </a:txBody>
                  <a:tcPr marL="68580" marR="68580" marT="0" marB="0">
                    <a:lnL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0812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</a:p>
                  </a:txBody>
                  <a:tcPr marL="68580" marR="68580" marT="0" marB="0">
                    <a:lnL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dirty="0" err="1">
                          <a:latin typeface="Times New Roman"/>
                          <a:ea typeface="Calibri"/>
                          <a:cs typeface="Times New Roman"/>
                        </a:rPr>
                        <a:t>Карьевская</a:t>
                      </a:r>
                      <a:r>
                        <a:rPr lang="ru-RU" sz="2000" b="1" dirty="0">
                          <a:latin typeface="Times New Roman"/>
                          <a:ea typeface="Calibri"/>
                          <a:cs typeface="Times New Roman"/>
                        </a:rPr>
                        <a:t> СОШ</a:t>
                      </a:r>
                    </a:p>
                  </a:txBody>
                  <a:tcPr marL="68580" marR="68580" marT="0" marB="0">
                    <a:lnL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Calibri"/>
                          <a:cs typeface="Times New Roman"/>
                        </a:rPr>
                        <a:t>15</a:t>
                      </a:r>
                    </a:p>
                  </a:txBody>
                  <a:tcPr marL="68580" marR="68580" marT="0" marB="0">
                    <a:lnL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Calibri"/>
                          <a:cs typeface="Times New Roman"/>
                        </a:rPr>
                        <a:t>15</a:t>
                      </a:r>
                    </a:p>
                  </a:txBody>
                  <a:tcPr marL="68580" marR="68580" marT="0" marB="0">
                    <a:lnL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Calibri"/>
                          <a:cs typeface="Times New Roman"/>
                        </a:rPr>
                        <a:t>15</a:t>
                      </a:r>
                    </a:p>
                  </a:txBody>
                  <a:tcPr marL="68580" marR="68580" marT="0" marB="0">
                    <a:lnL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0812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/>
                          <a:ea typeface="Calibri"/>
                          <a:cs typeface="Times New Roman"/>
                        </a:rPr>
                        <a:t>3</a:t>
                      </a:r>
                    </a:p>
                  </a:txBody>
                  <a:tcPr marL="68580" marR="68580" marT="0" marB="0">
                    <a:lnL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dirty="0" err="1">
                          <a:latin typeface="Times New Roman"/>
                          <a:ea typeface="Calibri"/>
                          <a:cs typeface="Times New Roman"/>
                        </a:rPr>
                        <a:t>Красноясыльская</a:t>
                      </a:r>
                      <a:r>
                        <a:rPr lang="ru-RU" sz="2000" b="1" dirty="0">
                          <a:latin typeface="Times New Roman"/>
                          <a:ea typeface="Calibri"/>
                          <a:cs typeface="Times New Roman"/>
                        </a:rPr>
                        <a:t> ООШ</a:t>
                      </a:r>
                    </a:p>
                  </a:txBody>
                  <a:tcPr marL="68580" marR="68580" marT="0" marB="0">
                    <a:lnL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Calibri"/>
                          <a:cs typeface="Times New Roman"/>
                        </a:rPr>
                        <a:t>12</a:t>
                      </a:r>
                    </a:p>
                  </a:txBody>
                  <a:tcPr marL="68580" marR="68580" marT="0" marB="0">
                    <a:lnL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Calibri"/>
                          <a:cs typeface="Times New Roman"/>
                        </a:rPr>
                        <a:t>12</a:t>
                      </a:r>
                    </a:p>
                  </a:txBody>
                  <a:tcPr marL="68580" marR="68580" marT="0" marB="0">
                    <a:lnL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Calibri"/>
                          <a:cs typeface="Times New Roman"/>
                        </a:rPr>
                        <a:t>11</a:t>
                      </a:r>
                    </a:p>
                  </a:txBody>
                  <a:tcPr marL="68580" marR="68580" marT="0" marB="0">
                    <a:lnL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6068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/>
                          <a:ea typeface="Calibri"/>
                          <a:cs typeface="Times New Roman"/>
                        </a:rPr>
                        <a:t>4</a:t>
                      </a:r>
                    </a:p>
                  </a:txBody>
                  <a:tcPr marL="68580" marR="68580" marT="0" marB="0">
                    <a:lnL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dirty="0" err="1">
                          <a:latin typeface="Times New Roman"/>
                          <a:ea typeface="Calibri"/>
                          <a:cs typeface="Times New Roman"/>
                        </a:rPr>
                        <a:t>Медянская</a:t>
                      </a:r>
                      <a:r>
                        <a:rPr lang="ru-RU" sz="2000" b="1" dirty="0">
                          <a:latin typeface="Times New Roman"/>
                          <a:ea typeface="Calibri"/>
                          <a:cs typeface="Times New Roman"/>
                        </a:rPr>
                        <a:t> СОШ</a:t>
                      </a:r>
                    </a:p>
                  </a:txBody>
                  <a:tcPr marL="68580" marR="68580" marT="0" marB="0">
                    <a:lnL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Calibri"/>
                          <a:cs typeface="Times New Roman"/>
                        </a:rPr>
                        <a:t>11</a:t>
                      </a:r>
                    </a:p>
                  </a:txBody>
                  <a:tcPr marL="68580" marR="68580" marT="0" marB="0">
                    <a:lnL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Calibri"/>
                          <a:cs typeface="Times New Roman"/>
                        </a:rPr>
                        <a:t>11</a:t>
                      </a:r>
                    </a:p>
                  </a:txBody>
                  <a:tcPr marL="68580" marR="68580" marT="0" marB="0">
                    <a:lnL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Calibri"/>
                          <a:cs typeface="Times New Roman"/>
                        </a:rPr>
                        <a:t>11</a:t>
                      </a:r>
                    </a:p>
                  </a:txBody>
                  <a:tcPr marL="68580" marR="68580" marT="0" marB="0">
                    <a:lnL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8155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Calibri"/>
                          <a:cs typeface="Times New Roman"/>
                        </a:rPr>
                        <a:t>5</a:t>
                      </a:r>
                    </a:p>
                  </a:txBody>
                  <a:tcPr marL="68580" marR="68580" marT="0" marB="0">
                    <a:lnL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dirty="0" err="1">
                          <a:latin typeface="Times New Roman"/>
                          <a:ea typeface="Calibri"/>
                          <a:cs typeface="Times New Roman"/>
                        </a:rPr>
                        <a:t>Ординская</a:t>
                      </a:r>
                      <a:r>
                        <a:rPr lang="ru-RU" sz="2000" b="1" dirty="0">
                          <a:latin typeface="Times New Roman"/>
                          <a:ea typeface="Calibri"/>
                          <a:cs typeface="Times New Roman"/>
                        </a:rPr>
                        <a:t> СОШ</a:t>
                      </a:r>
                    </a:p>
                  </a:txBody>
                  <a:tcPr marL="68580" marR="68580" marT="0" marB="0">
                    <a:lnL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Calibri"/>
                          <a:cs typeface="Times New Roman"/>
                        </a:rPr>
                        <a:t>108</a:t>
                      </a:r>
                    </a:p>
                  </a:txBody>
                  <a:tcPr marL="68580" marR="68580" marT="0" marB="0">
                    <a:lnL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Calibri"/>
                          <a:cs typeface="Times New Roman"/>
                        </a:rPr>
                        <a:t>108</a:t>
                      </a:r>
                    </a:p>
                  </a:txBody>
                  <a:tcPr marL="68580" marR="68580" marT="0" marB="0">
                    <a:lnL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Calibri"/>
                          <a:cs typeface="Times New Roman"/>
                        </a:rPr>
                        <a:t>102</a:t>
                      </a:r>
                    </a:p>
                  </a:txBody>
                  <a:tcPr marL="68580" marR="68580" marT="0" marB="0">
                    <a:lnL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5445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Calibri"/>
                          <a:cs typeface="Times New Roman"/>
                        </a:rPr>
                        <a:t>6</a:t>
                      </a:r>
                    </a:p>
                  </a:txBody>
                  <a:tcPr marL="68580" marR="68580" marT="0" marB="0">
                    <a:lnL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Calibri"/>
                          <a:cs typeface="Times New Roman"/>
                        </a:rPr>
                        <a:t>По округу</a:t>
                      </a:r>
                    </a:p>
                  </a:txBody>
                  <a:tcPr marL="68580" marR="68580" marT="0" marB="0">
                    <a:lnL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Calibri"/>
                          <a:cs typeface="Times New Roman"/>
                        </a:rPr>
                        <a:t>180</a:t>
                      </a:r>
                    </a:p>
                  </a:txBody>
                  <a:tcPr marL="68580" marR="68580" marT="0" marB="0">
                    <a:lnL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Calibri"/>
                          <a:cs typeface="Times New Roman"/>
                        </a:rPr>
                        <a:t>180</a:t>
                      </a:r>
                    </a:p>
                  </a:txBody>
                  <a:tcPr marL="68580" marR="68580" marT="0" marB="0">
                    <a:lnL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Calibri"/>
                          <a:cs typeface="Times New Roman"/>
                        </a:rPr>
                        <a:t>169</a:t>
                      </a:r>
                    </a:p>
                  </a:txBody>
                  <a:tcPr marL="68580" marR="68580" marT="0" marB="0">
                    <a:lnL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Заголовок 1"/>
          <p:cNvSpPr>
            <a:spLocks noGrp="1"/>
          </p:cNvSpPr>
          <p:nvPr>
            <p:ph type="title"/>
          </p:nvPr>
        </p:nvSpPr>
        <p:spPr>
          <a:xfrm>
            <a:off x="1285875" y="214313"/>
            <a:ext cx="7132638" cy="863600"/>
          </a:xfrm>
        </p:spPr>
        <p:txBody>
          <a:bodyPr rtlCol="0">
            <a:normAutofit/>
          </a:bodyPr>
          <a:lstStyle/>
          <a:p>
            <a:pPr algn="ctr" eaLnBrk="1" fontAlgn="ctr" hangingPunct="1">
              <a:spcAft>
                <a:spcPts val="0"/>
              </a:spcAft>
              <a:defRPr/>
            </a:pPr>
            <a:r>
              <a:rPr lang="ru-RU" altLang="ru-RU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Результаты ЕГЭ</a:t>
            </a:r>
          </a:p>
        </p:txBody>
      </p:sp>
      <p:graphicFrame>
        <p:nvGraphicFramePr>
          <p:cNvPr id="4" name="Объект 4"/>
          <p:cNvGraphicFramePr>
            <a:graphicFrameLocks/>
          </p:cNvGraphicFramePr>
          <p:nvPr>
            <p:extLst/>
          </p:nvPr>
        </p:nvGraphicFramePr>
        <p:xfrm>
          <a:off x="204788" y="847725"/>
          <a:ext cx="8482012" cy="408956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7188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383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906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81125">
                  <a:extLst>
                    <a:ext uri="{9D8B030D-6E8A-4147-A177-3AD203B41FA5}">
                      <a16:colId xmlns:a16="http://schemas.microsoft.com/office/drawing/2014/main" val="2514959007"/>
                    </a:ext>
                  </a:extLst>
                </a:gridCol>
              </a:tblGrid>
              <a:tr h="526566">
                <a:tc>
                  <a:txBody>
                    <a:bodyPr/>
                    <a:lstStyle>
                      <a:lvl1pPr eaLnBrk="0" hangingPunct="0">
                        <a:spcBef>
                          <a:spcPts val="600"/>
                        </a:spcBef>
                        <a:buClr>
                          <a:schemeClr val="tx2"/>
                        </a:buClr>
                        <a:buSzPct val="73000"/>
                        <a:buFont typeface="Wingdings 2" pitchFamily="18" charset="2"/>
                        <a:defRPr sz="2200">
                          <a:solidFill>
                            <a:schemeClr val="tx1"/>
                          </a:solidFill>
                          <a:latin typeface="Trebuchet MS" pitchFamily="34" charset="0"/>
                        </a:defRPr>
                      </a:lvl1pPr>
                      <a:lvl2pPr marL="742950" indent="-285750" eaLnBrk="0" hangingPunct="0">
                        <a:spcBef>
                          <a:spcPts val="500"/>
                        </a:spcBef>
                        <a:buClr>
                          <a:srgbClr val="F9B639"/>
                        </a:buClr>
                        <a:buSzPct val="80000"/>
                        <a:buFont typeface="Wingdings 2" pitchFamily="18" charset="2"/>
                        <a:defRPr sz="2100">
                          <a:solidFill>
                            <a:srgbClr val="6C6C6C"/>
                          </a:solidFill>
                          <a:latin typeface="Trebuchet MS" pitchFamily="34" charset="0"/>
                        </a:defRPr>
                      </a:lvl2pPr>
                      <a:lvl3pPr marL="1143000" indent="-228600" eaLnBrk="0" hangingPunct="0">
                        <a:spcBef>
                          <a:spcPts val="400"/>
                        </a:spcBef>
                        <a:buClr>
                          <a:srgbClr val="F9B639"/>
                        </a:buClr>
                        <a:buSzPct val="6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rebuchet MS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rgbClr val="F9B639"/>
                        </a:buClr>
                        <a:buSzPct val="80000"/>
                        <a:buFont typeface="Wingdings 2" pitchFamily="18" charset="2"/>
                        <a:defRPr>
                          <a:solidFill>
                            <a:srgbClr val="6C6C6C"/>
                          </a:solidFill>
                          <a:latin typeface="Trebuchet MS" pitchFamily="34" charset="0"/>
                        </a:defRPr>
                      </a:lvl4pPr>
                      <a:lvl5pPr marL="2057400" indent="-228600" eaLnBrk="0" hangingPunct="0">
                        <a:spcBef>
                          <a:spcPts val="400"/>
                        </a:spcBef>
                        <a:buClr>
                          <a:srgbClr val="F9B639"/>
                        </a:buClr>
                        <a:buSzPct val="70000"/>
                        <a:buFont typeface="Wingdings" pitchFamily="2" charset="2"/>
                        <a:defRPr sz="1600">
                          <a:solidFill>
                            <a:schemeClr val="tx1"/>
                          </a:solidFill>
                          <a:latin typeface="Trebuchet MS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rgbClr val="F9B639"/>
                        </a:buClr>
                        <a:buSzPct val="70000"/>
                        <a:buFont typeface="Wingdings" pitchFamily="2" charset="2"/>
                        <a:defRPr sz="1600">
                          <a:solidFill>
                            <a:schemeClr val="tx1"/>
                          </a:solidFill>
                          <a:latin typeface="Trebuchet MS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rgbClr val="F9B639"/>
                        </a:buClr>
                        <a:buSzPct val="70000"/>
                        <a:buFont typeface="Wingdings" pitchFamily="2" charset="2"/>
                        <a:defRPr sz="1600">
                          <a:solidFill>
                            <a:schemeClr val="tx1"/>
                          </a:solidFill>
                          <a:latin typeface="Trebuchet MS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rgbClr val="F9B639"/>
                        </a:buClr>
                        <a:buSzPct val="70000"/>
                        <a:buFont typeface="Wingdings" pitchFamily="2" charset="2"/>
                        <a:defRPr sz="1600">
                          <a:solidFill>
                            <a:schemeClr val="tx1"/>
                          </a:solidFill>
                          <a:latin typeface="Trebuchet MS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rgbClr val="F9B639"/>
                        </a:buClr>
                        <a:buSzPct val="70000"/>
                        <a:buFont typeface="Wingdings" pitchFamily="2" charset="2"/>
                        <a:defRPr sz="1600">
                          <a:solidFill>
                            <a:schemeClr val="tx1"/>
                          </a:solidFill>
                          <a:latin typeface="Trebuchet MS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Год</a:t>
                      </a:r>
                      <a:endParaRPr kumimoji="0" lang="ru-RU" altLang="ru-RU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8832" marR="38832" marT="7103" marB="0" horzOverflow="overflow">
                    <a:lnL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ts val="600"/>
                        </a:spcBef>
                        <a:buClr>
                          <a:schemeClr val="tx2"/>
                        </a:buClr>
                        <a:buSzPct val="73000"/>
                        <a:buFont typeface="Wingdings 2" pitchFamily="18" charset="2"/>
                        <a:defRPr sz="2200">
                          <a:solidFill>
                            <a:schemeClr val="tx1"/>
                          </a:solidFill>
                          <a:latin typeface="Trebuchet MS" pitchFamily="34" charset="0"/>
                        </a:defRPr>
                      </a:lvl1pPr>
                      <a:lvl2pPr marL="742950" indent="-285750" eaLnBrk="0" hangingPunct="0">
                        <a:spcBef>
                          <a:spcPts val="500"/>
                        </a:spcBef>
                        <a:buClr>
                          <a:srgbClr val="F9B639"/>
                        </a:buClr>
                        <a:buSzPct val="80000"/>
                        <a:buFont typeface="Wingdings 2" pitchFamily="18" charset="2"/>
                        <a:defRPr sz="2100">
                          <a:solidFill>
                            <a:srgbClr val="6C6C6C"/>
                          </a:solidFill>
                          <a:latin typeface="Trebuchet MS" pitchFamily="34" charset="0"/>
                        </a:defRPr>
                      </a:lvl2pPr>
                      <a:lvl3pPr marL="1143000" indent="-228600" eaLnBrk="0" hangingPunct="0">
                        <a:spcBef>
                          <a:spcPts val="400"/>
                        </a:spcBef>
                        <a:buClr>
                          <a:srgbClr val="F9B639"/>
                        </a:buClr>
                        <a:buSzPct val="6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rebuchet MS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rgbClr val="F9B639"/>
                        </a:buClr>
                        <a:buSzPct val="80000"/>
                        <a:buFont typeface="Wingdings 2" pitchFamily="18" charset="2"/>
                        <a:defRPr>
                          <a:solidFill>
                            <a:srgbClr val="6C6C6C"/>
                          </a:solidFill>
                          <a:latin typeface="Trebuchet MS" pitchFamily="34" charset="0"/>
                        </a:defRPr>
                      </a:lvl4pPr>
                      <a:lvl5pPr marL="2057400" indent="-228600" eaLnBrk="0" hangingPunct="0">
                        <a:spcBef>
                          <a:spcPts val="400"/>
                        </a:spcBef>
                        <a:buClr>
                          <a:srgbClr val="F9B639"/>
                        </a:buClr>
                        <a:buSzPct val="70000"/>
                        <a:buFont typeface="Wingdings" pitchFamily="2" charset="2"/>
                        <a:defRPr sz="1600">
                          <a:solidFill>
                            <a:schemeClr val="tx1"/>
                          </a:solidFill>
                          <a:latin typeface="Trebuchet MS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rgbClr val="F9B639"/>
                        </a:buClr>
                        <a:buSzPct val="70000"/>
                        <a:buFont typeface="Wingdings" pitchFamily="2" charset="2"/>
                        <a:defRPr sz="1600">
                          <a:solidFill>
                            <a:schemeClr val="tx1"/>
                          </a:solidFill>
                          <a:latin typeface="Trebuchet MS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rgbClr val="F9B639"/>
                        </a:buClr>
                        <a:buSzPct val="70000"/>
                        <a:buFont typeface="Wingdings" pitchFamily="2" charset="2"/>
                        <a:defRPr sz="1600">
                          <a:solidFill>
                            <a:schemeClr val="tx1"/>
                          </a:solidFill>
                          <a:latin typeface="Trebuchet MS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rgbClr val="F9B639"/>
                        </a:buClr>
                        <a:buSzPct val="70000"/>
                        <a:buFont typeface="Wingdings" pitchFamily="2" charset="2"/>
                        <a:defRPr sz="1600">
                          <a:solidFill>
                            <a:schemeClr val="tx1"/>
                          </a:solidFill>
                          <a:latin typeface="Trebuchet MS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rgbClr val="F9B639"/>
                        </a:buClr>
                        <a:buSzPct val="70000"/>
                        <a:buFont typeface="Wingdings" pitchFamily="2" charset="2"/>
                        <a:defRPr sz="1600">
                          <a:solidFill>
                            <a:schemeClr val="tx1"/>
                          </a:solidFill>
                          <a:latin typeface="Trebuchet MS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2020</a:t>
                      </a:r>
                      <a:endParaRPr kumimoji="0" lang="ru-RU" altLang="ru-RU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8832" marR="38832" marT="7103" marB="0" horzOverflow="overflow">
                    <a:lnL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pitchFamily="34" charset="0"/>
                          <a:ea typeface="+mn-ea"/>
                          <a:cs typeface="+mn-cs"/>
                        </a:rPr>
                        <a:t>2021</a:t>
                      </a:r>
                    </a:p>
                  </a:txBody>
                  <a:tcPr marL="38832" marR="38832" marT="7103" marB="0" horzOverflow="overflow">
                    <a:lnL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pitchFamily="34" charset="0"/>
                          <a:ea typeface="+mn-ea"/>
                          <a:cs typeface="+mn-cs"/>
                        </a:rPr>
                        <a:t>2022</a:t>
                      </a:r>
                    </a:p>
                  </a:txBody>
                  <a:tcPr marL="38832" marR="38832" marT="7103" marB="0" horzOverflow="overflow">
                    <a:lnL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8667">
                <a:tc>
                  <a:txBody>
                    <a:bodyPr/>
                    <a:lstStyle>
                      <a:lvl1pPr eaLnBrk="0" hangingPunct="0">
                        <a:spcBef>
                          <a:spcPts val="600"/>
                        </a:spcBef>
                        <a:buClr>
                          <a:schemeClr val="tx2"/>
                        </a:buClr>
                        <a:buSzPct val="73000"/>
                        <a:buFont typeface="Wingdings 2" pitchFamily="18" charset="2"/>
                        <a:defRPr sz="2200">
                          <a:solidFill>
                            <a:schemeClr val="tx1"/>
                          </a:solidFill>
                          <a:latin typeface="Trebuchet MS" pitchFamily="34" charset="0"/>
                        </a:defRPr>
                      </a:lvl1pPr>
                      <a:lvl2pPr marL="742950" indent="-285750" eaLnBrk="0" hangingPunct="0">
                        <a:spcBef>
                          <a:spcPts val="500"/>
                        </a:spcBef>
                        <a:buClr>
                          <a:srgbClr val="F9B639"/>
                        </a:buClr>
                        <a:buSzPct val="80000"/>
                        <a:buFont typeface="Wingdings 2" pitchFamily="18" charset="2"/>
                        <a:defRPr sz="2100">
                          <a:solidFill>
                            <a:srgbClr val="6C6C6C"/>
                          </a:solidFill>
                          <a:latin typeface="Trebuchet MS" pitchFamily="34" charset="0"/>
                        </a:defRPr>
                      </a:lvl2pPr>
                      <a:lvl3pPr marL="1143000" indent="-228600" eaLnBrk="0" hangingPunct="0">
                        <a:spcBef>
                          <a:spcPts val="400"/>
                        </a:spcBef>
                        <a:buClr>
                          <a:srgbClr val="F9B639"/>
                        </a:buClr>
                        <a:buSzPct val="6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rebuchet MS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rgbClr val="F9B639"/>
                        </a:buClr>
                        <a:buSzPct val="80000"/>
                        <a:buFont typeface="Wingdings 2" pitchFamily="18" charset="2"/>
                        <a:defRPr>
                          <a:solidFill>
                            <a:srgbClr val="6C6C6C"/>
                          </a:solidFill>
                          <a:latin typeface="Trebuchet MS" pitchFamily="34" charset="0"/>
                        </a:defRPr>
                      </a:lvl4pPr>
                      <a:lvl5pPr marL="2057400" indent="-228600" eaLnBrk="0" hangingPunct="0">
                        <a:spcBef>
                          <a:spcPts val="400"/>
                        </a:spcBef>
                        <a:buClr>
                          <a:srgbClr val="F9B639"/>
                        </a:buClr>
                        <a:buSzPct val="70000"/>
                        <a:buFont typeface="Wingdings" pitchFamily="2" charset="2"/>
                        <a:defRPr sz="1600">
                          <a:solidFill>
                            <a:schemeClr val="tx1"/>
                          </a:solidFill>
                          <a:latin typeface="Trebuchet MS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rgbClr val="F9B639"/>
                        </a:buClr>
                        <a:buSzPct val="70000"/>
                        <a:buFont typeface="Wingdings" pitchFamily="2" charset="2"/>
                        <a:defRPr sz="1600">
                          <a:solidFill>
                            <a:schemeClr val="tx1"/>
                          </a:solidFill>
                          <a:latin typeface="Trebuchet MS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rgbClr val="F9B639"/>
                        </a:buClr>
                        <a:buSzPct val="70000"/>
                        <a:buFont typeface="Wingdings" pitchFamily="2" charset="2"/>
                        <a:defRPr sz="1600">
                          <a:solidFill>
                            <a:schemeClr val="tx1"/>
                          </a:solidFill>
                          <a:latin typeface="Trebuchet MS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rgbClr val="F9B639"/>
                        </a:buClr>
                        <a:buSzPct val="70000"/>
                        <a:buFont typeface="Wingdings" pitchFamily="2" charset="2"/>
                        <a:defRPr sz="1600">
                          <a:solidFill>
                            <a:schemeClr val="tx1"/>
                          </a:solidFill>
                          <a:latin typeface="Trebuchet MS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rgbClr val="F9B639"/>
                        </a:buClr>
                        <a:buSzPct val="70000"/>
                        <a:buFont typeface="Wingdings" pitchFamily="2" charset="2"/>
                        <a:defRPr sz="1600">
                          <a:solidFill>
                            <a:schemeClr val="tx1"/>
                          </a:solidFill>
                          <a:latin typeface="Trebuchet MS" pitchFamily="34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0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Всего обучающихся</a:t>
                      </a:r>
                      <a:endParaRPr kumimoji="0" lang="ru-RU" altLang="ru-RU" sz="2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8832" marR="38832" marT="7103" marB="0" horzOverflow="overflow">
                    <a:lnL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ts val="600"/>
                        </a:spcBef>
                        <a:buClr>
                          <a:schemeClr val="tx2"/>
                        </a:buClr>
                        <a:buSzPct val="73000"/>
                        <a:buFont typeface="Wingdings 2" pitchFamily="18" charset="2"/>
                        <a:defRPr sz="2200">
                          <a:solidFill>
                            <a:schemeClr val="tx1"/>
                          </a:solidFill>
                          <a:latin typeface="Trebuchet MS" pitchFamily="34" charset="0"/>
                        </a:defRPr>
                      </a:lvl1pPr>
                      <a:lvl2pPr marL="742950" indent="-285750" eaLnBrk="0" hangingPunct="0">
                        <a:spcBef>
                          <a:spcPts val="500"/>
                        </a:spcBef>
                        <a:buClr>
                          <a:srgbClr val="F9B639"/>
                        </a:buClr>
                        <a:buSzPct val="80000"/>
                        <a:buFont typeface="Wingdings 2" pitchFamily="18" charset="2"/>
                        <a:defRPr sz="2100">
                          <a:solidFill>
                            <a:srgbClr val="6C6C6C"/>
                          </a:solidFill>
                          <a:latin typeface="Trebuchet MS" pitchFamily="34" charset="0"/>
                        </a:defRPr>
                      </a:lvl2pPr>
                      <a:lvl3pPr marL="1143000" indent="-228600" eaLnBrk="0" hangingPunct="0">
                        <a:spcBef>
                          <a:spcPts val="400"/>
                        </a:spcBef>
                        <a:buClr>
                          <a:srgbClr val="F9B639"/>
                        </a:buClr>
                        <a:buSzPct val="6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rebuchet MS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rgbClr val="F9B639"/>
                        </a:buClr>
                        <a:buSzPct val="80000"/>
                        <a:buFont typeface="Wingdings 2" pitchFamily="18" charset="2"/>
                        <a:defRPr>
                          <a:solidFill>
                            <a:srgbClr val="6C6C6C"/>
                          </a:solidFill>
                          <a:latin typeface="Trebuchet MS" pitchFamily="34" charset="0"/>
                        </a:defRPr>
                      </a:lvl4pPr>
                      <a:lvl5pPr marL="2057400" indent="-228600" eaLnBrk="0" hangingPunct="0">
                        <a:spcBef>
                          <a:spcPts val="400"/>
                        </a:spcBef>
                        <a:buClr>
                          <a:srgbClr val="F9B639"/>
                        </a:buClr>
                        <a:buSzPct val="70000"/>
                        <a:buFont typeface="Wingdings" pitchFamily="2" charset="2"/>
                        <a:defRPr sz="1600">
                          <a:solidFill>
                            <a:schemeClr val="tx1"/>
                          </a:solidFill>
                          <a:latin typeface="Trebuchet MS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rgbClr val="F9B639"/>
                        </a:buClr>
                        <a:buSzPct val="70000"/>
                        <a:buFont typeface="Wingdings" pitchFamily="2" charset="2"/>
                        <a:defRPr sz="1600">
                          <a:solidFill>
                            <a:schemeClr val="tx1"/>
                          </a:solidFill>
                          <a:latin typeface="Trebuchet MS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rgbClr val="F9B639"/>
                        </a:buClr>
                        <a:buSzPct val="70000"/>
                        <a:buFont typeface="Wingdings" pitchFamily="2" charset="2"/>
                        <a:defRPr sz="1600">
                          <a:solidFill>
                            <a:schemeClr val="tx1"/>
                          </a:solidFill>
                          <a:latin typeface="Trebuchet MS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rgbClr val="F9B639"/>
                        </a:buClr>
                        <a:buSzPct val="70000"/>
                        <a:buFont typeface="Wingdings" pitchFamily="2" charset="2"/>
                        <a:defRPr sz="1600">
                          <a:solidFill>
                            <a:schemeClr val="tx1"/>
                          </a:solidFill>
                          <a:latin typeface="Trebuchet MS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rgbClr val="F9B639"/>
                        </a:buClr>
                        <a:buSzPct val="70000"/>
                        <a:buFont typeface="Wingdings" pitchFamily="2" charset="2"/>
                        <a:defRPr sz="1600">
                          <a:solidFill>
                            <a:schemeClr val="tx1"/>
                          </a:solidFill>
                          <a:latin typeface="Trebuchet MS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0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69</a:t>
                      </a:r>
                      <a:endParaRPr kumimoji="0" lang="ru-RU" altLang="ru-RU" sz="2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8832" marR="38832" marT="7103" marB="0" horzOverflow="overflow">
                    <a:lnL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00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pitchFamily="34" charset="0"/>
                          <a:ea typeface="+mn-ea"/>
                          <a:cs typeface="+mn-cs"/>
                        </a:rPr>
                        <a:t>49</a:t>
                      </a:r>
                    </a:p>
                  </a:txBody>
                  <a:tcPr marL="38832" marR="38832" marT="7103" marB="0" horzOverflow="overflow">
                    <a:lnL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00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pitchFamily="34" charset="0"/>
                          <a:ea typeface="+mn-ea"/>
                          <a:cs typeface="+mn-cs"/>
                        </a:rPr>
                        <a:t>43</a:t>
                      </a:r>
                    </a:p>
                  </a:txBody>
                  <a:tcPr marL="38832" marR="38832" marT="7103" marB="0" horzOverflow="overflow">
                    <a:lnL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93366">
                <a:tc>
                  <a:txBody>
                    <a:bodyPr/>
                    <a:lstStyle>
                      <a:lvl1pPr eaLnBrk="0" hangingPunct="0">
                        <a:spcBef>
                          <a:spcPts val="600"/>
                        </a:spcBef>
                        <a:buClr>
                          <a:schemeClr val="tx2"/>
                        </a:buClr>
                        <a:buSzPct val="73000"/>
                        <a:buFont typeface="Wingdings 2" pitchFamily="18" charset="2"/>
                        <a:defRPr sz="2200">
                          <a:solidFill>
                            <a:schemeClr val="tx1"/>
                          </a:solidFill>
                          <a:latin typeface="Trebuchet MS" pitchFamily="34" charset="0"/>
                        </a:defRPr>
                      </a:lvl1pPr>
                      <a:lvl2pPr marL="742950" indent="-285750" eaLnBrk="0" hangingPunct="0">
                        <a:spcBef>
                          <a:spcPts val="500"/>
                        </a:spcBef>
                        <a:buClr>
                          <a:srgbClr val="F9B639"/>
                        </a:buClr>
                        <a:buSzPct val="80000"/>
                        <a:buFont typeface="Wingdings 2" pitchFamily="18" charset="2"/>
                        <a:defRPr sz="2100">
                          <a:solidFill>
                            <a:srgbClr val="6C6C6C"/>
                          </a:solidFill>
                          <a:latin typeface="Trebuchet MS" pitchFamily="34" charset="0"/>
                        </a:defRPr>
                      </a:lvl2pPr>
                      <a:lvl3pPr marL="1143000" indent="-228600" eaLnBrk="0" hangingPunct="0">
                        <a:spcBef>
                          <a:spcPts val="400"/>
                        </a:spcBef>
                        <a:buClr>
                          <a:srgbClr val="F9B639"/>
                        </a:buClr>
                        <a:buSzPct val="6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rebuchet MS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rgbClr val="F9B639"/>
                        </a:buClr>
                        <a:buSzPct val="80000"/>
                        <a:buFont typeface="Wingdings 2" pitchFamily="18" charset="2"/>
                        <a:defRPr>
                          <a:solidFill>
                            <a:srgbClr val="6C6C6C"/>
                          </a:solidFill>
                          <a:latin typeface="Trebuchet MS" pitchFamily="34" charset="0"/>
                        </a:defRPr>
                      </a:lvl4pPr>
                      <a:lvl5pPr marL="2057400" indent="-228600" eaLnBrk="0" hangingPunct="0">
                        <a:spcBef>
                          <a:spcPts val="400"/>
                        </a:spcBef>
                        <a:buClr>
                          <a:srgbClr val="F9B639"/>
                        </a:buClr>
                        <a:buSzPct val="70000"/>
                        <a:buFont typeface="Wingdings" pitchFamily="2" charset="2"/>
                        <a:defRPr sz="1600">
                          <a:solidFill>
                            <a:schemeClr val="tx1"/>
                          </a:solidFill>
                          <a:latin typeface="Trebuchet MS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rgbClr val="F9B639"/>
                        </a:buClr>
                        <a:buSzPct val="70000"/>
                        <a:buFont typeface="Wingdings" pitchFamily="2" charset="2"/>
                        <a:defRPr sz="1600">
                          <a:solidFill>
                            <a:schemeClr val="tx1"/>
                          </a:solidFill>
                          <a:latin typeface="Trebuchet MS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rgbClr val="F9B639"/>
                        </a:buClr>
                        <a:buSzPct val="70000"/>
                        <a:buFont typeface="Wingdings" pitchFamily="2" charset="2"/>
                        <a:defRPr sz="1600">
                          <a:solidFill>
                            <a:schemeClr val="tx1"/>
                          </a:solidFill>
                          <a:latin typeface="Trebuchet MS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rgbClr val="F9B639"/>
                        </a:buClr>
                        <a:buSzPct val="70000"/>
                        <a:buFont typeface="Wingdings" pitchFamily="2" charset="2"/>
                        <a:defRPr sz="1600">
                          <a:solidFill>
                            <a:schemeClr val="tx1"/>
                          </a:solidFill>
                          <a:latin typeface="Trebuchet MS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rgbClr val="F9B639"/>
                        </a:buClr>
                        <a:buSzPct val="70000"/>
                        <a:buFont typeface="Wingdings" pitchFamily="2" charset="2"/>
                        <a:defRPr sz="1600">
                          <a:solidFill>
                            <a:schemeClr val="tx1"/>
                          </a:solidFill>
                          <a:latin typeface="Trebuchet MS" pitchFamily="34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000" u="none" strike="noStrike" cap="none" normalizeH="0" baseline="0">
                          <a:ln>
                            <a:noFill/>
                          </a:ln>
                          <a:effectLst/>
                        </a:rPr>
                        <a:t>Допущено к экзаменам</a:t>
                      </a:r>
                      <a:endParaRPr kumimoji="0" lang="ru-RU" altLang="ru-RU" sz="20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8832" marR="38832" marT="7103" marB="0" horzOverflow="overflow">
                    <a:lnL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ts val="600"/>
                        </a:spcBef>
                        <a:buClr>
                          <a:schemeClr val="tx2"/>
                        </a:buClr>
                        <a:buSzPct val="73000"/>
                        <a:buFont typeface="Wingdings 2" pitchFamily="18" charset="2"/>
                        <a:defRPr sz="2200">
                          <a:solidFill>
                            <a:schemeClr val="tx1"/>
                          </a:solidFill>
                          <a:latin typeface="Trebuchet MS" pitchFamily="34" charset="0"/>
                        </a:defRPr>
                      </a:lvl1pPr>
                      <a:lvl2pPr marL="742950" indent="-285750" eaLnBrk="0" hangingPunct="0">
                        <a:spcBef>
                          <a:spcPts val="500"/>
                        </a:spcBef>
                        <a:buClr>
                          <a:srgbClr val="F9B639"/>
                        </a:buClr>
                        <a:buSzPct val="80000"/>
                        <a:buFont typeface="Wingdings 2" pitchFamily="18" charset="2"/>
                        <a:defRPr sz="2100">
                          <a:solidFill>
                            <a:srgbClr val="6C6C6C"/>
                          </a:solidFill>
                          <a:latin typeface="Trebuchet MS" pitchFamily="34" charset="0"/>
                        </a:defRPr>
                      </a:lvl2pPr>
                      <a:lvl3pPr marL="1143000" indent="-228600" eaLnBrk="0" hangingPunct="0">
                        <a:spcBef>
                          <a:spcPts val="400"/>
                        </a:spcBef>
                        <a:buClr>
                          <a:srgbClr val="F9B639"/>
                        </a:buClr>
                        <a:buSzPct val="6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rebuchet MS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rgbClr val="F9B639"/>
                        </a:buClr>
                        <a:buSzPct val="80000"/>
                        <a:buFont typeface="Wingdings 2" pitchFamily="18" charset="2"/>
                        <a:defRPr>
                          <a:solidFill>
                            <a:srgbClr val="6C6C6C"/>
                          </a:solidFill>
                          <a:latin typeface="Trebuchet MS" pitchFamily="34" charset="0"/>
                        </a:defRPr>
                      </a:lvl4pPr>
                      <a:lvl5pPr marL="2057400" indent="-228600" eaLnBrk="0" hangingPunct="0">
                        <a:spcBef>
                          <a:spcPts val="400"/>
                        </a:spcBef>
                        <a:buClr>
                          <a:srgbClr val="F9B639"/>
                        </a:buClr>
                        <a:buSzPct val="70000"/>
                        <a:buFont typeface="Wingdings" pitchFamily="2" charset="2"/>
                        <a:defRPr sz="1600">
                          <a:solidFill>
                            <a:schemeClr val="tx1"/>
                          </a:solidFill>
                          <a:latin typeface="Trebuchet MS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rgbClr val="F9B639"/>
                        </a:buClr>
                        <a:buSzPct val="70000"/>
                        <a:buFont typeface="Wingdings" pitchFamily="2" charset="2"/>
                        <a:defRPr sz="1600">
                          <a:solidFill>
                            <a:schemeClr val="tx1"/>
                          </a:solidFill>
                          <a:latin typeface="Trebuchet MS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rgbClr val="F9B639"/>
                        </a:buClr>
                        <a:buSzPct val="70000"/>
                        <a:buFont typeface="Wingdings" pitchFamily="2" charset="2"/>
                        <a:defRPr sz="1600">
                          <a:solidFill>
                            <a:schemeClr val="tx1"/>
                          </a:solidFill>
                          <a:latin typeface="Trebuchet MS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rgbClr val="F9B639"/>
                        </a:buClr>
                        <a:buSzPct val="70000"/>
                        <a:buFont typeface="Wingdings" pitchFamily="2" charset="2"/>
                        <a:defRPr sz="1600">
                          <a:solidFill>
                            <a:schemeClr val="tx1"/>
                          </a:solidFill>
                          <a:latin typeface="Trebuchet MS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rgbClr val="F9B639"/>
                        </a:buClr>
                        <a:buSzPct val="70000"/>
                        <a:buFont typeface="Wingdings" pitchFamily="2" charset="2"/>
                        <a:defRPr sz="1600">
                          <a:solidFill>
                            <a:schemeClr val="tx1"/>
                          </a:solidFill>
                          <a:latin typeface="Trebuchet MS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0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50(100%)</a:t>
                      </a:r>
                      <a:endParaRPr kumimoji="0" lang="ru-RU" altLang="ru-RU" sz="2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8832" marR="38832" marT="7103" marB="0" horzOverflow="overflow">
                    <a:lnL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00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pitchFamily="34" charset="0"/>
                          <a:ea typeface="+mn-ea"/>
                          <a:cs typeface="+mn-cs"/>
                        </a:rPr>
                        <a:t>49(100%)</a:t>
                      </a:r>
                    </a:p>
                  </a:txBody>
                  <a:tcPr marL="38832" marR="38832" marT="7103" marB="0" horzOverflow="overflow">
                    <a:lnL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00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pitchFamily="34" charset="0"/>
                          <a:ea typeface="+mn-ea"/>
                          <a:cs typeface="+mn-cs"/>
                        </a:rPr>
                        <a:t>43(100%)</a:t>
                      </a:r>
                    </a:p>
                  </a:txBody>
                  <a:tcPr marL="38832" marR="38832" marT="7103" marB="0" horzOverflow="overflow">
                    <a:lnL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8158">
                <a:tc>
                  <a:txBody>
                    <a:bodyPr/>
                    <a:lstStyle>
                      <a:lvl1pPr eaLnBrk="0" hangingPunct="0">
                        <a:spcBef>
                          <a:spcPts val="600"/>
                        </a:spcBef>
                        <a:buClr>
                          <a:schemeClr val="tx2"/>
                        </a:buClr>
                        <a:buSzPct val="73000"/>
                        <a:buFont typeface="Wingdings 2" pitchFamily="18" charset="2"/>
                        <a:defRPr sz="2200">
                          <a:solidFill>
                            <a:schemeClr val="tx1"/>
                          </a:solidFill>
                          <a:latin typeface="Trebuchet MS" pitchFamily="34" charset="0"/>
                        </a:defRPr>
                      </a:lvl1pPr>
                      <a:lvl2pPr marL="742950" indent="-285750" eaLnBrk="0" hangingPunct="0">
                        <a:spcBef>
                          <a:spcPts val="500"/>
                        </a:spcBef>
                        <a:buClr>
                          <a:srgbClr val="F9B639"/>
                        </a:buClr>
                        <a:buSzPct val="80000"/>
                        <a:buFont typeface="Wingdings 2" pitchFamily="18" charset="2"/>
                        <a:defRPr sz="2100">
                          <a:solidFill>
                            <a:srgbClr val="6C6C6C"/>
                          </a:solidFill>
                          <a:latin typeface="Trebuchet MS" pitchFamily="34" charset="0"/>
                        </a:defRPr>
                      </a:lvl2pPr>
                      <a:lvl3pPr marL="1143000" indent="-228600" eaLnBrk="0" hangingPunct="0">
                        <a:spcBef>
                          <a:spcPts val="400"/>
                        </a:spcBef>
                        <a:buClr>
                          <a:srgbClr val="F9B639"/>
                        </a:buClr>
                        <a:buSzPct val="6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rebuchet MS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rgbClr val="F9B639"/>
                        </a:buClr>
                        <a:buSzPct val="80000"/>
                        <a:buFont typeface="Wingdings 2" pitchFamily="18" charset="2"/>
                        <a:defRPr>
                          <a:solidFill>
                            <a:srgbClr val="6C6C6C"/>
                          </a:solidFill>
                          <a:latin typeface="Trebuchet MS" pitchFamily="34" charset="0"/>
                        </a:defRPr>
                      </a:lvl4pPr>
                      <a:lvl5pPr marL="2057400" indent="-228600" eaLnBrk="0" hangingPunct="0">
                        <a:spcBef>
                          <a:spcPts val="400"/>
                        </a:spcBef>
                        <a:buClr>
                          <a:srgbClr val="F9B639"/>
                        </a:buClr>
                        <a:buSzPct val="70000"/>
                        <a:buFont typeface="Wingdings" pitchFamily="2" charset="2"/>
                        <a:defRPr sz="1600">
                          <a:solidFill>
                            <a:schemeClr val="tx1"/>
                          </a:solidFill>
                          <a:latin typeface="Trebuchet MS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rgbClr val="F9B639"/>
                        </a:buClr>
                        <a:buSzPct val="70000"/>
                        <a:buFont typeface="Wingdings" pitchFamily="2" charset="2"/>
                        <a:defRPr sz="1600">
                          <a:solidFill>
                            <a:schemeClr val="tx1"/>
                          </a:solidFill>
                          <a:latin typeface="Trebuchet MS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rgbClr val="F9B639"/>
                        </a:buClr>
                        <a:buSzPct val="70000"/>
                        <a:buFont typeface="Wingdings" pitchFamily="2" charset="2"/>
                        <a:defRPr sz="1600">
                          <a:solidFill>
                            <a:schemeClr val="tx1"/>
                          </a:solidFill>
                          <a:latin typeface="Trebuchet MS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rgbClr val="F9B639"/>
                        </a:buClr>
                        <a:buSzPct val="70000"/>
                        <a:buFont typeface="Wingdings" pitchFamily="2" charset="2"/>
                        <a:defRPr sz="1600">
                          <a:solidFill>
                            <a:schemeClr val="tx1"/>
                          </a:solidFill>
                          <a:latin typeface="Trebuchet MS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rgbClr val="F9B639"/>
                        </a:buClr>
                        <a:buSzPct val="70000"/>
                        <a:buFont typeface="Wingdings" pitchFamily="2" charset="2"/>
                        <a:defRPr sz="1600">
                          <a:solidFill>
                            <a:schemeClr val="tx1"/>
                          </a:solidFill>
                          <a:latin typeface="Trebuchet MS" pitchFamily="34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0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Не допущено</a:t>
                      </a:r>
                      <a:endParaRPr kumimoji="0" lang="ru-RU" altLang="ru-RU" sz="2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8832" marR="38832" marT="7103" marB="0" horzOverflow="overflow">
                    <a:lnL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ts val="600"/>
                        </a:spcBef>
                        <a:buClr>
                          <a:schemeClr val="tx2"/>
                        </a:buClr>
                        <a:buSzPct val="73000"/>
                        <a:buFont typeface="Wingdings 2" pitchFamily="18" charset="2"/>
                        <a:defRPr sz="2200">
                          <a:solidFill>
                            <a:schemeClr val="tx1"/>
                          </a:solidFill>
                          <a:latin typeface="Trebuchet MS" pitchFamily="34" charset="0"/>
                        </a:defRPr>
                      </a:lvl1pPr>
                      <a:lvl2pPr marL="742950" indent="-285750" eaLnBrk="0" hangingPunct="0">
                        <a:spcBef>
                          <a:spcPts val="500"/>
                        </a:spcBef>
                        <a:buClr>
                          <a:srgbClr val="F9B639"/>
                        </a:buClr>
                        <a:buSzPct val="80000"/>
                        <a:buFont typeface="Wingdings 2" pitchFamily="18" charset="2"/>
                        <a:defRPr sz="2100">
                          <a:solidFill>
                            <a:srgbClr val="6C6C6C"/>
                          </a:solidFill>
                          <a:latin typeface="Trebuchet MS" pitchFamily="34" charset="0"/>
                        </a:defRPr>
                      </a:lvl2pPr>
                      <a:lvl3pPr marL="1143000" indent="-228600" eaLnBrk="0" hangingPunct="0">
                        <a:spcBef>
                          <a:spcPts val="400"/>
                        </a:spcBef>
                        <a:buClr>
                          <a:srgbClr val="F9B639"/>
                        </a:buClr>
                        <a:buSzPct val="6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rebuchet MS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rgbClr val="F9B639"/>
                        </a:buClr>
                        <a:buSzPct val="80000"/>
                        <a:buFont typeface="Wingdings 2" pitchFamily="18" charset="2"/>
                        <a:defRPr>
                          <a:solidFill>
                            <a:srgbClr val="6C6C6C"/>
                          </a:solidFill>
                          <a:latin typeface="Trebuchet MS" pitchFamily="34" charset="0"/>
                        </a:defRPr>
                      </a:lvl4pPr>
                      <a:lvl5pPr marL="2057400" indent="-228600" eaLnBrk="0" hangingPunct="0">
                        <a:spcBef>
                          <a:spcPts val="400"/>
                        </a:spcBef>
                        <a:buClr>
                          <a:srgbClr val="F9B639"/>
                        </a:buClr>
                        <a:buSzPct val="70000"/>
                        <a:buFont typeface="Wingdings" pitchFamily="2" charset="2"/>
                        <a:defRPr sz="1600">
                          <a:solidFill>
                            <a:schemeClr val="tx1"/>
                          </a:solidFill>
                          <a:latin typeface="Trebuchet MS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rgbClr val="F9B639"/>
                        </a:buClr>
                        <a:buSzPct val="70000"/>
                        <a:buFont typeface="Wingdings" pitchFamily="2" charset="2"/>
                        <a:defRPr sz="1600">
                          <a:solidFill>
                            <a:schemeClr val="tx1"/>
                          </a:solidFill>
                          <a:latin typeface="Trebuchet MS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rgbClr val="F9B639"/>
                        </a:buClr>
                        <a:buSzPct val="70000"/>
                        <a:buFont typeface="Wingdings" pitchFamily="2" charset="2"/>
                        <a:defRPr sz="1600">
                          <a:solidFill>
                            <a:schemeClr val="tx1"/>
                          </a:solidFill>
                          <a:latin typeface="Trebuchet MS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rgbClr val="F9B639"/>
                        </a:buClr>
                        <a:buSzPct val="70000"/>
                        <a:buFont typeface="Wingdings" pitchFamily="2" charset="2"/>
                        <a:defRPr sz="1600">
                          <a:solidFill>
                            <a:schemeClr val="tx1"/>
                          </a:solidFill>
                          <a:latin typeface="Trebuchet MS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rgbClr val="F9B639"/>
                        </a:buClr>
                        <a:buSzPct val="70000"/>
                        <a:buFont typeface="Wingdings" pitchFamily="2" charset="2"/>
                        <a:defRPr sz="1600">
                          <a:solidFill>
                            <a:schemeClr val="tx1"/>
                          </a:solidFill>
                          <a:latin typeface="Trebuchet MS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0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0</a:t>
                      </a:r>
                      <a:endParaRPr kumimoji="0" lang="ru-RU" altLang="ru-RU" sz="2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8832" marR="38832" marT="7103" marB="0" horzOverflow="overflow">
                    <a:lnL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00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pitchFamily="34" charset="0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38832" marR="38832" marT="7103" marB="0" horzOverflow="overflow">
                    <a:lnL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00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pitchFamily="34" charset="0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38832" marR="38832" marT="7103" marB="0" horzOverflow="overflow">
                    <a:lnL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29302">
                <a:tc>
                  <a:txBody>
                    <a:bodyPr/>
                    <a:lstStyle>
                      <a:lvl1pPr eaLnBrk="0" hangingPunct="0">
                        <a:spcBef>
                          <a:spcPts val="600"/>
                        </a:spcBef>
                        <a:buClr>
                          <a:schemeClr val="tx2"/>
                        </a:buClr>
                        <a:buSzPct val="73000"/>
                        <a:buFont typeface="Wingdings 2" pitchFamily="18" charset="2"/>
                        <a:defRPr sz="2200">
                          <a:solidFill>
                            <a:schemeClr val="tx1"/>
                          </a:solidFill>
                          <a:latin typeface="Trebuchet MS" pitchFamily="34" charset="0"/>
                        </a:defRPr>
                      </a:lvl1pPr>
                      <a:lvl2pPr marL="742950" indent="-285750" eaLnBrk="0" hangingPunct="0">
                        <a:spcBef>
                          <a:spcPts val="500"/>
                        </a:spcBef>
                        <a:buClr>
                          <a:srgbClr val="F9B639"/>
                        </a:buClr>
                        <a:buSzPct val="80000"/>
                        <a:buFont typeface="Wingdings 2" pitchFamily="18" charset="2"/>
                        <a:defRPr sz="2100">
                          <a:solidFill>
                            <a:srgbClr val="6C6C6C"/>
                          </a:solidFill>
                          <a:latin typeface="Trebuchet MS" pitchFamily="34" charset="0"/>
                        </a:defRPr>
                      </a:lvl2pPr>
                      <a:lvl3pPr marL="1143000" indent="-228600" eaLnBrk="0" hangingPunct="0">
                        <a:spcBef>
                          <a:spcPts val="400"/>
                        </a:spcBef>
                        <a:buClr>
                          <a:srgbClr val="F9B639"/>
                        </a:buClr>
                        <a:buSzPct val="6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rebuchet MS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rgbClr val="F9B639"/>
                        </a:buClr>
                        <a:buSzPct val="80000"/>
                        <a:buFont typeface="Wingdings 2" pitchFamily="18" charset="2"/>
                        <a:defRPr>
                          <a:solidFill>
                            <a:srgbClr val="6C6C6C"/>
                          </a:solidFill>
                          <a:latin typeface="Trebuchet MS" pitchFamily="34" charset="0"/>
                        </a:defRPr>
                      </a:lvl4pPr>
                      <a:lvl5pPr marL="2057400" indent="-228600" eaLnBrk="0" hangingPunct="0">
                        <a:spcBef>
                          <a:spcPts val="400"/>
                        </a:spcBef>
                        <a:buClr>
                          <a:srgbClr val="F9B639"/>
                        </a:buClr>
                        <a:buSzPct val="70000"/>
                        <a:buFont typeface="Wingdings" pitchFamily="2" charset="2"/>
                        <a:defRPr sz="1600">
                          <a:solidFill>
                            <a:schemeClr val="tx1"/>
                          </a:solidFill>
                          <a:latin typeface="Trebuchet MS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rgbClr val="F9B639"/>
                        </a:buClr>
                        <a:buSzPct val="70000"/>
                        <a:buFont typeface="Wingdings" pitchFamily="2" charset="2"/>
                        <a:defRPr sz="1600">
                          <a:solidFill>
                            <a:schemeClr val="tx1"/>
                          </a:solidFill>
                          <a:latin typeface="Trebuchet MS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rgbClr val="F9B639"/>
                        </a:buClr>
                        <a:buSzPct val="70000"/>
                        <a:buFont typeface="Wingdings" pitchFamily="2" charset="2"/>
                        <a:defRPr sz="1600">
                          <a:solidFill>
                            <a:schemeClr val="tx1"/>
                          </a:solidFill>
                          <a:latin typeface="Trebuchet MS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rgbClr val="F9B639"/>
                        </a:buClr>
                        <a:buSzPct val="70000"/>
                        <a:buFont typeface="Wingdings" pitchFamily="2" charset="2"/>
                        <a:defRPr sz="1600">
                          <a:solidFill>
                            <a:schemeClr val="tx1"/>
                          </a:solidFill>
                          <a:latin typeface="Trebuchet MS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rgbClr val="F9B639"/>
                        </a:buClr>
                        <a:buSzPct val="70000"/>
                        <a:buFont typeface="Wingdings" pitchFamily="2" charset="2"/>
                        <a:defRPr sz="1600">
                          <a:solidFill>
                            <a:schemeClr val="tx1"/>
                          </a:solidFill>
                          <a:latin typeface="Trebuchet MS" pitchFamily="34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0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Сдавали экзамен в основные сроки</a:t>
                      </a:r>
                      <a:endParaRPr kumimoji="0" lang="ru-RU" altLang="ru-RU" sz="2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8832" marR="38832" marT="7103" marB="0" horzOverflow="overflow">
                    <a:lnL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ts val="600"/>
                        </a:spcBef>
                        <a:buClr>
                          <a:schemeClr val="tx2"/>
                        </a:buClr>
                        <a:buSzPct val="73000"/>
                        <a:buFont typeface="Wingdings 2" pitchFamily="18" charset="2"/>
                        <a:defRPr sz="2200">
                          <a:solidFill>
                            <a:schemeClr val="tx1"/>
                          </a:solidFill>
                          <a:latin typeface="Trebuchet MS" pitchFamily="34" charset="0"/>
                        </a:defRPr>
                      </a:lvl1pPr>
                      <a:lvl2pPr marL="742950" indent="-285750" eaLnBrk="0" hangingPunct="0">
                        <a:spcBef>
                          <a:spcPts val="500"/>
                        </a:spcBef>
                        <a:buClr>
                          <a:srgbClr val="F9B639"/>
                        </a:buClr>
                        <a:buSzPct val="80000"/>
                        <a:buFont typeface="Wingdings 2" pitchFamily="18" charset="2"/>
                        <a:defRPr sz="2100">
                          <a:solidFill>
                            <a:srgbClr val="6C6C6C"/>
                          </a:solidFill>
                          <a:latin typeface="Trebuchet MS" pitchFamily="34" charset="0"/>
                        </a:defRPr>
                      </a:lvl2pPr>
                      <a:lvl3pPr marL="1143000" indent="-228600" eaLnBrk="0" hangingPunct="0">
                        <a:spcBef>
                          <a:spcPts val="400"/>
                        </a:spcBef>
                        <a:buClr>
                          <a:srgbClr val="F9B639"/>
                        </a:buClr>
                        <a:buSzPct val="6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rebuchet MS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rgbClr val="F9B639"/>
                        </a:buClr>
                        <a:buSzPct val="80000"/>
                        <a:buFont typeface="Wingdings 2" pitchFamily="18" charset="2"/>
                        <a:defRPr>
                          <a:solidFill>
                            <a:srgbClr val="6C6C6C"/>
                          </a:solidFill>
                          <a:latin typeface="Trebuchet MS" pitchFamily="34" charset="0"/>
                        </a:defRPr>
                      </a:lvl4pPr>
                      <a:lvl5pPr marL="2057400" indent="-228600" eaLnBrk="0" hangingPunct="0">
                        <a:spcBef>
                          <a:spcPts val="400"/>
                        </a:spcBef>
                        <a:buClr>
                          <a:srgbClr val="F9B639"/>
                        </a:buClr>
                        <a:buSzPct val="70000"/>
                        <a:buFont typeface="Wingdings" pitchFamily="2" charset="2"/>
                        <a:defRPr sz="1600">
                          <a:solidFill>
                            <a:schemeClr val="tx1"/>
                          </a:solidFill>
                          <a:latin typeface="Trebuchet MS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rgbClr val="F9B639"/>
                        </a:buClr>
                        <a:buSzPct val="70000"/>
                        <a:buFont typeface="Wingdings" pitchFamily="2" charset="2"/>
                        <a:defRPr sz="1600">
                          <a:solidFill>
                            <a:schemeClr val="tx1"/>
                          </a:solidFill>
                          <a:latin typeface="Trebuchet MS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rgbClr val="F9B639"/>
                        </a:buClr>
                        <a:buSzPct val="70000"/>
                        <a:buFont typeface="Wingdings" pitchFamily="2" charset="2"/>
                        <a:defRPr sz="1600">
                          <a:solidFill>
                            <a:schemeClr val="tx1"/>
                          </a:solidFill>
                          <a:latin typeface="Trebuchet MS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rgbClr val="F9B639"/>
                        </a:buClr>
                        <a:buSzPct val="70000"/>
                        <a:buFont typeface="Wingdings" pitchFamily="2" charset="2"/>
                        <a:defRPr sz="1600">
                          <a:solidFill>
                            <a:schemeClr val="tx1"/>
                          </a:solidFill>
                          <a:latin typeface="Trebuchet MS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rgbClr val="F9B639"/>
                        </a:buClr>
                        <a:buSzPct val="70000"/>
                        <a:buFont typeface="Wingdings" pitchFamily="2" charset="2"/>
                        <a:defRPr sz="1600">
                          <a:solidFill>
                            <a:schemeClr val="tx1"/>
                          </a:solidFill>
                          <a:latin typeface="Trebuchet MS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0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50 (100%)</a:t>
                      </a:r>
                      <a:endParaRPr kumimoji="0" lang="ru-RU" altLang="ru-RU" sz="2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8832" marR="38832" marT="7103" marB="0" horzOverflow="overflow">
                    <a:lnL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00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pitchFamily="34" charset="0"/>
                          <a:ea typeface="+mn-ea"/>
                          <a:cs typeface="+mn-cs"/>
                        </a:rPr>
                        <a:t>33-ЕГЭ, 16- ГВЭ</a:t>
                      </a:r>
                    </a:p>
                  </a:txBody>
                  <a:tcPr marL="38832" marR="38832" marT="7103" marB="0" horzOverflow="overflow">
                    <a:lnL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00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pitchFamily="34" charset="0"/>
                          <a:ea typeface="+mn-ea"/>
                          <a:cs typeface="+mn-cs"/>
                        </a:rPr>
                        <a:t>43</a:t>
                      </a:r>
                    </a:p>
                  </a:txBody>
                  <a:tcPr marL="38832" marR="38832" marT="7103" marB="0" horzOverflow="overflow">
                    <a:lnL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451592">
                <a:tc>
                  <a:txBody>
                    <a:bodyPr/>
                    <a:lstStyle>
                      <a:lvl1pPr eaLnBrk="0" hangingPunct="0">
                        <a:spcBef>
                          <a:spcPts val="600"/>
                        </a:spcBef>
                        <a:buClr>
                          <a:schemeClr val="tx2"/>
                        </a:buClr>
                        <a:buSzPct val="73000"/>
                        <a:buFont typeface="Wingdings 2" pitchFamily="18" charset="2"/>
                        <a:defRPr sz="2200">
                          <a:solidFill>
                            <a:schemeClr val="tx1"/>
                          </a:solidFill>
                          <a:latin typeface="Trebuchet MS" pitchFamily="34" charset="0"/>
                        </a:defRPr>
                      </a:lvl1pPr>
                      <a:lvl2pPr marL="742950" indent="-285750" eaLnBrk="0" hangingPunct="0">
                        <a:spcBef>
                          <a:spcPts val="500"/>
                        </a:spcBef>
                        <a:buClr>
                          <a:srgbClr val="F9B639"/>
                        </a:buClr>
                        <a:buSzPct val="80000"/>
                        <a:buFont typeface="Wingdings 2" pitchFamily="18" charset="2"/>
                        <a:defRPr sz="2100">
                          <a:solidFill>
                            <a:srgbClr val="6C6C6C"/>
                          </a:solidFill>
                          <a:latin typeface="Trebuchet MS" pitchFamily="34" charset="0"/>
                        </a:defRPr>
                      </a:lvl2pPr>
                      <a:lvl3pPr marL="1143000" indent="-228600" eaLnBrk="0" hangingPunct="0">
                        <a:spcBef>
                          <a:spcPts val="400"/>
                        </a:spcBef>
                        <a:buClr>
                          <a:srgbClr val="F9B639"/>
                        </a:buClr>
                        <a:buSzPct val="6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rebuchet MS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rgbClr val="F9B639"/>
                        </a:buClr>
                        <a:buSzPct val="80000"/>
                        <a:buFont typeface="Wingdings 2" pitchFamily="18" charset="2"/>
                        <a:defRPr>
                          <a:solidFill>
                            <a:srgbClr val="6C6C6C"/>
                          </a:solidFill>
                          <a:latin typeface="Trebuchet MS" pitchFamily="34" charset="0"/>
                        </a:defRPr>
                      </a:lvl4pPr>
                      <a:lvl5pPr marL="2057400" indent="-228600" eaLnBrk="0" hangingPunct="0">
                        <a:spcBef>
                          <a:spcPts val="400"/>
                        </a:spcBef>
                        <a:buClr>
                          <a:srgbClr val="F9B639"/>
                        </a:buClr>
                        <a:buSzPct val="70000"/>
                        <a:buFont typeface="Wingdings" pitchFamily="2" charset="2"/>
                        <a:defRPr sz="1600">
                          <a:solidFill>
                            <a:schemeClr val="tx1"/>
                          </a:solidFill>
                          <a:latin typeface="Trebuchet MS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rgbClr val="F9B639"/>
                        </a:buClr>
                        <a:buSzPct val="70000"/>
                        <a:buFont typeface="Wingdings" pitchFamily="2" charset="2"/>
                        <a:defRPr sz="1600">
                          <a:solidFill>
                            <a:schemeClr val="tx1"/>
                          </a:solidFill>
                          <a:latin typeface="Trebuchet MS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rgbClr val="F9B639"/>
                        </a:buClr>
                        <a:buSzPct val="70000"/>
                        <a:buFont typeface="Wingdings" pitchFamily="2" charset="2"/>
                        <a:defRPr sz="1600">
                          <a:solidFill>
                            <a:schemeClr val="tx1"/>
                          </a:solidFill>
                          <a:latin typeface="Trebuchet MS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rgbClr val="F9B639"/>
                        </a:buClr>
                        <a:buSzPct val="70000"/>
                        <a:buFont typeface="Wingdings" pitchFamily="2" charset="2"/>
                        <a:defRPr sz="1600">
                          <a:solidFill>
                            <a:schemeClr val="tx1"/>
                          </a:solidFill>
                          <a:latin typeface="Trebuchet MS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rgbClr val="F9B639"/>
                        </a:buClr>
                        <a:buSzPct val="70000"/>
                        <a:buFont typeface="Wingdings" pitchFamily="2" charset="2"/>
                        <a:defRPr sz="1600">
                          <a:solidFill>
                            <a:schemeClr val="tx1"/>
                          </a:solidFill>
                          <a:latin typeface="Trebuchet MS" pitchFamily="34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0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Повторная сдача экзаменов в дополнительный период (сентябрь)</a:t>
                      </a:r>
                      <a:endParaRPr kumimoji="0" lang="ru-RU" altLang="ru-RU" sz="2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8832" marR="38832" marT="7103" marB="0" horzOverflow="overflow">
                    <a:lnL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ts val="600"/>
                        </a:spcBef>
                        <a:buClr>
                          <a:schemeClr val="tx2"/>
                        </a:buClr>
                        <a:buSzPct val="73000"/>
                        <a:buFont typeface="Wingdings 2" pitchFamily="18" charset="2"/>
                        <a:defRPr sz="2200">
                          <a:solidFill>
                            <a:schemeClr val="tx1"/>
                          </a:solidFill>
                          <a:latin typeface="Trebuchet MS" pitchFamily="34" charset="0"/>
                        </a:defRPr>
                      </a:lvl1pPr>
                      <a:lvl2pPr marL="742950" indent="-285750" eaLnBrk="0" hangingPunct="0">
                        <a:spcBef>
                          <a:spcPts val="500"/>
                        </a:spcBef>
                        <a:buClr>
                          <a:srgbClr val="F9B639"/>
                        </a:buClr>
                        <a:buSzPct val="80000"/>
                        <a:buFont typeface="Wingdings 2" pitchFamily="18" charset="2"/>
                        <a:defRPr sz="2100">
                          <a:solidFill>
                            <a:srgbClr val="6C6C6C"/>
                          </a:solidFill>
                          <a:latin typeface="Trebuchet MS" pitchFamily="34" charset="0"/>
                        </a:defRPr>
                      </a:lvl2pPr>
                      <a:lvl3pPr marL="1143000" indent="-228600" eaLnBrk="0" hangingPunct="0">
                        <a:spcBef>
                          <a:spcPts val="400"/>
                        </a:spcBef>
                        <a:buClr>
                          <a:srgbClr val="F9B639"/>
                        </a:buClr>
                        <a:buSzPct val="6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rebuchet MS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rgbClr val="F9B639"/>
                        </a:buClr>
                        <a:buSzPct val="80000"/>
                        <a:buFont typeface="Wingdings 2" pitchFamily="18" charset="2"/>
                        <a:defRPr>
                          <a:solidFill>
                            <a:srgbClr val="6C6C6C"/>
                          </a:solidFill>
                          <a:latin typeface="Trebuchet MS" pitchFamily="34" charset="0"/>
                        </a:defRPr>
                      </a:lvl4pPr>
                      <a:lvl5pPr marL="2057400" indent="-228600" eaLnBrk="0" hangingPunct="0">
                        <a:spcBef>
                          <a:spcPts val="400"/>
                        </a:spcBef>
                        <a:buClr>
                          <a:srgbClr val="F9B639"/>
                        </a:buClr>
                        <a:buSzPct val="70000"/>
                        <a:buFont typeface="Wingdings" pitchFamily="2" charset="2"/>
                        <a:defRPr sz="1600">
                          <a:solidFill>
                            <a:schemeClr val="tx1"/>
                          </a:solidFill>
                          <a:latin typeface="Trebuchet MS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rgbClr val="F9B639"/>
                        </a:buClr>
                        <a:buSzPct val="70000"/>
                        <a:buFont typeface="Wingdings" pitchFamily="2" charset="2"/>
                        <a:defRPr sz="1600">
                          <a:solidFill>
                            <a:schemeClr val="tx1"/>
                          </a:solidFill>
                          <a:latin typeface="Trebuchet MS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rgbClr val="F9B639"/>
                        </a:buClr>
                        <a:buSzPct val="70000"/>
                        <a:buFont typeface="Wingdings" pitchFamily="2" charset="2"/>
                        <a:defRPr sz="1600">
                          <a:solidFill>
                            <a:schemeClr val="tx1"/>
                          </a:solidFill>
                          <a:latin typeface="Trebuchet MS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rgbClr val="F9B639"/>
                        </a:buClr>
                        <a:buSzPct val="70000"/>
                        <a:buFont typeface="Wingdings" pitchFamily="2" charset="2"/>
                        <a:defRPr sz="1600">
                          <a:solidFill>
                            <a:schemeClr val="tx1"/>
                          </a:solidFill>
                          <a:latin typeface="Trebuchet MS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rgbClr val="F9B639"/>
                        </a:buClr>
                        <a:buSzPct val="70000"/>
                        <a:buFont typeface="Wingdings" pitchFamily="2" charset="2"/>
                        <a:defRPr sz="1600">
                          <a:solidFill>
                            <a:schemeClr val="tx1"/>
                          </a:solidFill>
                          <a:latin typeface="Trebuchet MS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altLang="ru-RU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 основании Порядка проведения ЕГЭ, в 2020 году не предусматривался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2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8832" marR="38832" marT="7103" marB="0" horzOverflow="overflow">
                    <a:lnL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 (ГВЭ)</a:t>
                      </a:r>
                    </a:p>
                  </a:txBody>
                  <a:tcPr marL="38832" marR="38832" marT="7103" marB="0" horzOverflow="overflow">
                    <a:lnL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38832" marR="38832" marT="7103" marB="0" horzOverflow="overflow">
                    <a:lnL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pic>
        <p:nvPicPr>
          <p:cNvPr id="15393" name="Рисунок 1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857875" y="4857749"/>
            <a:ext cx="3286125" cy="1785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94" name="Прямоугольник 7"/>
          <p:cNvSpPr>
            <a:spLocks noChangeArrowheads="1"/>
          </p:cNvSpPr>
          <p:nvPr/>
        </p:nvSpPr>
        <p:spPr bwMode="auto">
          <a:xfrm>
            <a:off x="428625" y="4929188"/>
            <a:ext cx="5024438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 alt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alt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Аттестат с отличием, медаль за особые успехи в учении  получил 1 человек из МБОУ «</a:t>
            </a:r>
            <a:r>
              <a:rPr lang="ru-RU" altLang="ru-RU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Карьевская</a:t>
            </a:r>
            <a:r>
              <a:rPr lang="ru-RU" alt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СОШ»</a:t>
            </a:r>
            <a:endParaRPr lang="ru-RU" b="1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92DB9AF4-C169-371C-61DA-203F5A747CD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" y="2867790"/>
            <a:ext cx="3118535" cy="2805300"/>
          </a:xfrm>
          <a:prstGeom prst="rect">
            <a:avLst/>
          </a:prstGeom>
        </p:spPr>
      </p:pic>
      <p:sp>
        <p:nvSpPr>
          <p:cNvPr id="2" name="Текст 1"/>
          <p:cNvSpPr>
            <a:spLocks noGrp="1"/>
          </p:cNvSpPr>
          <p:nvPr>
            <p:ph type="body" sz="quarter" idx="11"/>
          </p:nvPr>
        </p:nvSpPr>
        <p:spPr/>
        <p:txBody>
          <a:bodyPr>
            <a:normAutofit/>
          </a:bodyPr>
          <a:lstStyle/>
          <a:p>
            <a:r>
              <a:rPr lang="ru-RU" dirty="0"/>
              <a:t>Отличники! Отличники?..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ru-RU" dirty="0"/>
              <a:t>МИНИСТЕРСТВО ОБРАЗОВАНИЯ И НАУКИ</a:t>
            </a:r>
            <a:br>
              <a:rPr lang="ru-RU" dirty="0"/>
            </a:br>
            <a:r>
              <a:rPr lang="ru-RU" dirty="0"/>
              <a:t>ПЕРМСКОГО КРАЯ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ru-RU" dirty="0"/>
              <a:t>Формирование</a:t>
            </a:r>
            <a:r>
              <a:rPr lang="en-US" dirty="0"/>
              <a:t> </a:t>
            </a:r>
            <a:r>
              <a:rPr lang="ru-RU" dirty="0"/>
              <a:t>единого образовательного пространства:</a:t>
            </a:r>
            <a:br>
              <a:rPr lang="en-US" dirty="0"/>
            </a:br>
            <a:r>
              <a:rPr lang="ru-RU" dirty="0"/>
              <a:t>магистральные проекты</a:t>
            </a:r>
          </a:p>
        </p:txBody>
      </p:sp>
      <p:sp>
        <p:nvSpPr>
          <p:cNvPr id="17" name="Заголовок 1">
            <a:extLst>
              <a:ext uri="{FF2B5EF4-FFF2-40B4-BE49-F238E27FC236}">
                <a16:creationId xmlns:a16="http://schemas.microsoft.com/office/drawing/2014/main" id="{1F57517B-DDEA-454E-AF65-1E0B77993080}"/>
              </a:ext>
            </a:extLst>
          </p:cNvPr>
          <p:cNvSpPr txBox="1">
            <a:spLocks/>
          </p:cNvSpPr>
          <p:nvPr/>
        </p:nvSpPr>
        <p:spPr bwMode="auto">
          <a:xfrm>
            <a:off x="2262894" y="1553779"/>
            <a:ext cx="3108960" cy="3284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ctr" anchorCtr="0" compatLnSpc="1">
            <a:prstTxWarp prst="textNoShape">
              <a:avLst/>
            </a:prstTxWarp>
            <a:no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800" kern="1200">
                <a:solidFill>
                  <a:srgbClr val="C00000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34" charset="0"/>
              </a:defRPr>
            </a:lvl5pPr>
            <a:lvl6pPr marL="342900" algn="ctr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34" charset="0"/>
              </a:defRPr>
            </a:lvl6pPr>
            <a:lvl7pPr marL="685800" algn="ctr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34" charset="0"/>
              </a:defRPr>
            </a:lvl7pPr>
            <a:lvl8pPr marL="1028700" algn="ctr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34" charset="0"/>
              </a:defRPr>
            </a:lvl8pPr>
            <a:lvl9pPr marL="1371600" algn="ctr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sz="900" b="1" dirty="0">
                <a:solidFill>
                  <a:srgbClr val="4B8523"/>
                </a:solidFill>
                <a:latin typeface="Montserrat" panose="00000500000000000000" pitchFamily="2" charset="-52"/>
              </a:rPr>
              <a:t>Муниципалитеты, в которых все отличники подтвердили свой статус результатами ЕГЭ</a:t>
            </a:r>
          </a:p>
        </p:txBody>
      </p:sp>
      <p:graphicFrame>
        <p:nvGraphicFramePr>
          <p:cNvPr id="18" name="Объект 3">
            <a:extLst>
              <a:ext uri="{FF2B5EF4-FFF2-40B4-BE49-F238E27FC236}">
                <a16:creationId xmlns:a16="http://schemas.microsoft.com/office/drawing/2014/main" id="{7521B346-D976-4098-99C0-F6295C049581}"/>
              </a:ext>
            </a:extLst>
          </p:cNvPr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4055005916"/>
              </p:ext>
            </p:extLst>
          </p:nvPr>
        </p:nvGraphicFramePr>
        <p:xfrm>
          <a:off x="2332942" y="1959750"/>
          <a:ext cx="2553785" cy="36576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1208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3592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0577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28600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№</a:t>
                      </a:r>
                    </a:p>
                  </a:txBody>
                  <a:tcPr marL="54000" marR="5400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E8E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Территория</a:t>
                      </a:r>
                    </a:p>
                  </a:txBody>
                  <a:tcPr marL="54000" marR="5400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E8E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Количество медалистов</a:t>
                      </a:r>
                    </a:p>
                  </a:txBody>
                  <a:tcPr marL="54000" marR="5400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E8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4300"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1</a:t>
                      </a:r>
                    </a:p>
                  </a:txBody>
                  <a:tcPr marL="54000" marR="5400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Чернушинский</a:t>
                      </a:r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 ГО</a:t>
                      </a:r>
                    </a:p>
                  </a:txBody>
                  <a:tcPr marL="54000" marR="5400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18</a:t>
                      </a:r>
                    </a:p>
                  </a:txBody>
                  <a:tcPr marL="54000" marR="5400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4300"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2</a:t>
                      </a:r>
                    </a:p>
                  </a:txBody>
                  <a:tcPr marL="54000" marR="5400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Осинский</a:t>
                      </a:r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 ГО</a:t>
                      </a:r>
                    </a:p>
                  </a:txBody>
                  <a:tcPr marL="54000" marR="5400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16</a:t>
                      </a:r>
                    </a:p>
                  </a:txBody>
                  <a:tcPr marL="54000" marR="5400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14300"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3</a:t>
                      </a:r>
                    </a:p>
                  </a:txBody>
                  <a:tcPr marL="54000" marR="5400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Куединский</a:t>
                      </a:r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 МО</a:t>
                      </a:r>
                    </a:p>
                  </a:txBody>
                  <a:tcPr marL="54000" marR="5400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15</a:t>
                      </a:r>
                    </a:p>
                  </a:txBody>
                  <a:tcPr marL="54000" marR="5400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14300"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4</a:t>
                      </a:r>
                    </a:p>
                  </a:txBody>
                  <a:tcPr marL="54000" marR="5400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Чусовской ГО</a:t>
                      </a:r>
                    </a:p>
                  </a:txBody>
                  <a:tcPr marL="54000" marR="5400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12</a:t>
                      </a:r>
                    </a:p>
                  </a:txBody>
                  <a:tcPr marL="54000" marR="5400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14300"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5</a:t>
                      </a:r>
                    </a:p>
                  </a:txBody>
                  <a:tcPr marL="54000" marR="5400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Бардымский</a:t>
                      </a:r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 МО</a:t>
                      </a:r>
                    </a:p>
                  </a:txBody>
                  <a:tcPr marL="54000" marR="5400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10</a:t>
                      </a:r>
                    </a:p>
                  </a:txBody>
                  <a:tcPr marL="54000" marR="5400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14300"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6</a:t>
                      </a:r>
                    </a:p>
                  </a:txBody>
                  <a:tcPr marL="54000" marR="5400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Лысьвенский</a:t>
                      </a:r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 ГО</a:t>
                      </a:r>
                    </a:p>
                  </a:txBody>
                  <a:tcPr marL="54000" marR="5400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8</a:t>
                      </a:r>
                    </a:p>
                  </a:txBody>
                  <a:tcPr marL="54000" marR="5400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14300"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7</a:t>
                      </a:r>
                    </a:p>
                  </a:txBody>
                  <a:tcPr marL="54000" marR="5400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Юсьвинский</a:t>
                      </a:r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 МО</a:t>
                      </a:r>
                    </a:p>
                  </a:txBody>
                  <a:tcPr marL="54000" marR="5400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8</a:t>
                      </a:r>
                    </a:p>
                  </a:txBody>
                  <a:tcPr marL="54000" marR="5400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14300"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8</a:t>
                      </a:r>
                    </a:p>
                  </a:txBody>
                  <a:tcPr marL="54000" marR="5400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Нытвенский</a:t>
                      </a:r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 ГО</a:t>
                      </a:r>
                    </a:p>
                  </a:txBody>
                  <a:tcPr marL="54000" marR="5400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7</a:t>
                      </a:r>
                    </a:p>
                  </a:txBody>
                  <a:tcPr marL="54000" marR="5400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14300"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9</a:t>
                      </a:r>
                    </a:p>
                  </a:txBody>
                  <a:tcPr marL="54000" marR="5400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Карагайский МО</a:t>
                      </a:r>
                    </a:p>
                  </a:txBody>
                  <a:tcPr marL="54000" marR="5400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6</a:t>
                      </a:r>
                    </a:p>
                  </a:txBody>
                  <a:tcPr marL="54000" marR="5400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14300"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10</a:t>
                      </a:r>
                    </a:p>
                  </a:txBody>
                  <a:tcPr marL="54000" marR="5400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г. Кудымкар</a:t>
                      </a:r>
                    </a:p>
                  </a:txBody>
                  <a:tcPr marL="54000" marR="5400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5</a:t>
                      </a:r>
                    </a:p>
                  </a:txBody>
                  <a:tcPr marL="54000" marR="5400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14300"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11</a:t>
                      </a:r>
                    </a:p>
                  </a:txBody>
                  <a:tcPr marL="54000" marR="5400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Суксунский</a:t>
                      </a:r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 МО</a:t>
                      </a:r>
                    </a:p>
                  </a:txBody>
                  <a:tcPr marL="54000" marR="5400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5</a:t>
                      </a:r>
                    </a:p>
                  </a:txBody>
                  <a:tcPr marL="54000" marR="5400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14300"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12</a:t>
                      </a:r>
                    </a:p>
                  </a:txBody>
                  <a:tcPr marL="54000" marR="5400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Горнозаводский ГО</a:t>
                      </a:r>
                    </a:p>
                  </a:txBody>
                  <a:tcPr marL="54000" marR="5400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4</a:t>
                      </a:r>
                    </a:p>
                  </a:txBody>
                  <a:tcPr marL="54000" marR="5400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114300"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13</a:t>
                      </a:r>
                    </a:p>
                  </a:txBody>
                  <a:tcPr marL="54000" marR="5400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Кишертский</a:t>
                      </a:r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 МО</a:t>
                      </a:r>
                    </a:p>
                  </a:txBody>
                  <a:tcPr marL="54000" marR="5400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4</a:t>
                      </a:r>
                    </a:p>
                  </a:txBody>
                  <a:tcPr marL="54000" marR="5400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114300"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14</a:t>
                      </a:r>
                    </a:p>
                  </a:txBody>
                  <a:tcPr marL="54000" marR="5400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Очерский</a:t>
                      </a:r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 ГО</a:t>
                      </a:r>
                    </a:p>
                  </a:txBody>
                  <a:tcPr marL="54000" marR="5400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4</a:t>
                      </a:r>
                    </a:p>
                  </a:txBody>
                  <a:tcPr marL="54000" marR="5400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114300"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15</a:t>
                      </a:r>
                    </a:p>
                  </a:txBody>
                  <a:tcPr marL="54000" marR="5400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Ильинский МО</a:t>
                      </a:r>
                    </a:p>
                  </a:txBody>
                  <a:tcPr marL="54000" marR="5400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3</a:t>
                      </a:r>
                    </a:p>
                  </a:txBody>
                  <a:tcPr marL="54000" marR="5400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114300"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16</a:t>
                      </a:r>
                    </a:p>
                  </a:txBody>
                  <a:tcPr marL="54000" marR="5400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Косинский</a:t>
                      </a:r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 МО</a:t>
                      </a:r>
                    </a:p>
                  </a:txBody>
                  <a:tcPr marL="54000" marR="5400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3</a:t>
                      </a:r>
                    </a:p>
                  </a:txBody>
                  <a:tcPr marL="54000" marR="5400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114300"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17</a:t>
                      </a:r>
                    </a:p>
                  </a:txBody>
                  <a:tcPr marL="54000" marR="5400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Березовский МО</a:t>
                      </a:r>
                    </a:p>
                  </a:txBody>
                  <a:tcPr marL="54000" marR="5400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2</a:t>
                      </a:r>
                    </a:p>
                  </a:txBody>
                  <a:tcPr marL="54000" marR="5400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114300"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18</a:t>
                      </a:r>
                    </a:p>
                  </a:txBody>
                  <a:tcPr marL="54000" marR="5400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Еловский</a:t>
                      </a:r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 МО</a:t>
                      </a:r>
                    </a:p>
                  </a:txBody>
                  <a:tcPr marL="54000" marR="5400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2</a:t>
                      </a:r>
                    </a:p>
                  </a:txBody>
                  <a:tcPr marL="54000" marR="5400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114300"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19</a:t>
                      </a:r>
                    </a:p>
                  </a:txBody>
                  <a:tcPr marL="54000" marR="5400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ЗАТО Звёздный</a:t>
                      </a:r>
                    </a:p>
                  </a:txBody>
                  <a:tcPr marL="54000" marR="5400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2</a:t>
                      </a:r>
                    </a:p>
                  </a:txBody>
                  <a:tcPr marL="54000" marR="5400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114300"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20</a:t>
                      </a:r>
                    </a:p>
                  </a:txBody>
                  <a:tcPr marL="54000" marR="5400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г. </a:t>
                      </a:r>
                      <a:r>
                        <a:rPr lang="ru-RU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Кизел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52"/>
                      </a:endParaRPr>
                    </a:p>
                  </a:txBody>
                  <a:tcPr marL="54000" marR="5400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2</a:t>
                      </a:r>
                    </a:p>
                  </a:txBody>
                  <a:tcPr marL="54000" marR="5400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  <a:tr h="114300"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21</a:t>
                      </a:r>
                    </a:p>
                  </a:txBody>
                  <a:tcPr marL="54000" marR="5400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Красновишерский</a:t>
                      </a:r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 ГО</a:t>
                      </a:r>
                    </a:p>
                  </a:txBody>
                  <a:tcPr marL="54000" marR="5400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2</a:t>
                      </a:r>
                    </a:p>
                  </a:txBody>
                  <a:tcPr marL="54000" marR="5400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21"/>
                  </a:ext>
                </a:extLst>
              </a:tr>
              <a:tr h="114300"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22</a:t>
                      </a:r>
                    </a:p>
                  </a:txBody>
                  <a:tcPr marL="54000" marR="5400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Оханский</a:t>
                      </a:r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 ГО</a:t>
                      </a:r>
                    </a:p>
                  </a:txBody>
                  <a:tcPr marL="54000" marR="5400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2</a:t>
                      </a:r>
                    </a:p>
                  </a:txBody>
                  <a:tcPr marL="54000" marR="5400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22"/>
                  </a:ext>
                </a:extLst>
              </a:tr>
              <a:tr h="114300"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23</a:t>
                      </a:r>
                    </a:p>
                  </a:txBody>
                  <a:tcPr marL="54000" marR="5400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Уинский</a:t>
                      </a:r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 МО</a:t>
                      </a:r>
                    </a:p>
                  </a:txBody>
                  <a:tcPr marL="54000" marR="5400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2</a:t>
                      </a:r>
                    </a:p>
                  </a:txBody>
                  <a:tcPr marL="54000" marR="5400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23"/>
                  </a:ext>
                </a:extLst>
              </a:tr>
              <a:tr h="114300"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24</a:t>
                      </a:r>
                    </a:p>
                  </a:txBody>
                  <a:tcPr marL="54000" marR="5400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Чердынский ГО</a:t>
                      </a:r>
                    </a:p>
                  </a:txBody>
                  <a:tcPr marL="54000" marR="5400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2</a:t>
                      </a:r>
                    </a:p>
                  </a:txBody>
                  <a:tcPr marL="54000" marR="5400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24"/>
                  </a:ext>
                </a:extLst>
              </a:tr>
              <a:tr h="114300"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25</a:t>
                      </a:r>
                    </a:p>
                  </a:txBody>
                  <a:tcPr marL="54000" marR="5400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Кочевский</a:t>
                      </a:r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 МО</a:t>
                      </a:r>
                    </a:p>
                  </a:txBody>
                  <a:tcPr marL="54000" marR="5400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1</a:t>
                      </a:r>
                    </a:p>
                  </a:txBody>
                  <a:tcPr marL="54000" marR="5400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25"/>
                  </a:ext>
                </a:extLst>
              </a:tr>
              <a:tr h="114300"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26</a:t>
                      </a:r>
                    </a:p>
                  </a:txBody>
                  <a:tcPr marL="54000" marR="5400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Кудымкарский МО</a:t>
                      </a:r>
                    </a:p>
                  </a:txBody>
                  <a:tcPr marL="54000" marR="5400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1</a:t>
                      </a:r>
                    </a:p>
                  </a:txBody>
                  <a:tcPr marL="54000" marR="5400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26"/>
                  </a:ext>
                </a:extLst>
              </a:tr>
              <a:tr h="114300"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27</a:t>
                      </a:r>
                    </a:p>
                  </a:txBody>
                  <a:tcPr marL="54000" marR="5400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Ординский</a:t>
                      </a:r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 МО</a:t>
                      </a:r>
                    </a:p>
                  </a:txBody>
                  <a:tcPr marL="54000" marR="5400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1</a:t>
                      </a:r>
                    </a:p>
                  </a:txBody>
                  <a:tcPr marL="54000" marR="5400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27"/>
                  </a:ext>
                </a:extLst>
              </a:tr>
              <a:tr h="114300"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28</a:t>
                      </a:r>
                    </a:p>
                  </a:txBody>
                  <a:tcPr marL="54000" marR="5400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Юрлинский</a:t>
                      </a:r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 МО</a:t>
                      </a:r>
                    </a:p>
                  </a:txBody>
                  <a:tcPr marL="54000" marR="5400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1</a:t>
                      </a:r>
                    </a:p>
                  </a:txBody>
                  <a:tcPr marL="54000" marR="5400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28"/>
                  </a:ext>
                </a:extLst>
              </a:tr>
            </a:tbl>
          </a:graphicData>
        </a:graphic>
      </p:graphicFrame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DC110BAE-62C0-426F-AAA1-48200ACE8201}"/>
              </a:ext>
            </a:extLst>
          </p:cNvPr>
          <p:cNvSpPr/>
          <p:nvPr/>
        </p:nvSpPr>
        <p:spPr>
          <a:xfrm>
            <a:off x="140290" y="4486713"/>
            <a:ext cx="1988849" cy="90024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050" b="1" dirty="0">
                <a:solidFill>
                  <a:srgbClr val="C00000"/>
                </a:solidFill>
                <a:latin typeface="Montserrat" panose="00000500000000000000" pitchFamily="2" charset="-52"/>
              </a:rPr>
              <a:t>110 чел. (12,8 %)  </a:t>
            </a:r>
            <a:br>
              <a:rPr lang="ru-RU" sz="1050" b="1" dirty="0">
                <a:solidFill>
                  <a:srgbClr val="C00000"/>
                </a:solidFill>
                <a:latin typeface="Montserrat" panose="00000500000000000000" pitchFamily="2" charset="-52"/>
              </a:rPr>
            </a:br>
            <a:r>
              <a:rPr lang="ru-RU" sz="1050" dirty="0">
                <a:solidFill>
                  <a:srgbClr val="C00000"/>
                </a:solidFill>
                <a:latin typeface="Montserrat" panose="00000500000000000000" pitchFamily="2" charset="-52"/>
              </a:rPr>
              <a:t>не подтвердили </a:t>
            </a:r>
            <a:r>
              <a:rPr lang="ru-RU" sz="1050" dirty="0">
                <a:latin typeface="Montserrat" panose="00000500000000000000" pitchFamily="2" charset="-52"/>
              </a:rPr>
              <a:t>оценки «5» в аттестате результатами ЕГЭ по обязательным предметам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40290" y="3490793"/>
            <a:ext cx="2329614" cy="9002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50" b="1" dirty="0">
                <a:solidFill>
                  <a:srgbClr val="C00000"/>
                </a:solidFill>
                <a:latin typeface="Montserrat" panose="00000500000000000000" pitchFamily="2" charset="-52"/>
              </a:rPr>
              <a:t>855 </a:t>
            </a:r>
            <a:r>
              <a:rPr lang="ru-RU" sz="1050" dirty="0">
                <a:latin typeface="Montserrat" panose="00000500000000000000" pitchFamily="2" charset="-52"/>
              </a:rPr>
              <a:t>выпускников получили аттестаты о среднем общем образовании с отличием и медали «За особые успехи в учении»</a:t>
            </a:r>
          </a:p>
        </p:txBody>
      </p:sp>
      <p:sp>
        <p:nvSpPr>
          <p:cNvPr id="25" name="Заголовок 1">
            <a:extLst>
              <a:ext uri="{FF2B5EF4-FFF2-40B4-BE49-F238E27FC236}">
                <a16:creationId xmlns:a16="http://schemas.microsoft.com/office/drawing/2014/main" id="{1F57517B-DDEA-454E-AF65-1E0B77993080}"/>
              </a:ext>
            </a:extLst>
          </p:cNvPr>
          <p:cNvSpPr txBox="1">
            <a:spLocks/>
          </p:cNvSpPr>
          <p:nvPr/>
        </p:nvSpPr>
        <p:spPr bwMode="auto">
          <a:xfrm>
            <a:off x="5262818" y="1566035"/>
            <a:ext cx="3828431" cy="3378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ctr" anchorCtr="0" compatLnSpc="1">
            <a:prstTxWarp prst="textNoShape">
              <a:avLst/>
            </a:prstTxWarp>
            <a:no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800" kern="1200">
                <a:solidFill>
                  <a:srgbClr val="C00000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34" charset="0"/>
              </a:defRPr>
            </a:lvl5pPr>
            <a:lvl6pPr marL="342900" algn="ctr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34" charset="0"/>
              </a:defRPr>
            </a:lvl6pPr>
            <a:lvl7pPr marL="685800" algn="ctr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34" charset="0"/>
              </a:defRPr>
            </a:lvl7pPr>
            <a:lvl8pPr marL="1028700" algn="ctr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34" charset="0"/>
              </a:defRPr>
            </a:lvl8pPr>
            <a:lvl9pPr marL="1371600" algn="ctr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sz="900" b="1" dirty="0">
                <a:latin typeface="Montserrat" panose="00000500000000000000" pitchFamily="2" charset="-52"/>
              </a:rPr>
              <a:t>Школы с наибольшим количеством выпускников, не подтвердивших свой статус отличника результатами ЕГЭ</a:t>
            </a:r>
          </a:p>
        </p:txBody>
      </p:sp>
      <p:sp>
        <p:nvSpPr>
          <p:cNvPr id="26" name="Прямоугольник 25">
            <a:extLst>
              <a:ext uri="{FF2B5EF4-FFF2-40B4-BE49-F238E27FC236}">
                <a16:creationId xmlns:a16="http://schemas.microsoft.com/office/drawing/2014/main" id="{DC110BAE-62C0-426F-AAA1-48200ACE8201}"/>
              </a:ext>
            </a:extLst>
          </p:cNvPr>
          <p:cNvSpPr/>
          <p:nvPr/>
        </p:nvSpPr>
        <p:spPr>
          <a:xfrm>
            <a:off x="5278352" y="3745060"/>
            <a:ext cx="3524005" cy="5770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050" b="1" dirty="0">
                <a:latin typeface="Montserrat" panose="00000500000000000000" pitchFamily="2" charset="-52"/>
              </a:rPr>
              <a:t>Установлен факт неправомерной выдачи аттестата с отличием в школе </a:t>
            </a:r>
            <a:r>
              <a:rPr lang="ru-RU" sz="1050" b="1" dirty="0">
                <a:solidFill>
                  <a:srgbClr val="C00000"/>
                </a:solidFill>
                <a:latin typeface="Montserrat" panose="00000500000000000000" pitchFamily="2" charset="-52"/>
              </a:rPr>
              <a:t>«Город дорог» г. Перми</a:t>
            </a:r>
          </a:p>
        </p:txBody>
      </p:sp>
      <p:sp>
        <p:nvSpPr>
          <p:cNvPr id="29" name="Прямоугольник 28">
            <a:extLst>
              <a:ext uri="{FF2B5EF4-FFF2-40B4-BE49-F238E27FC236}">
                <a16:creationId xmlns:a16="http://schemas.microsoft.com/office/drawing/2014/main" id="{DC110BAE-62C0-426F-AAA1-48200ACE8201}"/>
              </a:ext>
            </a:extLst>
          </p:cNvPr>
          <p:cNvSpPr/>
          <p:nvPr/>
        </p:nvSpPr>
        <p:spPr>
          <a:xfrm>
            <a:off x="5278351" y="4438516"/>
            <a:ext cx="3302786" cy="5770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050" b="1" dirty="0">
                <a:solidFill>
                  <a:srgbClr val="C00000"/>
                </a:solidFill>
                <a:latin typeface="Montserrat" panose="00000500000000000000" pitchFamily="2" charset="-52"/>
              </a:rPr>
              <a:t>Проверка правомерности выдачи аттестатов с отличием будет продолжена в течение учебного года</a:t>
            </a:r>
          </a:p>
        </p:txBody>
      </p:sp>
      <p:graphicFrame>
        <p:nvGraphicFramePr>
          <p:cNvPr id="30" name="Объект 3">
            <a:extLst>
              <a:ext uri="{FF2B5EF4-FFF2-40B4-BE49-F238E27FC236}">
                <a16:creationId xmlns:a16="http://schemas.microsoft.com/office/drawing/2014/main" id="{7521B346-D976-4098-99C0-F6295C049581}"/>
              </a:ext>
            </a:extLst>
          </p:cNvPr>
          <p:cNvGraphicFramePr>
            <a:graphicFrameLocks/>
          </p:cNvGraphicFramePr>
          <p:nvPr>
            <p:extLst/>
          </p:nvPr>
        </p:nvGraphicFramePr>
        <p:xfrm>
          <a:off x="5262818" y="1966707"/>
          <a:ext cx="3828431" cy="148113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1359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67580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3903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23834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№</a:t>
                      </a:r>
                    </a:p>
                  </a:txBody>
                  <a:tcPr marL="54000" marR="5400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E8E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ОО</a:t>
                      </a:r>
                    </a:p>
                  </a:txBody>
                  <a:tcPr marL="54000" marR="5400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E8E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Количество</a:t>
                      </a:r>
                    </a:p>
                  </a:txBody>
                  <a:tcPr marL="54000" marR="5400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E8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25730"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1</a:t>
                      </a:r>
                    </a:p>
                  </a:txBody>
                  <a:tcPr marL="54000" marR="5400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«Инженерная школа» г. Перми</a:t>
                      </a:r>
                    </a:p>
                  </a:txBody>
                  <a:tcPr marL="54000" marR="5400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7</a:t>
                      </a:r>
                    </a:p>
                  </a:txBody>
                  <a:tcPr marL="54000" marR="5400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25730"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2</a:t>
                      </a:r>
                    </a:p>
                  </a:txBody>
                  <a:tcPr marL="54000" marR="5400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800" dirty="0">
                          <a:latin typeface="Montserrat" panose="00000500000000000000" pitchFamily="2" charset="-52"/>
                        </a:rPr>
                        <a:t>«</a:t>
                      </a:r>
                      <a:r>
                        <a:rPr lang="ru-RU" sz="800" dirty="0" err="1">
                          <a:latin typeface="Montserrat" panose="00000500000000000000" pitchFamily="2" charset="-52"/>
                        </a:rPr>
                        <a:t>Верещагинский</a:t>
                      </a:r>
                      <a:r>
                        <a:rPr lang="ru-RU" sz="800" dirty="0">
                          <a:latin typeface="Montserrat" panose="00000500000000000000" pitchFamily="2" charset="-52"/>
                        </a:rPr>
                        <a:t> образовательный комплекс»</a:t>
                      </a:r>
                    </a:p>
                  </a:txBody>
                  <a:tcPr marL="54000" marR="5400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dirty="0">
                          <a:latin typeface="Montserrat" panose="00000500000000000000" pitchFamily="2" charset="-52"/>
                        </a:rPr>
                        <a:t>6</a:t>
                      </a:r>
                    </a:p>
                  </a:txBody>
                  <a:tcPr marL="54000" marR="5400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25730"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3</a:t>
                      </a:r>
                    </a:p>
                  </a:txBody>
                  <a:tcPr marL="54000" marR="5400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Школа</a:t>
                      </a:r>
                      <a:r>
                        <a:rPr lang="ru-RU" sz="8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 </a:t>
                      </a:r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№ 123</a:t>
                      </a:r>
                      <a:r>
                        <a:rPr lang="ru-RU" sz="8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 г. Перми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52"/>
                      </a:endParaRPr>
                    </a:p>
                  </a:txBody>
                  <a:tcPr marL="54000" marR="5400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4</a:t>
                      </a:r>
                    </a:p>
                  </a:txBody>
                  <a:tcPr marL="54000" marR="5400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25730"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4</a:t>
                      </a:r>
                    </a:p>
                  </a:txBody>
                  <a:tcPr marL="54000" marR="5400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«Лицей № 2» г. Перми</a:t>
                      </a:r>
                    </a:p>
                  </a:txBody>
                  <a:tcPr marL="54000" marR="5400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4</a:t>
                      </a:r>
                    </a:p>
                  </a:txBody>
                  <a:tcPr marL="54000" marR="5400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25730"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5</a:t>
                      </a:r>
                    </a:p>
                  </a:txBody>
                  <a:tcPr marL="54000" marR="5400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Школа №</a:t>
                      </a:r>
                      <a:r>
                        <a:rPr lang="ru-RU" sz="8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 </a:t>
                      </a:r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12</a:t>
                      </a:r>
                      <a:r>
                        <a:rPr lang="ru-RU" sz="8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 г. С</a:t>
                      </a:r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оликамска</a:t>
                      </a:r>
                    </a:p>
                  </a:txBody>
                  <a:tcPr marL="54000" marR="5400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3</a:t>
                      </a:r>
                    </a:p>
                  </a:txBody>
                  <a:tcPr marL="54000" marR="5400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25730"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6</a:t>
                      </a:r>
                    </a:p>
                  </a:txBody>
                  <a:tcPr marL="54000" marR="5400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Базовая школа № 1</a:t>
                      </a:r>
                      <a:r>
                        <a:rPr lang="ru-RU" sz="8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 г. А</a:t>
                      </a:r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лександровска</a:t>
                      </a:r>
                    </a:p>
                  </a:txBody>
                  <a:tcPr marL="54000" marR="5400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3</a:t>
                      </a:r>
                    </a:p>
                  </a:txBody>
                  <a:tcPr marL="54000" marR="5400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25730"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7</a:t>
                      </a:r>
                    </a:p>
                  </a:txBody>
                  <a:tcPr marL="54000" marR="5400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Школа № 44 г. Перми</a:t>
                      </a:r>
                    </a:p>
                  </a:txBody>
                  <a:tcPr marL="54000" marR="5400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3</a:t>
                      </a:r>
                    </a:p>
                  </a:txBody>
                  <a:tcPr marL="54000" marR="5400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25730"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8</a:t>
                      </a:r>
                    </a:p>
                  </a:txBody>
                  <a:tcPr marL="54000" marR="5400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Школа «Петролеум+» г. Перми</a:t>
                      </a:r>
                    </a:p>
                  </a:txBody>
                  <a:tcPr marL="54000" marR="5400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3</a:t>
                      </a:r>
                    </a:p>
                  </a:txBody>
                  <a:tcPr marL="54000" marR="5400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25730"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9</a:t>
                      </a:r>
                    </a:p>
                  </a:txBody>
                  <a:tcPr marL="54000" marR="5400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Школа № 83 г. Перми</a:t>
                      </a:r>
                    </a:p>
                  </a:txBody>
                  <a:tcPr marL="54000" marR="5400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3</a:t>
                      </a:r>
                    </a:p>
                  </a:txBody>
                  <a:tcPr marL="54000" marR="5400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25730"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10</a:t>
                      </a:r>
                    </a:p>
                  </a:txBody>
                  <a:tcPr marL="54000" marR="5400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Школа № 21 г. Перми</a:t>
                      </a:r>
                    </a:p>
                  </a:txBody>
                  <a:tcPr marL="54000" marR="5400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3</a:t>
                      </a:r>
                    </a:p>
                  </a:txBody>
                  <a:tcPr marL="54000" marR="5400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</a:tbl>
          </a:graphicData>
        </a:graphic>
      </p:graphicFrame>
      <p:pic>
        <p:nvPicPr>
          <p:cNvPr id="31" name="Picture 2" descr="https://rstatic.oshkole.ru/editor_images/107387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696" y="1553779"/>
            <a:ext cx="1431119" cy="18182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483594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Скругленный прямоугольник 7"/>
          <p:cNvSpPr/>
          <p:nvPr/>
        </p:nvSpPr>
        <p:spPr>
          <a:xfrm>
            <a:off x="7843990" y="2173830"/>
            <a:ext cx="1115656" cy="3211175"/>
          </a:xfrm>
          <a:prstGeom prst="roundRect">
            <a:avLst/>
          </a:prstGeom>
          <a:gradFill flip="none" rotWithShape="1">
            <a:gsLst>
              <a:gs pos="0">
                <a:srgbClr val="FF8F29"/>
              </a:gs>
              <a:gs pos="50000">
                <a:srgbClr val="1CA3DD"/>
              </a:gs>
              <a:gs pos="100000">
                <a:srgbClr val="93C02F"/>
              </a:gs>
            </a:gsLst>
            <a:lin ang="2700000" scaled="1"/>
            <a:tileRect/>
          </a:gradFill>
          <a:ln w="19050"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 dirty="0">
              <a:latin typeface="Montserrat" panose="00000500000000000000" pitchFamily="2" charset="-52"/>
            </a:endParaRPr>
          </a:p>
        </p:txBody>
      </p:sp>
      <p:sp>
        <p:nvSpPr>
          <p:cNvPr id="91" name="Прямоугольник 90"/>
          <p:cNvSpPr/>
          <p:nvPr/>
        </p:nvSpPr>
        <p:spPr>
          <a:xfrm>
            <a:off x="8508876" y="2886648"/>
            <a:ext cx="117158" cy="17314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 dirty="0">
              <a:latin typeface="Montserrat" panose="00000500000000000000" pitchFamily="2" charset="-52"/>
            </a:endParaRPr>
          </a:p>
        </p:txBody>
      </p:sp>
      <p:sp>
        <p:nvSpPr>
          <p:cNvPr id="92" name="Прямоугольник 91"/>
          <p:cNvSpPr/>
          <p:nvPr/>
        </p:nvSpPr>
        <p:spPr>
          <a:xfrm>
            <a:off x="8961790" y="2886648"/>
            <a:ext cx="117158" cy="17314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 dirty="0">
              <a:latin typeface="Montserrat" panose="00000500000000000000" pitchFamily="2" charset="-52"/>
            </a:endParaRPr>
          </a:p>
        </p:txBody>
      </p:sp>
      <p:sp>
        <p:nvSpPr>
          <p:cNvPr id="93" name="Прямоугольник 92"/>
          <p:cNvSpPr/>
          <p:nvPr/>
        </p:nvSpPr>
        <p:spPr>
          <a:xfrm>
            <a:off x="8640624" y="2780551"/>
            <a:ext cx="304061" cy="27924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 dirty="0">
              <a:latin typeface="Montserrat" panose="00000500000000000000" pitchFamily="2" charset="-52"/>
            </a:endParaRPr>
          </a:p>
        </p:txBody>
      </p:sp>
      <p:sp>
        <p:nvSpPr>
          <p:cNvPr id="94" name="Равнобедренный треугольник 93"/>
          <p:cNvSpPr/>
          <p:nvPr/>
        </p:nvSpPr>
        <p:spPr>
          <a:xfrm>
            <a:off x="8656037" y="2703644"/>
            <a:ext cx="265748" cy="76907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 dirty="0">
              <a:latin typeface="Montserrat" panose="00000500000000000000" pitchFamily="2" charset="-52"/>
            </a:endParaRPr>
          </a:p>
        </p:txBody>
      </p:sp>
      <p:sp>
        <p:nvSpPr>
          <p:cNvPr id="87" name="Прямоугольник 86"/>
          <p:cNvSpPr/>
          <p:nvPr/>
        </p:nvSpPr>
        <p:spPr>
          <a:xfrm>
            <a:off x="7724766" y="2706652"/>
            <a:ext cx="117158" cy="17314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 dirty="0">
              <a:latin typeface="Montserrat" panose="00000500000000000000" pitchFamily="2" charset="-52"/>
            </a:endParaRPr>
          </a:p>
        </p:txBody>
      </p:sp>
      <p:sp>
        <p:nvSpPr>
          <p:cNvPr id="88" name="Прямоугольник 87"/>
          <p:cNvSpPr/>
          <p:nvPr/>
        </p:nvSpPr>
        <p:spPr>
          <a:xfrm>
            <a:off x="8177680" y="2706652"/>
            <a:ext cx="117158" cy="17314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 dirty="0">
              <a:latin typeface="Montserrat" panose="00000500000000000000" pitchFamily="2" charset="-52"/>
            </a:endParaRPr>
          </a:p>
        </p:txBody>
      </p:sp>
      <p:sp>
        <p:nvSpPr>
          <p:cNvPr id="89" name="Прямоугольник 88"/>
          <p:cNvSpPr/>
          <p:nvPr/>
        </p:nvSpPr>
        <p:spPr>
          <a:xfrm>
            <a:off x="7856514" y="2600556"/>
            <a:ext cx="304061" cy="27924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 dirty="0">
              <a:latin typeface="Montserrat" panose="00000500000000000000" pitchFamily="2" charset="-52"/>
            </a:endParaRPr>
          </a:p>
        </p:txBody>
      </p:sp>
      <p:sp>
        <p:nvSpPr>
          <p:cNvPr id="90" name="Равнобедренный треугольник 89"/>
          <p:cNvSpPr/>
          <p:nvPr/>
        </p:nvSpPr>
        <p:spPr>
          <a:xfrm>
            <a:off x="7871927" y="2523649"/>
            <a:ext cx="265748" cy="76907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 dirty="0">
              <a:latin typeface="Montserrat" panose="00000500000000000000" pitchFamily="2" charset="-52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7923241" y="3279096"/>
            <a:ext cx="117158" cy="17314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 dirty="0">
              <a:latin typeface="Montserrat" panose="00000500000000000000" pitchFamily="2" charset="-52"/>
            </a:endParaRPr>
          </a:p>
        </p:txBody>
      </p:sp>
      <p:sp>
        <p:nvSpPr>
          <p:cNvPr id="69" name="Прямоугольник 68"/>
          <p:cNvSpPr/>
          <p:nvPr/>
        </p:nvSpPr>
        <p:spPr>
          <a:xfrm>
            <a:off x="8376154" y="3279096"/>
            <a:ext cx="117158" cy="17314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 dirty="0">
              <a:latin typeface="Montserrat" panose="00000500000000000000" pitchFamily="2" charset="-52"/>
            </a:endParaRPr>
          </a:p>
        </p:txBody>
      </p:sp>
      <p:sp>
        <p:nvSpPr>
          <p:cNvPr id="71" name="Прямоугольник 70"/>
          <p:cNvSpPr/>
          <p:nvPr/>
        </p:nvSpPr>
        <p:spPr>
          <a:xfrm>
            <a:off x="8054989" y="3172999"/>
            <a:ext cx="304061" cy="27924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 dirty="0">
              <a:latin typeface="Montserrat" panose="00000500000000000000" pitchFamily="2" charset="-52"/>
            </a:endParaRPr>
          </a:p>
        </p:txBody>
      </p:sp>
      <p:sp>
        <p:nvSpPr>
          <p:cNvPr id="17" name="Равнобедренный треугольник 16"/>
          <p:cNvSpPr/>
          <p:nvPr/>
        </p:nvSpPr>
        <p:spPr>
          <a:xfrm>
            <a:off x="8070402" y="3096092"/>
            <a:ext cx="265748" cy="76907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 dirty="0">
              <a:latin typeface="Montserrat" panose="00000500000000000000" pitchFamily="2" charset="-52"/>
            </a:endParaRPr>
          </a:p>
        </p:txBody>
      </p:sp>
      <p:sp>
        <p:nvSpPr>
          <p:cNvPr id="95" name="Прямоугольник 94"/>
          <p:cNvSpPr/>
          <p:nvPr/>
        </p:nvSpPr>
        <p:spPr>
          <a:xfrm>
            <a:off x="8312701" y="3766658"/>
            <a:ext cx="117158" cy="17314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 dirty="0">
              <a:latin typeface="Montserrat" panose="00000500000000000000" pitchFamily="2" charset="-52"/>
            </a:endParaRPr>
          </a:p>
        </p:txBody>
      </p:sp>
      <p:sp>
        <p:nvSpPr>
          <p:cNvPr id="96" name="Прямоугольник 95"/>
          <p:cNvSpPr/>
          <p:nvPr/>
        </p:nvSpPr>
        <p:spPr>
          <a:xfrm>
            <a:off x="8765615" y="3766658"/>
            <a:ext cx="117158" cy="17314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 dirty="0">
              <a:latin typeface="Montserrat" panose="00000500000000000000" pitchFamily="2" charset="-52"/>
            </a:endParaRPr>
          </a:p>
        </p:txBody>
      </p:sp>
      <p:sp>
        <p:nvSpPr>
          <p:cNvPr id="97" name="Прямоугольник 96"/>
          <p:cNvSpPr/>
          <p:nvPr/>
        </p:nvSpPr>
        <p:spPr>
          <a:xfrm>
            <a:off x="8444449" y="3660561"/>
            <a:ext cx="304061" cy="27924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 dirty="0">
              <a:latin typeface="Montserrat" panose="00000500000000000000" pitchFamily="2" charset="-52"/>
            </a:endParaRPr>
          </a:p>
        </p:txBody>
      </p:sp>
      <p:sp>
        <p:nvSpPr>
          <p:cNvPr id="98" name="Равнобедренный треугольник 97"/>
          <p:cNvSpPr/>
          <p:nvPr/>
        </p:nvSpPr>
        <p:spPr>
          <a:xfrm>
            <a:off x="8459863" y="3583654"/>
            <a:ext cx="265748" cy="76907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 dirty="0">
              <a:latin typeface="Montserrat" panose="00000500000000000000" pitchFamily="2" charset="-52"/>
            </a:endParaRPr>
          </a:p>
        </p:txBody>
      </p:sp>
      <p:sp>
        <p:nvSpPr>
          <p:cNvPr id="99" name="Прямоугольник 98"/>
          <p:cNvSpPr/>
          <p:nvPr/>
        </p:nvSpPr>
        <p:spPr>
          <a:xfrm>
            <a:off x="7944437" y="4277531"/>
            <a:ext cx="117158" cy="17314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 dirty="0">
              <a:latin typeface="Montserrat" panose="00000500000000000000" pitchFamily="2" charset="-52"/>
            </a:endParaRPr>
          </a:p>
        </p:txBody>
      </p:sp>
      <p:sp>
        <p:nvSpPr>
          <p:cNvPr id="100" name="Прямоугольник 99"/>
          <p:cNvSpPr/>
          <p:nvPr/>
        </p:nvSpPr>
        <p:spPr>
          <a:xfrm>
            <a:off x="8397351" y="4277531"/>
            <a:ext cx="117158" cy="17314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 dirty="0">
              <a:latin typeface="Montserrat" panose="00000500000000000000" pitchFamily="2" charset="-52"/>
            </a:endParaRPr>
          </a:p>
        </p:txBody>
      </p:sp>
      <p:sp>
        <p:nvSpPr>
          <p:cNvPr id="101" name="Прямоугольник 100"/>
          <p:cNvSpPr/>
          <p:nvPr/>
        </p:nvSpPr>
        <p:spPr>
          <a:xfrm>
            <a:off x="8076185" y="4171434"/>
            <a:ext cx="304061" cy="27924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 dirty="0">
              <a:latin typeface="Montserrat" panose="00000500000000000000" pitchFamily="2" charset="-52"/>
            </a:endParaRPr>
          </a:p>
        </p:txBody>
      </p:sp>
      <p:sp>
        <p:nvSpPr>
          <p:cNvPr id="102" name="Равнобедренный треугольник 101"/>
          <p:cNvSpPr/>
          <p:nvPr/>
        </p:nvSpPr>
        <p:spPr>
          <a:xfrm>
            <a:off x="8091598" y="4094527"/>
            <a:ext cx="265748" cy="76907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 dirty="0">
              <a:latin typeface="Montserrat" panose="00000500000000000000" pitchFamily="2" charset="-52"/>
            </a:endParaRPr>
          </a:p>
        </p:txBody>
      </p:sp>
      <p:sp>
        <p:nvSpPr>
          <p:cNvPr id="103" name="Прямоугольник 102"/>
          <p:cNvSpPr/>
          <p:nvPr/>
        </p:nvSpPr>
        <p:spPr>
          <a:xfrm>
            <a:off x="7837770" y="4923078"/>
            <a:ext cx="117158" cy="17314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 dirty="0">
              <a:latin typeface="Montserrat" panose="00000500000000000000" pitchFamily="2" charset="-52"/>
            </a:endParaRPr>
          </a:p>
        </p:txBody>
      </p:sp>
      <p:sp>
        <p:nvSpPr>
          <p:cNvPr id="104" name="Прямоугольник 103"/>
          <p:cNvSpPr/>
          <p:nvPr/>
        </p:nvSpPr>
        <p:spPr>
          <a:xfrm>
            <a:off x="8290684" y="4923078"/>
            <a:ext cx="117158" cy="17314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 dirty="0">
              <a:latin typeface="Montserrat" panose="00000500000000000000" pitchFamily="2" charset="-52"/>
            </a:endParaRPr>
          </a:p>
        </p:txBody>
      </p:sp>
      <p:sp>
        <p:nvSpPr>
          <p:cNvPr id="105" name="Прямоугольник 104"/>
          <p:cNvSpPr/>
          <p:nvPr/>
        </p:nvSpPr>
        <p:spPr>
          <a:xfrm>
            <a:off x="7969518" y="4816981"/>
            <a:ext cx="304061" cy="27924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 dirty="0">
              <a:latin typeface="Montserrat" panose="00000500000000000000" pitchFamily="2" charset="-52"/>
            </a:endParaRPr>
          </a:p>
        </p:txBody>
      </p:sp>
      <p:sp>
        <p:nvSpPr>
          <p:cNvPr id="106" name="Равнобедренный треугольник 105"/>
          <p:cNvSpPr/>
          <p:nvPr/>
        </p:nvSpPr>
        <p:spPr>
          <a:xfrm>
            <a:off x="7984931" y="4740074"/>
            <a:ext cx="265748" cy="76907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 dirty="0">
              <a:latin typeface="Montserrat" panose="00000500000000000000" pitchFamily="2" charset="-52"/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4371" y="3076287"/>
            <a:ext cx="604207" cy="394357"/>
          </a:xfrm>
          <a:prstGeom prst="rect">
            <a:avLst/>
          </a:prstGeom>
        </p:spPr>
      </p:pic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A6431BCA-6E02-51A3-D4AB-9EA9103851B2}"/>
              </a:ext>
            </a:extLst>
          </p:cNvPr>
          <p:cNvSpPr/>
          <p:nvPr/>
        </p:nvSpPr>
        <p:spPr>
          <a:xfrm>
            <a:off x="0" y="3145930"/>
            <a:ext cx="7309043" cy="668573"/>
          </a:xfrm>
          <a:prstGeom prst="rect">
            <a:avLst/>
          </a:prstGeom>
          <a:solidFill>
            <a:srgbClr val="1CA3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 dirty="0">
              <a:latin typeface="Montserrat" panose="00000500000000000000" pitchFamily="2" charset="-52"/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ACECC96B-4E07-7207-E250-229B5A116E2B}"/>
              </a:ext>
            </a:extLst>
          </p:cNvPr>
          <p:cNvSpPr/>
          <p:nvPr/>
        </p:nvSpPr>
        <p:spPr>
          <a:xfrm>
            <a:off x="0" y="2440241"/>
            <a:ext cx="5957192" cy="668573"/>
          </a:xfrm>
          <a:prstGeom prst="rect">
            <a:avLst/>
          </a:prstGeom>
          <a:solidFill>
            <a:srgbClr val="1CA3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 dirty="0">
              <a:latin typeface="Montserrat" panose="00000500000000000000" pitchFamily="2" charset="-52"/>
            </a:endParaRPr>
          </a:p>
        </p:txBody>
      </p:sp>
      <p:cxnSp>
        <p:nvCxnSpPr>
          <p:cNvPr id="60" name="Прямая соединительная линия 59">
            <a:extLst>
              <a:ext uri="{FF2B5EF4-FFF2-40B4-BE49-F238E27FC236}">
                <a16:creationId xmlns:a16="http://schemas.microsoft.com/office/drawing/2014/main" id="{99B92CC8-3A7E-F794-E58D-C4C969C1E904}"/>
              </a:ext>
            </a:extLst>
          </p:cNvPr>
          <p:cNvCxnSpPr>
            <a:cxnSpLocks/>
            <a:stCxn id="9" idx="1"/>
          </p:cNvCxnSpPr>
          <p:nvPr/>
        </p:nvCxnSpPr>
        <p:spPr>
          <a:xfrm>
            <a:off x="1" y="2774528"/>
            <a:ext cx="6095837" cy="0"/>
          </a:xfrm>
          <a:prstGeom prst="line">
            <a:avLst/>
          </a:prstGeom>
          <a:ln w="76200"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Текст 1">
            <a:extLst>
              <a:ext uri="{FF2B5EF4-FFF2-40B4-BE49-F238E27FC236}">
                <a16:creationId xmlns:a16="http://schemas.microsoft.com/office/drawing/2014/main" id="{4FCC26A4-3623-371E-964C-4460655D8DF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ru-RU" dirty="0"/>
              <a:t>МИНИСТЕРСТВО ОБРАЗОВАНИЯ И НАУКИ ПЕРМСКОГО КРАЯ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695A7E33-55D0-709F-B19A-2493DE765B4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ru-RU" dirty="0"/>
              <a:t>Что такое единое образовательное пространство?</a:t>
            </a:r>
          </a:p>
        </p:txBody>
      </p:sp>
      <p:sp>
        <p:nvSpPr>
          <p:cNvPr id="6" name="Текст 5">
            <a:extLst>
              <a:ext uri="{FF2B5EF4-FFF2-40B4-BE49-F238E27FC236}">
                <a16:creationId xmlns:a16="http://schemas.microsoft.com/office/drawing/2014/main" id="{ADB7177B-2258-9650-995D-312D062BF0C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ru-RU" dirty="0"/>
              <a:t>Формирование</a:t>
            </a:r>
            <a:r>
              <a:rPr lang="en-US" dirty="0"/>
              <a:t> </a:t>
            </a:r>
            <a:r>
              <a:rPr lang="ru-RU" dirty="0"/>
              <a:t>единого образовательного пространства:</a:t>
            </a:r>
            <a:br>
              <a:rPr lang="en-US" dirty="0"/>
            </a:br>
            <a:r>
              <a:rPr lang="ru-RU" dirty="0"/>
              <a:t>магистральные проекты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8D1F071A-050D-EF89-6E53-2191F7A0FA50}"/>
              </a:ext>
            </a:extLst>
          </p:cNvPr>
          <p:cNvSpPr/>
          <p:nvPr/>
        </p:nvSpPr>
        <p:spPr>
          <a:xfrm>
            <a:off x="0" y="3847656"/>
            <a:ext cx="5491644" cy="668573"/>
          </a:xfrm>
          <a:prstGeom prst="rect">
            <a:avLst/>
          </a:prstGeom>
          <a:solidFill>
            <a:srgbClr val="1CA3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 dirty="0">
              <a:latin typeface="Montserrat" panose="00000500000000000000" pitchFamily="2" charset="-52"/>
            </a:endParaRPr>
          </a:p>
        </p:txBody>
      </p:sp>
      <p:sp>
        <p:nvSpPr>
          <p:cNvPr id="13" name="Равнобедренный треугольник 12">
            <a:extLst>
              <a:ext uri="{FF2B5EF4-FFF2-40B4-BE49-F238E27FC236}">
                <a16:creationId xmlns:a16="http://schemas.microsoft.com/office/drawing/2014/main" id="{2FECB996-0DC5-0DB7-6351-0B07D015ECB6}"/>
              </a:ext>
            </a:extLst>
          </p:cNvPr>
          <p:cNvSpPr/>
          <p:nvPr/>
        </p:nvSpPr>
        <p:spPr>
          <a:xfrm rot="5400000">
            <a:off x="5296005" y="4043297"/>
            <a:ext cx="668573" cy="277293"/>
          </a:xfrm>
          <a:prstGeom prst="triangle">
            <a:avLst/>
          </a:prstGeom>
          <a:solidFill>
            <a:srgbClr val="1CA3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 dirty="0">
              <a:latin typeface="Montserrat" panose="00000500000000000000" pitchFamily="2" charset="-52"/>
            </a:endParaRPr>
          </a:p>
        </p:txBody>
      </p:sp>
      <p:sp>
        <p:nvSpPr>
          <p:cNvPr id="14" name="Равнобедренный треугольник 13">
            <a:extLst>
              <a:ext uri="{FF2B5EF4-FFF2-40B4-BE49-F238E27FC236}">
                <a16:creationId xmlns:a16="http://schemas.microsoft.com/office/drawing/2014/main" id="{124E5613-96B1-2B01-A7B2-CFE6C24D1265}"/>
              </a:ext>
            </a:extLst>
          </p:cNvPr>
          <p:cNvSpPr/>
          <p:nvPr/>
        </p:nvSpPr>
        <p:spPr>
          <a:xfrm rot="5400000">
            <a:off x="5761552" y="2635881"/>
            <a:ext cx="668573" cy="277293"/>
          </a:xfrm>
          <a:prstGeom prst="triangle">
            <a:avLst/>
          </a:prstGeom>
          <a:solidFill>
            <a:srgbClr val="1CA3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 dirty="0">
              <a:latin typeface="Montserrat" panose="00000500000000000000" pitchFamily="2" charset="-52"/>
            </a:endParaRPr>
          </a:p>
        </p:txBody>
      </p:sp>
      <p:sp>
        <p:nvSpPr>
          <p:cNvPr id="15" name="Равнобедренный треугольник 14">
            <a:extLst>
              <a:ext uri="{FF2B5EF4-FFF2-40B4-BE49-F238E27FC236}">
                <a16:creationId xmlns:a16="http://schemas.microsoft.com/office/drawing/2014/main" id="{61EAEAF3-57E2-35DC-221A-B761F0FF092C}"/>
              </a:ext>
            </a:extLst>
          </p:cNvPr>
          <p:cNvSpPr/>
          <p:nvPr/>
        </p:nvSpPr>
        <p:spPr>
          <a:xfrm rot="5400000">
            <a:off x="7113403" y="3341570"/>
            <a:ext cx="668573" cy="277293"/>
          </a:xfrm>
          <a:prstGeom prst="triangle">
            <a:avLst/>
          </a:prstGeom>
          <a:solidFill>
            <a:srgbClr val="1CA3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 dirty="0">
              <a:latin typeface="Montserrat" panose="00000500000000000000" pitchFamily="2" charset="-52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EFE4FEA8-C41A-7566-B0F9-A0A96AFC5444}"/>
              </a:ext>
            </a:extLst>
          </p:cNvPr>
          <p:cNvSpPr txBox="1"/>
          <p:nvPr/>
        </p:nvSpPr>
        <p:spPr>
          <a:xfrm>
            <a:off x="154601" y="1858018"/>
            <a:ext cx="1576577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350" b="1" dirty="0">
                <a:solidFill>
                  <a:srgbClr val="1CA3DD"/>
                </a:solidFill>
                <a:latin typeface="Montserrat" panose="00000500000000000000" pitchFamily="2" charset="-52"/>
              </a:rPr>
              <a:t>Федеральные проекты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482779DC-7DE3-FE62-E77B-015F3D191852}"/>
              </a:ext>
            </a:extLst>
          </p:cNvPr>
          <p:cNvSpPr txBox="1"/>
          <p:nvPr/>
        </p:nvSpPr>
        <p:spPr>
          <a:xfrm>
            <a:off x="5626614" y="1854175"/>
            <a:ext cx="1744264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350" b="1" dirty="0">
                <a:solidFill>
                  <a:srgbClr val="93C01F"/>
                </a:solidFill>
                <a:latin typeface="Montserrat" panose="00000500000000000000" pitchFamily="2" charset="-52"/>
              </a:rPr>
              <a:t>Муниципальные мероприятия</a:t>
            </a:r>
          </a:p>
        </p:txBody>
      </p:sp>
      <p:grpSp>
        <p:nvGrpSpPr>
          <p:cNvPr id="32" name="Группа 31">
            <a:extLst>
              <a:ext uri="{FF2B5EF4-FFF2-40B4-BE49-F238E27FC236}">
                <a16:creationId xmlns:a16="http://schemas.microsoft.com/office/drawing/2014/main" id="{8792DABE-E863-60EB-46CA-711D29B6B949}"/>
              </a:ext>
            </a:extLst>
          </p:cNvPr>
          <p:cNvGrpSpPr/>
          <p:nvPr/>
        </p:nvGrpSpPr>
        <p:grpSpPr>
          <a:xfrm>
            <a:off x="1665068" y="1848956"/>
            <a:ext cx="3851066" cy="1077930"/>
            <a:chOff x="4252732" y="1121696"/>
            <a:chExt cx="5134755" cy="1437240"/>
          </a:xfrm>
        </p:grpSpPr>
        <p:grpSp>
          <p:nvGrpSpPr>
            <p:cNvPr id="31" name="Группа 30">
              <a:extLst>
                <a:ext uri="{FF2B5EF4-FFF2-40B4-BE49-F238E27FC236}">
                  <a16:creationId xmlns:a16="http://schemas.microsoft.com/office/drawing/2014/main" id="{35B76CA4-FD3A-204F-429A-1E3620711767}"/>
                </a:ext>
              </a:extLst>
            </p:cNvPr>
            <p:cNvGrpSpPr/>
            <p:nvPr/>
          </p:nvGrpSpPr>
          <p:grpSpPr>
            <a:xfrm>
              <a:off x="4252732" y="1121696"/>
              <a:ext cx="4765031" cy="1437140"/>
              <a:chOff x="4280327" y="1033871"/>
              <a:chExt cx="4765031" cy="1437140"/>
            </a:xfrm>
          </p:grpSpPr>
          <p:sp>
            <p:nvSpPr>
              <p:cNvPr id="22" name="Овал 21">
                <a:extLst>
                  <a:ext uri="{FF2B5EF4-FFF2-40B4-BE49-F238E27FC236}">
                    <a16:creationId xmlns:a16="http://schemas.microsoft.com/office/drawing/2014/main" id="{016B4191-4D51-D767-59DA-E71FB1F7B59B}"/>
                  </a:ext>
                </a:extLst>
              </p:cNvPr>
              <p:cNvSpPr/>
              <p:nvPr/>
            </p:nvSpPr>
            <p:spPr>
              <a:xfrm>
                <a:off x="4295773" y="1096117"/>
                <a:ext cx="1438277" cy="1374894"/>
              </a:xfrm>
              <a:prstGeom prst="ellipse">
                <a:avLst/>
              </a:prstGeom>
              <a:solidFill>
                <a:srgbClr val="FF8F2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sz="1350" dirty="0">
                  <a:latin typeface="Montserrat" panose="00000500000000000000" pitchFamily="2" charset="-52"/>
                </a:endParaRPr>
              </a:p>
            </p:txBody>
          </p:sp>
          <p:sp>
            <p:nvSpPr>
              <p:cNvPr id="23" name="Прямоугольник 22">
                <a:extLst>
                  <a:ext uri="{FF2B5EF4-FFF2-40B4-BE49-F238E27FC236}">
                    <a16:creationId xmlns:a16="http://schemas.microsoft.com/office/drawing/2014/main" id="{18866EE3-A773-3DB6-3801-118D247DDF29}"/>
                  </a:ext>
                </a:extLst>
              </p:cNvPr>
              <p:cNvSpPr/>
              <p:nvPr/>
            </p:nvSpPr>
            <p:spPr>
              <a:xfrm>
                <a:off x="5014912" y="1753980"/>
                <a:ext cx="4030446" cy="715861"/>
              </a:xfrm>
              <a:prstGeom prst="rect">
                <a:avLst/>
              </a:prstGeom>
              <a:solidFill>
                <a:srgbClr val="FF8F2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sz="1350" dirty="0">
                  <a:latin typeface="Montserrat" panose="00000500000000000000" pitchFamily="2" charset="-52"/>
                </a:endParaRPr>
              </a:p>
            </p:txBody>
          </p:sp>
          <p:sp>
            <p:nvSpPr>
              <p:cNvPr id="26" name="Овал 25">
                <a:extLst>
                  <a:ext uri="{FF2B5EF4-FFF2-40B4-BE49-F238E27FC236}">
                    <a16:creationId xmlns:a16="http://schemas.microsoft.com/office/drawing/2014/main" id="{10BC9F40-E918-F927-0E62-67E5941895D9}"/>
                  </a:ext>
                </a:extLst>
              </p:cNvPr>
              <p:cNvSpPr/>
              <p:nvPr/>
            </p:nvSpPr>
            <p:spPr>
              <a:xfrm>
                <a:off x="5007769" y="1033871"/>
                <a:ext cx="719139" cy="72000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sz="1350" dirty="0">
                  <a:latin typeface="Montserrat" panose="00000500000000000000" pitchFamily="2" charset="-52"/>
                </a:endParaRPr>
              </a:p>
            </p:txBody>
          </p:sp>
          <p:sp>
            <p:nvSpPr>
              <p:cNvPr id="27" name="Прямоугольник 26">
                <a:extLst>
                  <a:ext uri="{FF2B5EF4-FFF2-40B4-BE49-F238E27FC236}">
                    <a16:creationId xmlns:a16="http://schemas.microsoft.com/office/drawing/2014/main" id="{020514E0-20F0-5148-4601-B9BE322A200E}"/>
                  </a:ext>
                </a:extLst>
              </p:cNvPr>
              <p:cNvSpPr/>
              <p:nvPr/>
            </p:nvSpPr>
            <p:spPr>
              <a:xfrm>
                <a:off x="5369718" y="1352739"/>
                <a:ext cx="719139" cy="401132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sz="1350" dirty="0">
                  <a:latin typeface="Montserrat" panose="00000500000000000000" pitchFamily="2" charset="-52"/>
                </a:endParaRPr>
              </a:p>
            </p:txBody>
          </p:sp>
          <p:sp>
            <p:nvSpPr>
              <p:cNvPr id="28" name="Прямоугольник 27">
                <a:extLst>
                  <a:ext uri="{FF2B5EF4-FFF2-40B4-BE49-F238E27FC236}">
                    <a16:creationId xmlns:a16="http://schemas.microsoft.com/office/drawing/2014/main" id="{BDA6336F-CE49-FF0A-2948-102DFACD980B}"/>
                  </a:ext>
                </a:extLst>
              </p:cNvPr>
              <p:cNvSpPr/>
              <p:nvPr/>
            </p:nvSpPr>
            <p:spPr>
              <a:xfrm>
                <a:off x="4280327" y="1070113"/>
                <a:ext cx="901273" cy="396924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sz="1350" dirty="0">
                  <a:latin typeface="Montserrat" panose="00000500000000000000" pitchFamily="2" charset="-52"/>
                </a:endParaRPr>
              </a:p>
            </p:txBody>
          </p:sp>
        </p:grpSp>
        <p:sp>
          <p:nvSpPr>
            <p:cNvPr id="24" name="Равнобедренный треугольник 23">
              <a:extLst>
                <a:ext uri="{FF2B5EF4-FFF2-40B4-BE49-F238E27FC236}">
                  <a16:creationId xmlns:a16="http://schemas.microsoft.com/office/drawing/2014/main" id="{973587A8-DA9A-987F-2E2A-BB36777C773F}"/>
                </a:ext>
              </a:extLst>
            </p:cNvPr>
            <p:cNvSpPr/>
            <p:nvPr/>
          </p:nvSpPr>
          <p:spPr>
            <a:xfrm rot="5400000">
              <a:off x="8844005" y="2015454"/>
              <a:ext cx="717240" cy="369724"/>
            </a:xfrm>
            <a:prstGeom prst="triangle">
              <a:avLst/>
            </a:prstGeom>
            <a:solidFill>
              <a:srgbClr val="FF8F2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350" dirty="0">
                <a:latin typeface="Montserrat" panose="00000500000000000000" pitchFamily="2" charset="-52"/>
              </a:endParaRPr>
            </a:p>
          </p:txBody>
        </p:sp>
      </p:grpSp>
      <p:sp>
        <p:nvSpPr>
          <p:cNvPr id="19" name="TextBox 18">
            <a:extLst>
              <a:ext uri="{FF2B5EF4-FFF2-40B4-BE49-F238E27FC236}">
                <a16:creationId xmlns:a16="http://schemas.microsoft.com/office/drawing/2014/main" id="{3A15FBC3-6C8A-A2BE-441F-C3D48AF0B1AD}"/>
              </a:ext>
            </a:extLst>
          </p:cNvPr>
          <p:cNvSpPr txBox="1"/>
          <p:nvPr/>
        </p:nvSpPr>
        <p:spPr>
          <a:xfrm>
            <a:off x="2498274" y="1859812"/>
            <a:ext cx="2341309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350" b="1" dirty="0">
                <a:solidFill>
                  <a:srgbClr val="FF8F29"/>
                </a:solidFill>
                <a:latin typeface="Montserrat" panose="00000500000000000000" pitchFamily="2" charset="-52"/>
              </a:rPr>
              <a:t>Региональные проекты и инициативы</a:t>
            </a:r>
          </a:p>
        </p:txBody>
      </p:sp>
      <p:sp>
        <p:nvSpPr>
          <p:cNvPr id="46" name="Прямоугольник 45">
            <a:extLst>
              <a:ext uri="{FF2B5EF4-FFF2-40B4-BE49-F238E27FC236}">
                <a16:creationId xmlns:a16="http://schemas.microsoft.com/office/drawing/2014/main" id="{B79BF2D1-C23D-092C-A083-5A7A0D1AC1DB}"/>
              </a:ext>
            </a:extLst>
          </p:cNvPr>
          <p:cNvSpPr/>
          <p:nvPr/>
        </p:nvSpPr>
        <p:spPr>
          <a:xfrm flipV="1">
            <a:off x="1425132" y="4549382"/>
            <a:ext cx="4727620" cy="404382"/>
          </a:xfrm>
          <a:prstGeom prst="rect">
            <a:avLst/>
          </a:prstGeom>
          <a:gradFill>
            <a:gsLst>
              <a:gs pos="0">
                <a:schemeClr val="bg1"/>
              </a:gs>
              <a:gs pos="100000">
                <a:srgbClr val="FF8F29"/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 dirty="0">
              <a:latin typeface="Montserrat" panose="00000500000000000000" pitchFamily="2" charset="-52"/>
            </a:endParaRPr>
          </a:p>
        </p:txBody>
      </p:sp>
      <p:sp>
        <p:nvSpPr>
          <p:cNvPr id="44" name="Равнобедренный треугольник 43">
            <a:extLst>
              <a:ext uri="{FF2B5EF4-FFF2-40B4-BE49-F238E27FC236}">
                <a16:creationId xmlns:a16="http://schemas.microsoft.com/office/drawing/2014/main" id="{62FC113B-D0DE-247D-EB20-1F5272C06EB5}"/>
              </a:ext>
            </a:extLst>
          </p:cNvPr>
          <p:cNvSpPr/>
          <p:nvPr/>
        </p:nvSpPr>
        <p:spPr>
          <a:xfrm rot="16200000" flipV="1">
            <a:off x="6068119" y="4633237"/>
            <a:ext cx="405161" cy="235894"/>
          </a:xfrm>
          <a:prstGeom prst="triangle">
            <a:avLst/>
          </a:prstGeom>
          <a:solidFill>
            <a:srgbClr val="FF8F2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 dirty="0">
              <a:latin typeface="Montserrat" panose="00000500000000000000" pitchFamily="2" charset="-52"/>
            </a:endParaRPr>
          </a:p>
        </p:txBody>
      </p:sp>
      <p:sp>
        <p:nvSpPr>
          <p:cNvPr id="50" name="Прямоугольник 49">
            <a:extLst>
              <a:ext uri="{FF2B5EF4-FFF2-40B4-BE49-F238E27FC236}">
                <a16:creationId xmlns:a16="http://schemas.microsoft.com/office/drawing/2014/main" id="{3EF0C338-7AAE-F491-324D-A488C32AB099}"/>
              </a:ext>
            </a:extLst>
          </p:cNvPr>
          <p:cNvSpPr/>
          <p:nvPr/>
        </p:nvSpPr>
        <p:spPr>
          <a:xfrm flipV="1">
            <a:off x="1426621" y="3291917"/>
            <a:ext cx="5369233" cy="404382"/>
          </a:xfrm>
          <a:prstGeom prst="rect">
            <a:avLst/>
          </a:prstGeom>
          <a:gradFill flip="none" rotWithShape="1">
            <a:gsLst>
              <a:gs pos="0">
                <a:srgbClr val="1CA3DD"/>
              </a:gs>
              <a:gs pos="100000">
                <a:srgbClr val="FF8F29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 dirty="0">
              <a:latin typeface="Montserrat" panose="00000500000000000000" pitchFamily="2" charset="-52"/>
            </a:endParaRPr>
          </a:p>
        </p:txBody>
      </p:sp>
      <p:sp>
        <p:nvSpPr>
          <p:cNvPr id="51" name="Равнобедренный треугольник 50">
            <a:extLst>
              <a:ext uri="{FF2B5EF4-FFF2-40B4-BE49-F238E27FC236}">
                <a16:creationId xmlns:a16="http://schemas.microsoft.com/office/drawing/2014/main" id="{24502075-DC9F-6795-3FF3-65E03C31557A}"/>
              </a:ext>
            </a:extLst>
          </p:cNvPr>
          <p:cNvSpPr/>
          <p:nvPr/>
        </p:nvSpPr>
        <p:spPr>
          <a:xfrm rot="16200000" flipV="1">
            <a:off x="6711220" y="3375900"/>
            <a:ext cx="405161" cy="235894"/>
          </a:xfrm>
          <a:prstGeom prst="triangle">
            <a:avLst/>
          </a:prstGeom>
          <a:solidFill>
            <a:srgbClr val="FF8F2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 dirty="0">
              <a:latin typeface="Montserrat" panose="00000500000000000000" pitchFamily="2" charset="-52"/>
            </a:endParaRPr>
          </a:p>
        </p:txBody>
      </p:sp>
      <p:sp>
        <p:nvSpPr>
          <p:cNvPr id="52" name="Стрелка: вправо 51">
            <a:extLst>
              <a:ext uri="{FF2B5EF4-FFF2-40B4-BE49-F238E27FC236}">
                <a16:creationId xmlns:a16="http://schemas.microsoft.com/office/drawing/2014/main" id="{C249DDDA-CE16-38B4-153D-21631CFC8979}"/>
              </a:ext>
            </a:extLst>
          </p:cNvPr>
          <p:cNvSpPr/>
          <p:nvPr/>
        </p:nvSpPr>
        <p:spPr>
          <a:xfrm>
            <a:off x="5768938" y="2485845"/>
            <a:ext cx="1757957" cy="192881"/>
          </a:xfrm>
          <a:prstGeom prst="rightArrow">
            <a:avLst/>
          </a:prstGeom>
          <a:gradFill flip="none" rotWithShape="1">
            <a:gsLst>
              <a:gs pos="0">
                <a:srgbClr val="1CA3DD"/>
              </a:gs>
              <a:gs pos="100000">
                <a:srgbClr val="93C01F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 dirty="0">
              <a:latin typeface="Montserrat" panose="00000500000000000000" pitchFamily="2" charset="-52"/>
            </a:endParaRPr>
          </a:p>
        </p:txBody>
      </p:sp>
      <p:sp>
        <p:nvSpPr>
          <p:cNvPr id="53" name="Стрелка: вправо 52">
            <a:extLst>
              <a:ext uri="{FF2B5EF4-FFF2-40B4-BE49-F238E27FC236}">
                <a16:creationId xmlns:a16="http://schemas.microsoft.com/office/drawing/2014/main" id="{3A7210F6-4D6F-1F9E-DB8C-8A0290AF309C}"/>
              </a:ext>
            </a:extLst>
          </p:cNvPr>
          <p:cNvSpPr/>
          <p:nvPr/>
        </p:nvSpPr>
        <p:spPr>
          <a:xfrm>
            <a:off x="4811782" y="4955740"/>
            <a:ext cx="2350652" cy="192881"/>
          </a:xfrm>
          <a:prstGeom prst="rightArrow">
            <a:avLst/>
          </a:prstGeom>
          <a:gradFill>
            <a:gsLst>
              <a:gs pos="0">
                <a:schemeClr val="bg1"/>
              </a:gs>
              <a:gs pos="100000">
                <a:srgbClr val="93C01F"/>
              </a:gs>
            </a:gsLst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 dirty="0">
              <a:latin typeface="Montserrat" panose="00000500000000000000" pitchFamily="2" charset="-52"/>
            </a:endParaRPr>
          </a:p>
        </p:txBody>
      </p:sp>
      <p:sp>
        <p:nvSpPr>
          <p:cNvPr id="54" name="Стрелка: вправо 53">
            <a:extLst>
              <a:ext uri="{FF2B5EF4-FFF2-40B4-BE49-F238E27FC236}">
                <a16:creationId xmlns:a16="http://schemas.microsoft.com/office/drawing/2014/main" id="{B7F19F93-63F5-8ED0-87AE-9167DADC5F0E}"/>
              </a:ext>
            </a:extLst>
          </p:cNvPr>
          <p:cNvSpPr/>
          <p:nvPr/>
        </p:nvSpPr>
        <p:spPr>
          <a:xfrm>
            <a:off x="3922144" y="3888471"/>
            <a:ext cx="2910687" cy="192881"/>
          </a:xfrm>
          <a:prstGeom prst="rightArrow">
            <a:avLst/>
          </a:prstGeom>
          <a:gradFill>
            <a:gsLst>
              <a:gs pos="0">
                <a:srgbClr val="1CA3DD"/>
              </a:gs>
              <a:gs pos="100000">
                <a:srgbClr val="93C01F"/>
              </a:gs>
            </a:gsLst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 dirty="0">
              <a:latin typeface="Montserrat" panose="00000500000000000000" pitchFamily="2" charset="-52"/>
            </a:endParaRPr>
          </a:p>
        </p:txBody>
      </p:sp>
      <p:sp>
        <p:nvSpPr>
          <p:cNvPr id="55" name="Стрелка: вправо 54">
            <a:extLst>
              <a:ext uri="{FF2B5EF4-FFF2-40B4-BE49-F238E27FC236}">
                <a16:creationId xmlns:a16="http://schemas.microsoft.com/office/drawing/2014/main" id="{636D130E-7699-FEB0-4655-99994D9F484D}"/>
              </a:ext>
            </a:extLst>
          </p:cNvPr>
          <p:cNvSpPr/>
          <p:nvPr/>
        </p:nvSpPr>
        <p:spPr>
          <a:xfrm>
            <a:off x="4933303" y="4224795"/>
            <a:ext cx="2910687" cy="192881"/>
          </a:xfrm>
          <a:prstGeom prst="rightArrow">
            <a:avLst/>
          </a:prstGeom>
          <a:gradFill>
            <a:gsLst>
              <a:gs pos="0">
                <a:srgbClr val="1CA3DD"/>
              </a:gs>
              <a:gs pos="100000">
                <a:srgbClr val="93C01F"/>
              </a:gs>
            </a:gsLst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 dirty="0">
              <a:latin typeface="Montserrat" panose="00000500000000000000" pitchFamily="2" charset="-52"/>
            </a:endParaRPr>
          </a:p>
        </p:txBody>
      </p:sp>
      <p:sp>
        <p:nvSpPr>
          <p:cNvPr id="56" name="Стрелка: вправо 55">
            <a:extLst>
              <a:ext uri="{FF2B5EF4-FFF2-40B4-BE49-F238E27FC236}">
                <a16:creationId xmlns:a16="http://schemas.microsoft.com/office/drawing/2014/main" id="{F84EAE82-0E05-A9D1-77AA-A3FA9CAA010A}"/>
              </a:ext>
            </a:extLst>
          </p:cNvPr>
          <p:cNvSpPr/>
          <p:nvPr/>
        </p:nvSpPr>
        <p:spPr>
          <a:xfrm>
            <a:off x="4531765" y="4540786"/>
            <a:ext cx="2910687" cy="192881"/>
          </a:xfrm>
          <a:prstGeom prst="rightArrow">
            <a:avLst/>
          </a:prstGeom>
          <a:gradFill>
            <a:gsLst>
              <a:gs pos="0">
                <a:srgbClr val="FFCC9D"/>
              </a:gs>
              <a:gs pos="100000">
                <a:srgbClr val="93C01F"/>
              </a:gs>
            </a:gsLst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 dirty="0">
              <a:latin typeface="Montserrat" panose="00000500000000000000" pitchFamily="2" charset="-52"/>
            </a:endParaRPr>
          </a:p>
        </p:txBody>
      </p:sp>
      <p:sp>
        <p:nvSpPr>
          <p:cNvPr id="57" name="Стрелка: вправо 56">
            <a:extLst>
              <a:ext uri="{FF2B5EF4-FFF2-40B4-BE49-F238E27FC236}">
                <a16:creationId xmlns:a16="http://schemas.microsoft.com/office/drawing/2014/main" id="{C4E03C07-2F6E-190A-BA6B-94BDD9B646D6}"/>
              </a:ext>
            </a:extLst>
          </p:cNvPr>
          <p:cNvSpPr/>
          <p:nvPr/>
        </p:nvSpPr>
        <p:spPr>
          <a:xfrm>
            <a:off x="4933303" y="3495962"/>
            <a:ext cx="2910687" cy="192881"/>
          </a:xfrm>
          <a:prstGeom prst="rightArrow">
            <a:avLst/>
          </a:prstGeom>
          <a:gradFill>
            <a:gsLst>
              <a:gs pos="0">
                <a:srgbClr val="E09A8B"/>
              </a:gs>
              <a:gs pos="100000">
                <a:srgbClr val="93C01F"/>
              </a:gs>
            </a:gsLst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 dirty="0">
              <a:latin typeface="Montserrat" panose="00000500000000000000" pitchFamily="2" charset="-52"/>
            </a:endParaRPr>
          </a:p>
        </p:txBody>
      </p:sp>
      <p:sp>
        <p:nvSpPr>
          <p:cNvPr id="58" name="Стрелка: вправо 57">
            <a:extLst>
              <a:ext uri="{FF2B5EF4-FFF2-40B4-BE49-F238E27FC236}">
                <a16:creationId xmlns:a16="http://schemas.microsoft.com/office/drawing/2014/main" id="{A39765D7-981E-6E68-930E-CBA04216894B}"/>
              </a:ext>
            </a:extLst>
          </p:cNvPr>
          <p:cNvSpPr/>
          <p:nvPr/>
        </p:nvSpPr>
        <p:spPr>
          <a:xfrm>
            <a:off x="3885167" y="2725728"/>
            <a:ext cx="2910687" cy="192881"/>
          </a:xfrm>
          <a:prstGeom prst="rightArrow">
            <a:avLst/>
          </a:prstGeom>
          <a:gradFill>
            <a:gsLst>
              <a:gs pos="0">
                <a:srgbClr val="FF8F29"/>
              </a:gs>
              <a:gs pos="100000">
                <a:srgbClr val="93C01F"/>
              </a:gs>
            </a:gsLst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 dirty="0">
              <a:latin typeface="Montserrat" panose="00000500000000000000" pitchFamily="2" charset="-52"/>
            </a:endParaRPr>
          </a:p>
        </p:txBody>
      </p:sp>
      <p:cxnSp>
        <p:nvCxnSpPr>
          <p:cNvPr id="67" name="Прямая соединительная линия 66">
            <a:extLst>
              <a:ext uri="{FF2B5EF4-FFF2-40B4-BE49-F238E27FC236}">
                <a16:creationId xmlns:a16="http://schemas.microsoft.com/office/drawing/2014/main" id="{EAA2F09C-7173-B05E-87AA-282C66758990}"/>
              </a:ext>
            </a:extLst>
          </p:cNvPr>
          <p:cNvCxnSpPr>
            <a:cxnSpLocks/>
            <a:endCxn id="13" idx="0"/>
          </p:cNvCxnSpPr>
          <p:nvPr/>
        </p:nvCxnSpPr>
        <p:spPr>
          <a:xfrm>
            <a:off x="-943897" y="4180202"/>
            <a:ext cx="6712835" cy="1742"/>
          </a:xfrm>
          <a:prstGeom prst="line">
            <a:avLst/>
          </a:prstGeom>
          <a:ln w="76200"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Прямая соединительная линия 69">
            <a:extLst>
              <a:ext uri="{FF2B5EF4-FFF2-40B4-BE49-F238E27FC236}">
                <a16:creationId xmlns:a16="http://schemas.microsoft.com/office/drawing/2014/main" id="{6785DAB4-7D39-F850-8A26-C4BA8906E7E9}"/>
              </a:ext>
            </a:extLst>
          </p:cNvPr>
          <p:cNvCxnSpPr>
            <a:cxnSpLocks/>
            <a:endCxn id="44" idx="0"/>
          </p:cNvCxnSpPr>
          <p:nvPr/>
        </p:nvCxnSpPr>
        <p:spPr>
          <a:xfrm>
            <a:off x="1830721" y="4743448"/>
            <a:ext cx="4557926" cy="7736"/>
          </a:xfrm>
          <a:prstGeom prst="line">
            <a:avLst/>
          </a:prstGeom>
          <a:ln w="57150"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Прямая соединительная линия 71">
            <a:extLst>
              <a:ext uri="{FF2B5EF4-FFF2-40B4-BE49-F238E27FC236}">
                <a16:creationId xmlns:a16="http://schemas.microsoft.com/office/drawing/2014/main" id="{0C25EC6E-8AF1-CFD0-D2BD-EDE75A907A3F}"/>
              </a:ext>
            </a:extLst>
          </p:cNvPr>
          <p:cNvCxnSpPr>
            <a:cxnSpLocks/>
          </p:cNvCxnSpPr>
          <p:nvPr/>
        </p:nvCxnSpPr>
        <p:spPr>
          <a:xfrm>
            <a:off x="1499866" y="3487590"/>
            <a:ext cx="5404052" cy="0"/>
          </a:xfrm>
          <a:prstGeom prst="line">
            <a:avLst/>
          </a:prstGeom>
          <a:ln w="57150"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Прямая соединительная линия 74">
            <a:extLst>
              <a:ext uri="{FF2B5EF4-FFF2-40B4-BE49-F238E27FC236}">
                <a16:creationId xmlns:a16="http://schemas.microsoft.com/office/drawing/2014/main" id="{F3F34532-27D8-89A6-920C-691641B262CF}"/>
              </a:ext>
            </a:extLst>
          </p:cNvPr>
          <p:cNvCxnSpPr>
            <a:cxnSpLocks/>
            <a:endCxn id="24" idx="0"/>
          </p:cNvCxnSpPr>
          <p:nvPr/>
        </p:nvCxnSpPr>
        <p:spPr>
          <a:xfrm flipV="1">
            <a:off x="2480326" y="2657921"/>
            <a:ext cx="3035808" cy="13152"/>
          </a:xfrm>
          <a:prstGeom prst="line">
            <a:avLst/>
          </a:prstGeom>
          <a:ln w="57150"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8" name="Дуга 77">
            <a:extLst>
              <a:ext uri="{FF2B5EF4-FFF2-40B4-BE49-F238E27FC236}">
                <a16:creationId xmlns:a16="http://schemas.microsoft.com/office/drawing/2014/main" id="{1DBD9DAC-7EE1-CB79-DE2A-66B1F7392451}"/>
              </a:ext>
            </a:extLst>
          </p:cNvPr>
          <p:cNvSpPr/>
          <p:nvPr/>
        </p:nvSpPr>
        <p:spPr>
          <a:xfrm rot="10800000">
            <a:off x="1982405" y="1718266"/>
            <a:ext cx="725739" cy="944285"/>
          </a:xfrm>
          <a:prstGeom prst="arc">
            <a:avLst/>
          </a:prstGeom>
          <a:ln w="57150"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sz="1350" dirty="0">
              <a:latin typeface="Montserrat" panose="00000500000000000000" pitchFamily="2" charset="-52"/>
            </a:endParaRPr>
          </a:p>
        </p:txBody>
      </p:sp>
      <p:cxnSp>
        <p:nvCxnSpPr>
          <p:cNvPr id="64" name="Прямая соединительная линия 63">
            <a:extLst>
              <a:ext uri="{FF2B5EF4-FFF2-40B4-BE49-F238E27FC236}">
                <a16:creationId xmlns:a16="http://schemas.microsoft.com/office/drawing/2014/main" id="{33981D04-0CD4-BAE7-09E9-6A9A1CDE26A0}"/>
              </a:ext>
            </a:extLst>
          </p:cNvPr>
          <p:cNvCxnSpPr>
            <a:cxnSpLocks/>
          </p:cNvCxnSpPr>
          <p:nvPr/>
        </p:nvCxnSpPr>
        <p:spPr>
          <a:xfrm>
            <a:off x="-851984" y="3487591"/>
            <a:ext cx="2370518" cy="6518"/>
          </a:xfrm>
          <a:prstGeom prst="line">
            <a:avLst/>
          </a:prstGeom>
          <a:ln w="76200"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Прямая соединительная линия 80">
            <a:extLst>
              <a:ext uri="{FF2B5EF4-FFF2-40B4-BE49-F238E27FC236}">
                <a16:creationId xmlns:a16="http://schemas.microsoft.com/office/drawing/2014/main" id="{11422B8A-DC8A-6EC8-5171-00EDD2DA06EE}"/>
              </a:ext>
            </a:extLst>
          </p:cNvPr>
          <p:cNvCxnSpPr>
            <a:cxnSpLocks/>
          </p:cNvCxnSpPr>
          <p:nvPr/>
        </p:nvCxnSpPr>
        <p:spPr>
          <a:xfrm flipV="1">
            <a:off x="4100846" y="5048948"/>
            <a:ext cx="3035808" cy="13152"/>
          </a:xfrm>
          <a:prstGeom prst="line">
            <a:avLst/>
          </a:prstGeom>
          <a:ln w="12700"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Прямая соединительная линия 81">
            <a:extLst>
              <a:ext uri="{FF2B5EF4-FFF2-40B4-BE49-F238E27FC236}">
                <a16:creationId xmlns:a16="http://schemas.microsoft.com/office/drawing/2014/main" id="{D86DA629-C045-62DC-2DE9-B065AD0F44A7}"/>
              </a:ext>
            </a:extLst>
          </p:cNvPr>
          <p:cNvCxnSpPr>
            <a:cxnSpLocks/>
          </p:cNvCxnSpPr>
          <p:nvPr/>
        </p:nvCxnSpPr>
        <p:spPr>
          <a:xfrm flipV="1">
            <a:off x="4398394" y="4639874"/>
            <a:ext cx="3035808" cy="13152"/>
          </a:xfrm>
          <a:prstGeom prst="line">
            <a:avLst/>
          </a:prstGeom>
          <a:ln w="12700"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Прямая соединительная линия 82">
            <a:extLst>
              <a:ext uri="{FF2B5EF4-FFF2-40B4-BE49-F238E27FC236}">
                <a16:creationId xmlns:a16="http://schemas.microsoft.com/office/drawing/2014/main" id="{12DD6FAA-CC42-A077-9C35-B212E20ACD02}"/>
              </a:ext>
            </a:extLst>
          </p:cNvPr>
          <p:cNvCxnSpPr>
            <a:cxnSpLocks/>
          </p:cNvCxnSpPr>
          <p:nvPr/>
        </p:nvCxnSpPr>
        <p:spPr>
          <a:xfrm flipV="1">
            <a:off x="4793466" y="4317353"/>
            <a:ext cx="3035808" cy="13152"/>
          </a:xfrm>
          <a:prstGeom prst="line">
            <a:avLst/>
          </a:prstGeom>
          <a:ln w="12700"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Прямая соединительная линия 83">
            <a:extLst>
              <a:ext uri="{FF2B5EF4-FFF2-40B4-BE49-F238E27FC236}">
                <a16:creationId xmlns:a16="http://schemas.microsoft.com/office/drawing/2014/main" id="{A8DD3DAA-419D-B35E-6A48-88D178DF8A55}"/>
              </a:ext>
            </a:extLst>
          </p:cNvPr>
          <p:cNvCxnSpPr>
            <a:cxnSpLocks/>
          </p:cNvCxnSpPr>
          <p:nvPr/>
        </p:nvCxnSpPr>
        <p:spPr>
          <a:xfrm flipV="1">
            <a:off x="4802306" y="3591978"/>
            <a:ext cx="3035808" cy="13152"/>
          </a:xfrm>
          <a:prstGeom prst="line">
            <a:avLst/>
          </a:prstGeom>
          <a:ln w="12700"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Прямая соединительная линия 84">
            <a:extLst>
              <a:ext uri="{FF2B5EF4-FFF2-40B4-BE49-F238E27FC236}">
                <a16:creationId xmlns:a16="http://schemas.microsoft.com/office/drawing/2014/main" id="{D597ABCA-8FC9-AE7D-9641-CBD6A26E9C70}"/>
              </a:ext>
            </a:extLst>
          </p:cNvPr>
          <p:cNvCxnSpPr>
            <a:cxnSpLocks/>
          </p:cNvCxnSpPr>
          <p:nvPr/>
        </p:nvCxnSpPr>
        <p:spPr>
          <a:xfrm flipV="1">
            <a:off x="3767517" y="2820536"/>
            <a:ext cx="3035808" cy="13152"/>
          </a:xfrm>
          <a:prstGeom prst="line">
            <a:avLst/>
          </a:prstGeom>
          <a:ln w="12700"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Прямая соединительная линия 85">
            <a:extLst>
              <a:ext uri="{FF2B5EF4-FFF2-40B4-BE49-F238E27FC236}">
                <a16:creationId xmlns:a16="http://schemas.microsoft.com/office/drawing/2014/main" id="{F6654294-FE29-D165-FBC1-77DE83908184}"/>
              </a:ext>
            </a:extLst>
          </p:cNvPr>
          <p:cNvCxnSpPr>
            <a:cxnSpLocks/>
          </p:cNvCxnSpPr>
          <p:nvPr/>
        </p:nvCxnSpPr>
        <p:spPr>
          <a:xfrm flipV="1">
            <a:off x="5532893" y="2582285"/>
            <a:ext cx="1971000" cy="13152"/>
          </a:xfrm>
          <a:prstGeom prst="line">
            <a:avLst/>
          </a:prstGeom>
          <a:ln w="12700"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9" name="Рисунок 58"/>
          <p:cNvPicPr>
            <a:picLocks noChangeAspect="1"/>
          </p:cNvPicPr>
          <p:nvPr/>
        </p:nvPicPr>
        <p:blipFill>
          <a:blip r:embed="rId2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05343" y="2505232"/>
            <a:ext cx="604207" cy="394357"/>
          </a:xfrm>
          <a:prstGeom prst="rect">
            <a:avLst/>
          </a:prstGeom>
        </p:spPr>
      </p:pic>
      <p:pic>
        <p:nvPicPr>
          <p:cNvPr id="61" name="Рисунок 60"/>
          <p:cNvPicPr>
            <a:picLocks noChangeAspect="1"/>
          </p:cNvPicPr>
          <p:nvPr/>
        </p:nvPicPr>
        <p:blipFill>
          <a:blip r:embed="rId2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93837" y="2681931"/>
            <a:ext cx="604207" cy="394357"/>
          </a:xfrm>
          <a:prstGeom prst="rect">
            <a:avLst/>
          </a:prstGeom>
        </p:spPr>
      </p:pic>
      <p:pic>
        <p:nvPicPr>
          <p:cNvPr id="63" name="Рисунок 62"/>
          <p:cNvPicPr>
            <a:picLocks noChangeAspect="1"/>
          </p:cNvPicPr>
          <p:nvPr/>
        </p:nvPicPr>
        <p:blipFill>
          <a:blip r:embed="rId2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98775" y="3567000"/>
            <a:ext cx="604207" cy="394357"/>
          </a:xfrm>
          <a:prstGeom prst="rect">
            <a:avLst/>
          </a:prstGeom>
        </p:spPr>
      </p:pic>
      <p:pic>
        <p:nvPicPr>
          <p:cNvPr id="65" name="Рисунок 64"/>
          <p:cNvPicPr>
            <a:picLocks noChangeAspect="1"/>
          </p:cNvPicPr>
          <p:nvPr/>
        </p:nvPicPr>
        <p:blipFill>
          <a:blip r:embed="rId2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0296" y="4076176"/>
            <a:ext cx="604207" cy="394357"/>
          </a:xfrm>
          <a:prstGeom prst="rect">
            <a:avLst/>
          </a:prstGeom>
        </p:spPr>
      </p:pic>
      <p:pic>
        <p:nvPicPr>
          <p:cNvPr id="68" name="Рисунок 67"/>
          <p:cNvPicPr>
            <a:picLocks noChangeAspect="1"/>
          </p:cNvPicPr>
          <p:nvPr/>
        </p:nvPicPr>
        <p:blipFill>
          <a:blip r:embed="rId2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0427" y="4724568"/>
            <a:ext cx="604207" cy="394357"/>
          </a:xfrm>
          <a:prstGeom prst="rect">
            <a:avLst/>
          </a:prstGeom>
        </p:spPr>
      </p:pic>
      <p:grpSp>
        <p:nvGrpSpPr>
          <p:cNvPr id="73" name="Группа 72"/>
          <p:cNvGrpSpPr/>
          <p:nvPr/>
        </p:nvGrpSpPr>
        <p:grpSpPr>
          <a:xfrm>
            <a:off x="8399496" y="4447428"/>
            <a:ext cx="604207" cy="394357"/>
            <a:chOff x="10709515" y="1121615"/>
            <a:chExt cx="805609" cy="525809"/>
          </a:xfrm>
        </p:grpSpPr>
        <p:sp>
          <p:nvSpPr>
            <p:cNvPr id="74" name="Прямоугольник 73"/>
            <p:cNvSpPr/>
            <p:nvPr/>
          </p:nvSpPr>
          <p:spPr>
            <a:xfrm>
              <a:off x="10734675" y="1392027"/>
              <a:ext cx="156210" cy="23086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350" dirty="0">
                <a:latin typeface="Montserrat" panose="00000500000000000000" pitchFamily="2" charset="-52"/>
              </a:endParaRPr>
            </a:p>
          </p:txBody>
        </p:sp>
        <p:sp>
          <p:nvSpPr>
            <p:cNvPr id="76" name="Прямоугольник 75"/>
            <p:cNvSpPr/>
            <p:nvPr/>
          </p:nvSpPr>
          <p:spPr>
            <a:xfrm>
              <a:off x="11338560" y="1392027"/>
              <a:ext cx="156210" cy="23086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350" dirty="0">
                <a:latin typeface="Montserrat" panose="00000500000000000000" pitchFamily="2" charset="-52"/>
              </a:endParaRPr>
            </a:p>
          </p:txBody>
        </p:sp>
        <p:sp>
          <p:nvSpPr>
            <p:cNvPr id="77" name="Прямоугольник 76"/>
            <p:cNvSpPr/>
            <p:nvPr/>
          </p:nvSpPr>
          <p:spPr>
            <a:xfrm>
              <a:off x="10910338" y="1250564"/>
              <a:ext cx="405415" cy="37232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350" dirty="0">
                <a:latin typeface="Montserrat" panose="00000500000000000000" pitchFamily="2" charset="-52"/>
              </a:endParaRPr>
            </a:p>
          </p:txBody>
        </p:sp>
        <p:sp>
          <p:nvSpPr>
            <p:cNvPr id="79" name="Равнобедренный треугольник 78"/>
            <p:cNvSpPr/>
            <p:nvPr/>
          </p:nvSpPr>
          <p:spPr>
            <a:xfrm>
              <a:off x="10930890" y="1148021"/>
              <a:ext cx="354330" cy="102543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350" dirty="0">
                <a:latin typeface="Montserrat" panose="00000500000000000000" pitchFamily="2" charset="-52"/>
              </a:endParaRPr>
            </a:p>
          </p:txBody>
        </p:sp>
        <p:pic>
          <p:nvPicPr>
            <p:cNvPr id="80" name="Рисунок 79"/>
            <p:cNvPicPr>
              <a:picLocks noChangeAspect="1"/>
            </p:cNvPicPr>
            <p:nvPr/>
          </p:nvPicPr>
          <p:blipFill>
            <a:blip r:embed="rId2" cstate="print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709515" y="1121615"/>
              <a:ext cx="805609" cy="52580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90991089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400" b="1"/>
              <a:t>Итоги ЕГЭ по русскому языку  (средний балл)</a:t>
            </a:r>
          </a:p>
        </p:txBody>
      </p:sp>
      <p:graphicFrame>
        <p:nvGraphicFramePr>
          <p:cNvPr id="1026" name="Содержимое 3"/>
          <p:cNvGraphicFramePr>
            <a:graphicFrameLocks noGrp="1"/>
          </p:cNvGraphicFramePr>
          <p:nvPr>
            <p:ph idx="1"/>
            <p:extLst/>
          </p:nvPr>
        </p:nvGraphicFramePr>
        <p:xfrm>
          <a:off x="415925" y="1643063"/>
          <a:ext cx="8432800" cy="45513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5354" name="Worksheet" r:id="rId3" imgW="8400937" imgH="4533979" progId="Excel.Sheet.8">
                  <p:embed/>
                </p:oleObj>
              </mc:Choice>
              <mc:Fallback>
                <p:oleObj name="Worksheet" r:id="rId3" imgW="8400937" imgH="4533979" progId="Excel.Sheet.8">
                  <p:embed/>
                  <p:pic>
                    <p:nvPicPr>
                      <p:cNvPr id="1026" name="Содержимое 3"/>
                      <p:cNvPicPr>
                        <a:picLocks noGrp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5925" y="1643063"/>
                        <a:ext cx="8432800" cy="45513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Заголовок 1"/>
          <p:cNvSpPr>
            <a:spLocks noGrp="1"/>
          </p:cNvSpPr>
          <p:nvPr>
            <p:ph type="title"/>
          </p:nvPr>
        </p:nvSpPr>
        <p:spPr>
          <a:xfrm>
            <a:off x="468313" y="188913"/>
            <a:ext cx="8229600" cy="1143000"/>
          </a:xfrm>
        </p:spPr>
        <p:txBody>
          <a:bodyPr/>
          <a:lstStyle/>
          <a:p>
            <a:r>
              <a:rPr lang="ru-RU" sz="2400" b="1"/>
              <a:t>Итоги ЕГЭ по математике (средний балл)</a:t>
            </a:r>
          </a:p>
        </p:txBody>
      </p:sp>
      <p:graphicFrame>
        <p:nvGraphicFramePr>
          <p:cNvPr id="2050" name="Содержимое 3"/>
          <p:cNvGraphicFramePr>
            <a:graphicFrameLocks noGrp="1"/>
          </p:cNvGraphicFramePr>
          <p:nvPr>
            <p:ph idx="1"/>
            <p:extLst/>
          </p:nvPr>
        </p:nvGraphicFramePr>
        <p:xfrm>
          <a:off x="487363" y="1562100"/>
          <a:ext cx="8402637" cy="45450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6378" name="Worksheet" r:id="rId3" imgW="8382180" imgH="4533979" progId="Excel.Sheet.8">
                  <p:embed/>
                </p:oleObj>
              </mc:Choice>
              <mc:Fallback>
                <p:oleObj name="Worksheet" r:id="rId3" imgW="8382180" imgH="4533979" progId="Excel.Sheet.8">
                  <p:embed/>
                  <p:pic>
                    <p:nvPicPr>
                      <p:cNvPr id="2050" name="Содержимое 3"/>
                      <p:cNvPicPr>
                        <a:picLocks noGrp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7363" y="1562100"/>
                        <a:ext cx="8402637" cy="45450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b="1"/>
              <a:t>ИТОГИ ЕГЭ ПО ФИЗИКЕ (СРЕДНИЙ БАЛЛ)</a:t>
            </a:r>
          </a:p>
        </p:txBody>
      </p:sp>
      <p:graphicFrame>
        <p:nvGraphicFramePr>
          <p:cNvPr id="3074" name="Содержимое 3"/>
          <p:cNvGraphicFramePr>
            <a:graphicFrameLocks noGrp="1"/>
          </p:cNvGraphicFramePr>
          <p:nvPr>
            <p:ph idx="1"/>
            <p:extLst/>
          </p:nvPr>
        </p:nvGraphicFramePr>
        <p:xfrm>
          <a:off x="406400" y="1597025"/>
          <a:ext cx="8350250" cy="45577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7402" name="Worksheet" r:id="rId3" imgW="8305710" imgH="4533979" progId="Excel.Sheet.8">
                  <p:embed/>
                </p:oleObj>
              </mc:Choice>
              <mc:Fallback>
                <p:oleObj name="Worksheet" r:id="rId3" imgW="8305710" imgH="4533979" progId="Excel.Sheet.8">
                  <p:embed/>
                  <p:pic>
                    <p:nvPicPr>
                      <p:cNvPr id="3074" name="Содержимое 3"/>
                      <p:cNvPicPr>
                        <a:picLocks noGrp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6400" y="1597025"/>
                        <a:ext cx="8350250" cy="45577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000" b="1"/>
              <a:t>ИТОГИ ЕГЭ ПО ОБЩЕСТВОЗНАНИЮ (СРЕДНИЙ БАЛЛ)</a:t>
            </a:r>
            <a:endParaRPr lang="ru-RU" sz="2000"/>
          </a:p>
        </p:txBody>
      </p:sp>
      <p:graphicFrame>
        <p:nvGraphicFramePr>
          <p:cNvPr id="4098" name="Содержимое 3"/>
          <p:cNvGraphicFramePr>
            <a:graphicFrameLocks noGrp="1"/>
          </p:cNvGraphicFramePr>
          <p:nvPr>
            <p:ph idx="1"/>
            <p:extLst/>
          </p:nvPr>
        </p:nvGraphicFramePr>
        <p:xfrm>
          <a:off x="396875" y="1600200"/>
          <a:ext cx="8116888" cy="45513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8426" name="Worksheet" r:id="rId3" imgW="8086759" imgH="4533979" progId="Excel.Sheet.8">
                  <p:embed/>
                </p:oleObj>
              </mc:Choice>
              <mc:Fallback>
                <p:oleObj name="Worksheet" r:id="rId3" imgW="8086759" imgH="4533979" progId="Excel.Sheet.8">
                  <p:embed/>
                  <p:pic>
                    <p:nvPicPr>
                      <p:cNvPr id="4098" name="Содержимое 3"/>
                      <p:cNvPicPr>
                        <a:picLocks noGrp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6875" y="1600200"/>
                        <a:ext cx="8116888" cy="45513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000" b="1"/>
              <a:t>ИТОГИ ЕГЭ ПО ХИМИИ (СРЕДНИЙ БАЛЛ)</a:t>
            </a:r>
          </a:p>
        </p:txBody>
      </p:sp>
      <p:graphicFrame>
        <p:nvGraphicFramePr>
          <p:cNvPr id="5122" name="Содержимое 3"/>
          <p:cNvGraphicFramePr>
            <a:graphicFrameLocks noGrp="1"/>
          </p:cNvGraphicFramePr>
          <p:nvPr>
            <p:ph idx="1"/>
            <p:extLst/>
          </p:nvPr>
        </p:nvGraphicFramePr>
        <p:xfrm>
          <a:off x="434975" y="1606550"/>
          <a:ext cx="8061325" cy="45354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9450" name="Worksheet" r:id="rId3" imgW="8143751" imgH="4581663" progId="Excel.Sheet.8">
                  <p:embed/>
                </p:oleObj>
              </mc:Choice>
              <mc:Fallback>
                <p:oleObj name="Worksheet" r:id="rId3" imgW="8143751" imgH="4581663" progId="Excel.Sheet.8">
                  <p:embed/>
                  <p:pic>
                    <p:nvPicPr>
                      <p:cNvPr id="5122" name="Содержимое 3"/>
                      <p:cNvPicPr>
                        <a:picLocks noGrp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4975" y="1606550"/>
                        <a:ext cx="8061325" cy="45354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sz="2400" b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Итоги ЕГЭ по английскому языку (средний балл)</a:t>
            </a:r>
            <a:endParaRPr lang="ru-RU" sz="2400" b="1"/>
          </a:p>
        </p:txBody>
      </p:sp>
      <p:graphicFrame>
        <p:nvGraphicFramePr>
          <p:cNvPr id="6146" name="Содержимое 3"/>
          <p:cNvGraphicFramePr>
            <a:graphicFrameLocks noGrp="1"/>
          </p:cNvGraphicFramePr>
          <p:nvPr>
            <p:ph idx="1"/>
            <p:extLst/>
          </p:nvPr>
        </p:nvGraphicFramePr>
        <p:xfrm>
          <a:off x="406400" y="1598613"/>
          <a:ext cx="8118475" cy="45513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0474" name="Worksheet" r:id="rId3" imgW="8086759" imgH="4533979" progId="Excel.Sheet.8">
                  <p:embed/>
                </p:oleObj>
              </mc:Choice>
              <mc:Fallback>
                <p:oleObj name="Worksheet" r:id="rId3" imgW="8086759" imgH="4533979" progId="Excel.Sheet.8">
                  <p:embed/>
                  <p:pic>
                    <p:nvPicPr>
                      <p:cNvPr id="6146" name="Содержимое 3"/>
                      <p:cNvPicPr>
                        <a:picLocks noGrp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6400" y="1598613"/>
                        <a:ext cx="8118475" cy="45513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Итоги ЕГЭ по истории (средний балл)</a:t>
            </a:r>
            <a:endParaRPr lang="ru-RU" sz="2400" b="1" dirty="0"/>
          </a:p>
        </p:txBody>
      </p:sp>
      <p:graphicFrame>
        <p:nvGraphicFramePr>
          <p:cNvPr id="6146" name="Содержимое 3"/>
          <p:cNvGraphicFramePr>
            <a:graphicFrameLocks noGrp="1"/>
          </p:cNvGraphicFramePr>
          <p:nvPr>
            <p:ph idx="1"/>
            <p:extLst/>
          </p:nvPr>
        </p:nvGraphicFramePr>
        <p:xfrm>
          <a:off x="406400" y="1598613"/>
          <a:ext cx="8118475" cy="45513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498" name="Worksheet" r:id="rId3" imgW="8086759" imgH="4533979" progId="Excel.Sheet.8">
                  <p:embed/>
                </p:oleObj>
              </mc:Choice>
              <mc:Fallback>
                <p:oleObj name="Worksheet" r:id="rId3" imgW="8086759" imgH="4533979" progId="Excel.Sheet.8">
                  <p:embed/>
                  <p:pic>
                    <p:nvPicPr>
                      <p:cNvPr id="6146" name="Содержимое 3"/>
                      <p:cNvPicPr>
                        <a:picLocks noGrp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6400" y="1598613"/>
                        <a:ext cx="8118475" cy="45513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93407490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Итоги ЕГЭ по информатике ИКТ(средний балл)</a:t>
            </a:r>
            <a:endParaRPr lang="ru-RU" sz="2400" b="1" dirty="0"/>
          </a:p>
        </p:txBody>
      </p:sp>
      <p:graphicFrame>
        <p:nvGraphicFramePr>
          <p:cNvPr id="6146" name="Содержимое 3"/>
          <p:cNvGraphicFramePr>
            <a:graphicFrameLocks noGrp="1"/>
          </p:cNvGraphicFramePr>
          <p:nvPr>
            <p:ph idx="1"/>
            <p:extLst/>
          </p:nvPr>
        </p:nvGraphicFramePr>
        <p:xfrm>
          <a:off x="542925" y="1647825"/>
          <a:ext cx="7888288" cy="45100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522" name="Worksheet" r:id="rId3" imgW="8096137" imgH="4628986" progId="Excel.Sheet.8">
                  <p:embed/>
                </p:oleObj>
              </mc:Choice>
              <mc:Fallback>
                <p:oleObj name="Worksheet" r:id="rId3" imgW="8096137" imgH="4628986" progId="Excel.Sheet.8">
                  <p:embed/>
                  <p:pic>
                    <p:nvPicPr>
                      <p:cNvPr id="6146" name="Содержимое 3"/>
                      <p:cNvPicPr>
                        <a:picLocks noGrp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2925" y="1647825"/>
                        <a:ext cx="7888288" cy="45100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75920392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Итоги ЕГЭ по биологии (средний балл)</a:t>
            </a:r>
            <a:endParaRPr lang="ru-RU" sz="2400" b="1" dirty="0"/>
          </a:p>
        </p:txBody>
      </p:sp>
      <p:graphicFrame>
        <p:nvGraphicFramePr>
          <p:cNvPr id="6146" name="Содержимое 3"/>
          <p:cNvGraphicFramePr>
            <a:graphicFrameLocks noGrp="1"/>
          </p:cNvGraphicFramePr>
          <p:nvPr>
            <p:ph idx="1"/>
            <p:extLst/>
          </p:nvPr>
        </p:nvGraphicFramePr>
        <p:xfrm>
          <a:off x="542925" y="1598613"/>
          <a:ext cx="7843838" cy="45513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3546" name="Worksheet" r:id="rId3" imgW="8077380" imgH="4686424" progId="Excel.Sheet.8">
                  <p:embed/>
                </p:oleObj>
              </mc:Choice>
              <mc:Fallback>
                <p:oleObj name="Worksheet" r:id="rId3" imgW="8077380" imgH="4686424" progId="Excel.Sheet.8">
                  <p:embed/>
                  <p:pic>
                    <p:nvPicPr>
                      <p:cNvPr id="6146" name="Содержимое 3"/>
                      <p:cNvPicPr>
                        <a:picLocks noGrp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2925" y="1598613"/>
                        <a:ext cx="7843838" cy="45513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9359763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Заголовок 1"/>
          <p:cNvSpPr>
            <a:spLocks noGrp="1"/>
          </p:cNvSpPr>
          <p:nvPr>
            <p:ph type="title"/>
          </p:nvPr>
        </p:nvSpPr>
        <p:spPr>
          <a:xfrm>
            <a:off x="684213" y="333375"/>
            <a:ext cx="7886700" cy="792163"/>
          </a:xfrm>
        </p:spPr>
        <p:txBody>
          <a:bodyPr rtlCol="0" anchor="ctr"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altLang="ru-RU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Итоговый результат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11188" y="1484313"/>
            <a:ext cx="7886700" cy="5256212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1800" dirty="0"/>
              <a:t> </a:t>
            </a: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/>
          </p:nvPr>
        </p:nvGraphicFramePr>
        <p:xfrm>
          <a:off x="250824" y="981075"/>
          <a:ext cx="8683626" cy="5886605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238799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0908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1309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3672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73672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1120754"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Предмет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solidFill>
                            <a:schemeClr val="tx1"/>
                          </a:solidFill>
                        </a:rPr>
                        <a:t>Кол-во сдававших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solidFill>
                            <a:schemeClr val="tx1"/>
                          </a:solidFill>
                        </a:rPr>
                        <a:t>Тестовый балл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solidFill>
                            <a:schemeClr val="tx1"/>
                          </a:solidFill>
                        </a:rPr>
                        <a:t>Количество </a:t>
                      </a:r>
                    </a:p>
                    <a:p>
                      <a:pPr algn="ctr"/>
                      <a:r>
                        <a:rPr lang="ru-RU" dirty="0">
                          <a:solidFill>
                            <a:schemeClr val="tx1"/>
                          </a:solidFill>
                        </a:rPr>
                        <a:t>100 б.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solidFill>
                            <a:schemeClr val="tx1"/>
                          </a:solidFill>
                        </a:rPr>
                        <a:t>Не перешагнули минимальный порог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1673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Русский язык</a:t>
                      </a:r>
                      <a:endParaRPr lang="ru-RU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43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59,35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16737">
                <a:tc>
                  <a:txBody>
                    <a:bodyPr/>
                    <a:lstStyle/>
                    <a:p>
                      <a:r>
                        <a:rPr lang="ru-RU" dirty="0"/>
                        <a:t>Математика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17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51,65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16737">
                <a:tc>
                  <a:txBody>
                    <a:bodyPr/>
                    <a:lstStyle/>
                    <a:p>
                      <a:r>
                        <a:rPr lang="ru-RU" dirty="0"/>
                        <a:t>Физика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51,38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16737">
                <a:tc>
                  <a:txBody>
                    <a:bodyPr/>
                    <a:lstStyle/>
                    <a:p>
                      <a:r>
                        <a:rPr lang="ru-RU" dirty="0"/>
                        <a:t>Химия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17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16737">
                <a:tc>
                  <a:txBody>
                    <a:bodyPr/>
                    <a:lstStyle/>
                    <a:p>
                      <a:r>
                        <a:rPr lang="ru-RU" dirty="0"/>
                        <a:t>Информатика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79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16737">
                <a:tc>
                  <a:txBody>
                    <a:bodyPr/>
                    <a:lstStyle/>
                    <a:p>
                      <a:r>
                        <a:rPr lang="ru-RU" dirty="0"/>
                        <a:t>Биология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38,71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16737">
                <a:tc>
                  <a:txBody>
                    <a:bodyPr/>
                    <a:lstStyle/>
                    <a:p>
                      <a:r>
                        <a:rPr lang="ru-RU" dirty="0"/>
                        <a:t>История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76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6632211"/>
                  </a:ext>
                </a:extLst>
              </a:tr>
              <a:tr h="430448">
                <a:tc>
                  <a:txBody>
                    <a:bodyPr/>
                    <a:lstStyle/>
                    <a:p>
                      <a:r>
                        <a:rPr lang="ru-RU" dirty="0"/>
                        <a:t>Английский язык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53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675139">
                <a:tc>
                  <a:txBody>
                    <a:bodyPr/>
                    <a:lstStyle/>
                    <a:p>
                      <a:r>
                        <a:rPr lang="ru-RU" dirty="0"/>
                        <a:t>Обществознание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56,57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675139">
                <a:tc>
                  <a:txBody>
                    <a:bodyPr/>
                    <a:lstStyle/>
                    <a:p>
                      <a:r>
                        <a:rPr lang="ru-RU" dirty="0"/>
                        <a:t>ИТОГО: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90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55,09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/>
                        <a:t>10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89175838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i="1" dirty="0">
                <a:latin typeface="Times New Roman" pitchFamily="18" charset="0"/>
                <a:cs typeface="Times New Roman" pitchFamily="18" charset="0"/>
              </a:rPr>
              <a:t>Ключевые решения в системе общего образования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285720" y="1190900"/>
            <a:ext cx="3581425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i="1" dirty="0">
                <a:latin typeface="Times New Roman" pitchFamily="18" charset="0"/>
                <a:cs typeface="Times New Roman" pitchFamily="18" charset="0"/>
              </a:rPr>
              <a:t>Указ Президента России</a:t>
            </a:r>
          </a:p>
          <a:p>
            <a:r>
              <a:rPr lang="ru-RU" sz="2000" b="1" i="1" dirty="0">
                <a:latin typeface="Times New Roman" pitchFamily="18" charset="0"/>
                <a:cs typeface="Times New Roman" pitchFamily="18" charset="0"/>
              </a:rPr>
              <a:t> от 27 июня 2022 г. № 401</a:t>
            </a:r>
          </a:p>
          <a:p>
            <a:r>
              <a:rPr lang="ru-RU" sz="2000" b="1" i="1" dirty="0">
                <a:latin typeface="Times New Roman" pitchFamily="18" charset="0"/>
                <a:cs typeface="Times New Roman" pitchFamily="18" charset="0"/>
              </a:rPr>
              <a:t> «О проведении в Российской Федерации Года педагога и наставника»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285720" y="2822117"/>
            <a:ext cx="3752905" cy="37487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685800">
              <a:lnSpc>
                <a:spcPct val="90000"/>
              </a:lnSpc>
              <a:defRPr/>
            </a:pPr>
            <a:r>
              <a:rPr lang="ru-RU" sz="2400" b="1" i="1" dirty="0">
                <a:latin typeface="Times New Roman" pitchFamily="18" charset="0"/>
                <a:cs typeface="Times New Roman" pitchFamily="18" charset="0"/>
              </a:rPr>
              <a:t>Основные принципы:</a:t>
            </a:r>
            <a:r>
              <a:rPr lang="ru-RU" sz="2400" i="1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defTabSz="685800">
              <a:lnSpc>
                <a:spcPct val="90000"/>
              </a:lnSpc>
              <a:defRPr/>
            </a:pPr>
            <a:r>
              <a:rPr lang="ru-RU" sz="2400" i="1" dirty="0">
                <a:latin typeface="Times New Roman" pitchFamily="18" charset="0"/>
                <a:cs typeface="Times New Roman" pitchFamily="18" charset="0"/>
              </a:rPr>
              <a:t>- признание особого статуса педагогических работников;</a:t>
            </a:r>
          </a:p>
          <a:p>
            <a:pPr defTabSz="685800">
              <a:lnSpc>
                <a:spcPct val="90000"/>
              </a:lnSpc>
              <a:defRPr/>
            </a:pPr>
            <a:r>
              <a:rPr lang="ru-RU" sz="2400" i="1" dirty="0">
                <a:latin typeface="Times New Roman" pitchFamily="18" charset="0"/>
                <a:cs typeface="Times New Roman" pitchFamily="18" charset="0"/>
              </a:rPr>
              <a:t>- понимание роли учителя, педагога как ключевой фигуры для обеспечения качества </a:t>
            </a:r>
          </a:p>
          <a:p>
            <a:pPr defTabSz="685800">
              <a:lnSpc>
                <a:spcPct val="90000"/>
              </a:lnSpc>
              <a:defRPr/>
            </a:pPr>
            <a:r>
              <a:rPr lang="ru-RU" sz="2400" i="1" dirty="0">
                <a:latin typeface="Times New Roman" pitchFamily="18" charset="0"/>
                <a:cs typeface="Times New Roman" pitchFamily="18" charset="0"/>
              </a:rPr>
              <a:t>общего образования и для будущего развития страны;</a:t>
            </a:r>
          </a:p>
        </p:txBody>
      </p:sp>
      <p:sp>
        <p:nvSpPr>
          <p:cNvPr id="7" name="Прямоугольник 6"/>
          <p:cNvSpPr/>
          <p:nvPr/>
        </p:nvSpPr>
        <p:spPr>
          <a:xfrm flipV="1">
            <a:off x="714348" y="6170356"/>
            <a:ext cx="4572032" cy="2978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685800">
              <a:lnSpc>
                <a:spcPct val="90000"/>
              </a:lnSpc>
              <a:defRPr/>
            </a:pP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Объект 7">
            <a:extLst>
              <a:ext uri="{FF2B5EF4-FFF2-40B4-BE49-F238E27FC236}">
                <a16:creationId xmlns:a16="http://schemas.microsoft.com/office/drawing/2014/main" id="{0B724CD0-C8FC-455E-9B8E-8D64E01E80C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029"/>
          <a:stretch/>
        </p:blipFill>
        <p:spPr>
          <a:xfrm>
            <a:off x="4038625" y="1644393"/>
            <a:ext cx="4819655" cy="4525963"/>
          </a:xfrm>
          <a:prstGeom prst="rect">
            <a:avLst/>
          </a:prstGeom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B9ACB1E1-449F-3346-4C6E-29B49DB2F1B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" y="2867790"/>
            <a:ext cx="3118535" cy="2805300"/>
          </a:xfrm>
          <a:prstGeom prst="rect">
            <a:avLst/>
          </a:prstGeom>
        </p:spPr>
      </p:pic>
      <p:sp>
        <p:nvSpPr>
          <p:cNvPr id="2" name="Текст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ru-RU" dirty="0"/>
              <a:t>МИНИСТЕРСТВО ОБРАЗОВАНИЯ И НАУКИ ПЕРМСКОГО КРАЯ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1"/>
          </p:nvPr>
        </p:nvSpPr>
        <p:spPr/>
        <p:txBody>
          <a:bodyPr>
            <a:normAutofit/>
          </a:bodyPr>
          <a:lstStyle/>
          <a:p>
            <a:r>
              <a:rPr lang="ru-RU" dirty="0">
                <a:solidFill>
                  <a:schemeClr val="tx1"/>
                </a:solidFill>
              </a:rPr>
              <a:t>Особенности системы общего образования детей с ОВЗ в Пермском крае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13"/>
          </p:nvPr>
        </p:nvSpPr>
        <p:spPr>
          <a:xfrm>
            <a:off x="223558" y="1623944"/>
            <a:ext cx="1911932" cy="323850"/>
          </a:xfrm>
        </p:spPr>
        <p:txBody>
          <a:bodyPr/>
          <a:lstStyle/>
          <a:p>
            <a:r>
              <a:rPr lang="ru-RU" sz="1200" dirty="0">
                <a:solidFill>
                  <a:schemeClr val="tx1"/>
                </a:solidFill>
              </a:rPr>
              <a:t>Формы обучения</a:t>
            </a:r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ru-RU" dirty="0"/>
              <a:t>Формирование</a:t>
            </a:r>
            <a:r>
              <a:rPr lang="en-US" dirty="0"/>
              <a:t> </a:t>
            </a:r>
            <a:r>
              <a:rPr lang="ru-RU" dirty="0"/>
              <a:t>единого образовательного пространства:</a:t>
            </a:r>
            <a:br>
              <a:rPr lang="en-US" dirty="0"/>
            </a:br>
            <a:r>
              <a:rPr lang="ru-RU" dirty="0"/>
              <a:t>магистральные проекты</a:t>
            </a:r>
          </a:p>
        </p:txBody>
      </p:sp>
      <p:pic>
        <p:nvPicPr>
          <p:cNvPr id="1026" name="Picture 2" descr="https://cdn3.iconfinder.com/data/icons/education-180/64/x-06-512.png"/>
          <p:cNvPicPr>
            <a:picLocks noGrp="1" noChangeAspect="1" noChangeArrowheads="1"/>
          </p:cNvPicPr>
          <p:nvPr>
            <p:ph sz="quarter" idx="12"/>
          </p:nvPr>
        </p:nvPicPr>
        <p:blipFill>
          <a:blip r:embed="rId4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539" y="2656374"/>
            <a:ext cx="488392" cy="4883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968040" y="2048164"/>
            <a:ext cx="2096537" cy="5309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rgbClr val="C00000"/>
                </a:solidFill>
                <a:latin typeface="Montserrat" panose="00000500000000000000" pitchFamily="2" charset="-52"/>
              </a:rPr>
              <a:t>23 185</a:t>
            </a:r>
          </a:p>
          <a:p>
            <a:r>
              <a:rPr lang="ru-RU" sz="1050" dirty="0">
                <a:latin typeface="Montserrat" panose="00000500000000000000" pitchFamily="2" charset="-52"/>
              </a:rPr>
              <a:t>обучающихся с ОВЗ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624" y="3376374"/>
            <a:ext cx="508685" cy="509504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41914" y="4023040"/>
            <a:ext cx="613426" cy="559749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937930" y="3404083"/>
            <a:ext cx="2277784" cy="5309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rgbClr val="C00000"/>
                </a:solidFill>
                <a:latin typeface="Montserrat" panose="00000500000000000000" pitchFamily="2" charset="-52"/>
              </a:rPr>
              <a:t>1 624 </a:t>
            </a:r>
          </a:p>
          <a:p>
            <a:r>
              <a:rPr lang="ru-RU" sz="1050" dirty="0">
                <a:latin typeface="Montserrat" panose="00000500000000000000" pitchFamily="2" charset="-52"/>
              </a:rPr>
              <a:t>коррекционных класса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44573" y="4074958"/>
            <a:ext cx="2334945" cy="5309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rgbClr val="C00000"/>
                </a:solidFill>
                <a:latin typeface="Montserrat" panose="00000500000000000000" pitchFamily="2" charset="-52"/>
              </a:rPr>
              <a:t>5 426</a:t>
            </a:r>
          </a:p>
          <a:p>
            <a:r>
              <a:rPr lang="ru-RU" sz="1050" dirty="0">
                <a:latin typeface="Montserrat" panose="00000500000000000000" pitchFamily="2" charset="-52"/>
              </a:rPr>
              <a:t>инклюзивных классов</a:t>
            </a: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23558" y="4634388"/>
            <a:ext cx="634988" cy="605583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943643" y="4634389"/>
            <a:ext cx="252618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rgbClr val="C00000"/>
                </a:solidFill>
                <a:latin typeface="Montserrat" panose="00000500000000000000" pitchFamily="2" charset="-52"/>
              </a:rPr>
              <a:t>2</a:t>
            </a:r>
            <a:r>
              <a:rPr lang="ru-RU" sz="1050" dirty="0">
                <a:solidFill>
                  <a:srgbClr val="C00000"/>
                </a:solidFill>
                <a:latin typeface="Montserrat" panose="00000500000000000000" pitchFamily="2" charset="-52"/>
              </a:rPr>
              <a:t> </a:t>
            </a:r>
            <a:r>
              <a:rPr lang="ru-RU" sz="1050" dirty="0">
                <a:latin typeface="Montserrat" panose="00000500000000000000" pitchFamily="2" charset="-52"/>
              </a:rPr>
              <a:t>«Ресурсных класса»</a:t>
            </a:r>
          </a:p>
          <a:p>
            <a:r>
              <a:rPr lang="ru-RU" b="1" dirty="0">
                <a:solidFill>
                  <a:srgbClr val="C00000"/>
                </a:solidFill>
                <a:latin typeface="Montserrat" panose="00000500000000000000" pitchFamily="2" charset="-52"/>
              </a:rPr>
              <a:t>2</a:t>
            </a:r>
            <a:r>
              <a:rPr lang="ru-RU" sz="1050" dirty="0">
                <a:latin typeface="Montserrat" panose="00000500000000000000" pitchFamily="2" charset="-52"/>
              </a:rPr>
              <a:t> «Автономных класса»</a:t>
            </a:r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 rotWithShape="1">
          <a:blip r:embed="rId8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16183" y="2087542"/>
            <a:ext cx="438404" cy="386867"/>
          </a:xfrm>
          <a:prstGeom prst="rect">
            <a:avLst/>
          </a:prstGeom>
        </p:spPr>
      </p:pic>
      <p:sp>
        <p:nvSpPr>
          <p:cNvPr id="22" name="TextBox 21"/>
          <p:cNvSpPr txBox="1"/>
          <p:nvPr/>
        </p:nvSpPr>
        <p:spPr>
          <a:xfrm>
            <a:off x="924946" y="2687668"/>
            <a:ext cx="2279246" cy="5309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rgbClr val="C00000"/>
                </a:solidFill>
                <a:latin typeface="Montserrat" panose="00000500000000000000" pitchFamily="2" charset="-52"/>
              </a:rPr>
              <a:t>41</a:t>
            </a:r>
            <a:r>
              <a:rPr lang="ru-RU" sz="1350" b="1" dirty="0">
                <a:solidFill>
                  <a:srgbClr val="C00000"/>
                </a:solidFill>
                <a:latin typeface="Montserrat" panose="00000500000000000000" pitchFamily="2" charset="-52"/>
              </a:rPr>
              <a:t> </a:t>
            </a:r>
          </a:p>
          <a:p>
            <a:r>
              <a:rPr lang="ru-RU" sz="1050" dirty="0">
                <a:latin typeface="Montserrat" panose="00000500000000000000" pitchFamily="2" charset="-52"/>
              </a:rPr>
              <a:t>коррекционная школа</a:t>
            </a:r>
          </a:p>
        </p:txBody>
      </p:sp>
      <p:sp>
        <p:nvSpPr>
          <p:cNvPr id="23" name="Объект 4"/>
          <p:cNvSpPr txBox="1">
            <a:spLocks/>
          </p:cNvSpPr>
          <p:nvPr/>
        </p:nvSpPr>
        <p:spPr>
          <a:xfrm>
            <a:off x="6980548" y="1634416"/>
            <a:ext cx="1911932" cy="323850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Wingdings" panose="05000000000000000000" pitchFamily="2" charset="2"/>
              <a:buNone/>
              <a:defRPr sz="1800" b="1" kern="1200">
                <a:solidFill>
                  <a:srgbClr val="1C2D38"/>
                </a:solidFill>
                <a:latin typeface="Montserrat" panose="00000500000000000000" pitchFamily="2" charset="-52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None/>
              <a:defRPr sz="2000" kern="1200">
                <a:solidFill>
                  <a:srgbClr val="1C2D38"/>
                </a:solidFill>
                <a:latin typeface="Montserrat" panose="00000500000000000000" pitchFamily="2" charset="-52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None/>
              <a:defRPr sz="2000" kern="1200">
                <a:solidFill>
                  <a:srgbClr val="1C2D38"/>
                </a:solidFill>
                <a:latin typeface="Montserrat" panose="00000500000000000000" pitchFamily="2" charset="-52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None/>
              <a:defRPr sz="2000" kern="1200">
                <a:solidFill>
                  <a:srgbClr val="1C2D38"/>
                </a:solidFill>
                <a:latin typeface="Montserrat" panose="00000500000000000000" pitchFamily="2" charset="-52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None/>
              <a:defRPr sz="2000" kern="1200">
                <a:solidFill>
                  <a:srgbClr val="1C2D38"/>
                </a:solidFill>
                <a:latin typeface="Montserrat" panose="00000500000000000000" pitchFamily="2" charset="-52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200" dirty="0">
                <a:solidFill>
                  <a:schemeClr val="tx1"/>
                </a:solidFill>
              </a:rPr>
              <a:t>Проекты</a:t>
            </a:r>
          </a:p>
        </p:txBody>
      </p:sp>
      <p:sp>
        <p:nvSpPr>
          <p:cNvPr id="24" name="Объект 4"/>
          <p:cNvSpPr txBox="1">
            <a:spLocks/>
          </p:cNvSpPr>
          <p:nvPr/>
        </p:nvSpPr>
        <p:spPr>
          <a:xfrm>
            <a:off x="2997249" y="1623193"/>
            <a:ext cx="3702989" cy="323850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Wingdings" panose="05000000000000000000" pitchFamily="2" charset="2"/>
              <a:buNone/>
              <a:defRPr sz="1800" b="1" kern="1200">
                <a:solidFill>
                  <a:srgbClr val="1C2D38"/>
                </a:solidFill>
                <a:latin typeface="Montserrat" panose="00000500000000000000" pitchFamily="2" charset="-52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None/>
              <a:defRPr sz="2000" kern="1200">
                <a:solidFill>
                  <a:srgbClr val="1C2D38"/>
                </a:solidFill>
                <a:latin typeface="Montserrat" panose="00000500000000000000" pitchFamily="2" charset="-52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None/>
              <a:defRPr sz="2000" kern="1200">
                <a:solidFill>
                  <a:srgbClr val="1C2D38"/>
                </a:solidFill>
                <a:latin typeface="Montserrat" panose="00000500000000000000" pitchFamily="2" charset="-52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None/>
              <a:defRPr sz="2000" kern="1200">
                <a:solidFill>
                  <a:srgbClr val="1C2D38"/>
                </a:solidFill>
                <a:latin typeface="Montserrat" panose="00000500000000000000" pitchFamily="2" charset="-52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None/>
              <a:defRPr sz="2000" kern="1200">
                <a:solidFill>
                  <a:srgbClr val="1C2D38"/>
                </a:solidFill>
                <a:latin typeface="Montserrat" panose="00000500000000000000" pitchFamily="2" charset="-52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200" dirty="0">
                <a:solidFill>
                  <a:schemeClr val="tx1"/>
                </a:solidFill>
              </a:rPr>
              <a:t>Специальные образовательные условия</a:t>
            </a:r>
          </a:p>
        </p:txBody>
      </p:sp>
      <p:pic>
        <p:nvPicPr>
          <p:cNvPr id="20" name="Рисунок 19"/>
          <p:cNvPicPr>
            <a:picLocks noChangeAspect="1"/>
          </p:cNvPicPr>
          <p:nvPr/>
        </p:nvPicPr>
        <p:blipFill>
          <a:blip r:embed="rId9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9956" y="2065183"/>
            <a:ext cx="433523" cy="433522"/>
          </a:xfrm>
          <a:prstGeom prst="rect">
            <a:avLst/>
          </a:prstGeom>
        </p:spPr>
      </p:pic>
      <p:sp>
        <p:nvSpPr>
          <p:cNvPr id="31" name="TextBox 30"/>
          <p:cNvSpPr txBox="1"/>
          <p:nvPr/>
        </p:nvSpPr>
        <p:spPr>
          <a:xfrm>
            <a:off x="3664173" y="2030956"/>
            <a:ext cx="2275688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50" dirty="0">
                <a:latin typeface="Montserrat" panose="00000500000000000000" pitchFamily="2" charset="-52"/>
              </a:rPr>
              <a:t>Оборудование для дистанционного </a:t>
            </a:r>
          </a:p>
          <a:p>
            <a:r>
              <a:rPr lang="ru-RU" sz="1050" dirty="0">
                <a:latin typeface="Montserrat" panose="00000500000000000000" pitchFamily="2" charset="-52"/>
              </a:rPr>
              <a:t>обучения детей-инвалидов</a:t>
            </a:r>
          </a:p>
        </p:txBody>
      </p:sp>
      <p:pic>
        <p:nvPicPr>
          <p:cNvPr id="26" name="Рисунок 25"/>
          <p:cNvPicPr>
            <a:picLocks noChangeAspect="1"/>
          </p:cNvPicPr>
          <p:nvPr/>
        </p:nvPicPr>
        <p:blipFill>
          <a:blip r:embed="rId10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6327" y="2647630"/>
            <a:ext cx="447152" cy="447150"/>
          </a:xfrm>
          <a:prstGeom prst="rect">
            <a:avLst/>
          </a:prstGeom>
        </p:spPr>
      </p:pic>
      <p:sp>
        <p:nvSpPr>
          <p:cNvPr id="33" name="TextBox 32"/>
          <p:cNvSpPr txBox="1"/>
          <p:nvPr/>
        </p:nvSpPr>
        <p:spPr>
          <a:xfrm>
            <a:off x="3662746" y="2674156"/>
            <a:ext cx="211097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50" dirty="0">
                <a:latin typeface="Montserrat" panose="00000500000000000000" pitchFamily="2" charset="-52"/>
              </a:rPr>
              <a:t>Оборудование для мастерских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3673113" y="3195295"/>
            <a:ext cx="2214770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50" dirty="0">
                <a:latin typeface="Montserrat" panose="00000500000000000000" pitchFamily="2" charset="-52"/>
              </a:rPr>
              <a:t>Оборудование для психолого-педагогического сопровождения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3677425" y="3942223"/>
            <a:ext cx="2321441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50" dirty="0">
                <a:latin typeface="Montserrat" panose="00000500000000000000" pitchFamily="2" charset="-52"/>
              </a:rPr>
              <a:t>Диагностический инструментарий для ПМПК</a:t>
            </a:r>
          </a:p>
        </p:txBody>
      </p:sp>
      <p:pic>
        <p:nvPicPr>
          <p:cNvPr id="1036" name="Picture 12" descr="https://a-t-tech.ru/upload/iblock/df9/configuration.png"/>
          <p:cNvPicPr>
            <a:picLocks noChangeAspect="1" noChangeArrowheads="1"/>
          </p:cNvPicPr>
          <p:nvPr/>
        </p:nvPicPr>
        <p:blipFill>
          <a:blip r:embed="rId11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8216" y="3236300"/>
            <a:ext cx="499085" cy="4990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https://w7.pngwing.com/pngs/38/911/png-transparent-blended-learning-education-computer-icons-instructor-led-training-others-miscellaneous-class-logo.png"/>
          <p:cNvPicPr>
            <a:picLocks noChangeAspect="1" noChangeArrowheads="1"/>
          </p:cNvPicPr>
          <p:nvPr/>
        </p:nvPicPr>
        <p:blipFill>
          <a:blip r:embed="rId1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957356" y="3951348"/>
            <a:ext cx="685094" cy="4758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8" name="TextBox 47"/>
          <p:cNvSpPr txBox="1"/>
          <p:nvPr/>
        </p:nvSpPr>
        <p:spPr>
          <a:xfrm>
            <a:off x="7269389" y="5252085"/>
            <a:ext cx="158593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50" dirty="0">
                <a:latin typeface="Montserrat" panose="00000500000000000000" pitchFamily="2" charset="-52"/>
              </a:rPr>
              <a:t>«</a:t>
            </a:r>
            <a:r>
              <a:rPr lang="ru-RU" sz="1050" dirty="0" err="1">
                <a:latin typeface="Montserrat" panose="00000500000000000000" pitchFamily="2" charset="-52"/>
              </a:rPr>
              <a:t>Учим.Знаем</a:t>
            </a:r>
            <a:r>
              <a:rPr lang="ru-RU" sz="1050" dirty="0">
                <a:latin typeface="Montserrat" panose="00000500000000000000" pitchFamily="2" charset="-52"/>
              </a:rPr>
              <a:t>»</a:t>
            </a:r>
          </a:p>
        </p:txBody>
      </p:sp>
      <p:pic>
        <p:nvPicPr>
          <p:cNvPr id="49" name="Picture 3"/>
          <p:cNvPicPr>
            <a:picLocks noChangeAspect="1" noChangeArrowheads="1"/>
          </p:cNvPicPr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6603809" y="2088385"/>
            <a:ext cx="2135562" cy="7024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0" name="Рисунок 49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48194" y="2925508"/>
            <a:ext cx="1481720" cy="740180"/>
          </a:xfrm>
          <a:prstGeom prst="rect">
            <a:avLst/>
          </a:prstGeom>
        </p:spPr>
      </p:pic>
      <p:pic>
        <p:nvPicPr>
          <p:cNvPr id="51" name="Picture 3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55280" y="5051998"/>
            <a:ext cx="1548534" cy="5572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2" name="Рисунок 51"/>
          <p:cNvPicPr>
            <a:picLocks noChangeAspect="1"/>
          </p:cNvPicPr>
          <p:nvPr/>
        </p:nvPicPr>
        <p:blipFill rotWithShape="1"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059717" y="3883366"/>
            <a:ext cx="1187777" cy="1134977"/>
          </a:xfrm>
          <a:prstGeom prst="rect">
            <a:avLst/>
          </a:prstGeom>
        </p:spPr>
      </p:pic>
      <p:sp>
        <p:nvSpPr>
          <p:cNvPr id="46" name="TextBox 45"/>
          <p:cNvSpPr txBox="1"/>
          <p:nvPr/>
        </p:nvSpPr>
        <p:spPr>
          <a:xfrm>
            <a:off x="7048194" y="2906008"/>
            <a:ext cx="1420653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50" b="1" dirty="0">
                <a:solidFill>
                  <a:schemeClr val="bg1"/>
                </a:solidFill>
                <a:latin typeface="Montserrat" panose="00000500000000000000" pitchFamily="2" charset="-52"/>
              </a:rPr>
              <a:t>«Ментальное здоровье»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7398107" y="4058992"/>
            <a:ext cx="16583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dirty="0">
                <a:latin typeface="Montserrat" panose="00000500000000000000" pitchFamily="2" charset="-52"/>
              </a:rPr>
              <a:t>6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361796" y="3290716"/>
            <a:ext cx="1395840" cy="577081"/>
          </a:xfrm>
          <a:prstGeom prst="rect">
            <a:avLst/>
          </a:prstGeom>
          <a:solidFill>
            <a:srgbClr val="FFFFFF">
              <a:alpha val="69804"/>
            </a:srgbClr>
          </a:solidFill>
        </p:spPr>
        <p:txBody>
          <a:bodyPr wrap="square" rtlCol="0">
            <a:spAutoFit/>
          </a:bodyPr>
          <a:lstStyle/>
          <a:p>
            <a:pPr algn="r"/>
            <a:r>
              <a:rPr lang="ru-RU" sz="1050" b="1" dirty="0">
                <a:latin typeface="Montserrat" panose="00000500000000000000" pitchFamily="2" charset="-52"/>
              </a:rPr>
              <a:t>Ресурсный центр по работе с детьми с РАС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50519" y="5318052"/>
            <a:ext cx="1784463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350" b="1" dirty="0">
                <a:solidFill>
                  <a:srgbClr val="C00000"/>
                </a:solidFill>
                <a:latin typeface="Montserrat" panose="00000500000000000000" pitchFamily="2" charset="-52"/>
              </a:rPr>
              <a:t>ОСОБАЯ ЗАБОТА!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3673113" y="4550832"/>
            <a:ext cx="2214770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50" dirty="0">
                <a:latin typeface="Montserrat" panose="00000500000000000000" pitchFamily="2" charset="-52"/>
              </a:rPr>
              <a:t>Дополнительное образование детей с ОВЗ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3674808" y="5064136"/>
            <a:ext cx="2504928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50" dirty="0">
                <a:latin typeface="Montserrat" panose="00000500000000000000" pitchFamily="2" charset="-52"/>
              </a:rPr>
              <a:t>Открытие специализированных классов и групп для детей с РАС</a:t>
            </a:r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1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5438" y="4570026"/>
            <a:ext cx="445521" cy="406668"/>
          </a:xfrm>
          <a:prstGeom prst="rect">
            <a:avLst/>
          </a:prstGeom>
        </p:spPr>
      </p:pic>
      <p:pic>
        <p:nvPicPr>
          <p:cNvPr id="44" name="Рисунок 43"/>
          <p:cNvPicPr>
            <a:picLocks noChangeAspect="1"/>
          </p:cNvPicPr>
          <p:nvPr/>
        </p:nvPicPr>
        <p:blipFill rotWithShape="1">
          <a:blip r:embed="rId20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085438" y="5048059"/>
            <a:ext cx="504961" cy="460775"/>
          </a:xfrm>
          <a:prstGeom prst="rect">
            <a:avLst/>
          </a:prstGeom>
        </p:spPr>
      </p:pic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B8C69532-24D0-3AC7-D306-76729266D1E3}"/>
              </a:ext>
            </a:extLst>
          </p:cNvPr>
          <p:cNvSpPr/>
          <p:nvPr/>
        </p:nvSpPr>
        <p:spPr>
          <a:xfrm rot="1783122">
            <a:off x="8014657" y="2915605"/>
            <a:ext cx="841653" cy="214200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350" b="1" dirty="0">
                <a:solidFill>
                  <a:srgbClr val="FF0000"/>
                </a:solidFill>
                <a:latin typeface="Montserrat" panose="00000500000000000000" pitchFamily="2" charset="-52"/>
              </a:rPr>
              <a:t>НОВОЕ</a:t>
            </a:r>
          </a:p>
        </p:txBody>
      </p:sp>
    </p:spTree>
    <p:extLst>
      <p:ext uri="{BB962C8B-B14F-4D97-AF65-F5344CB8AC3E}">
        <p14:creationId xmlns:p14="http://schemas.microsoft.com/office/powerpoint/2010/main" val="1041175641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42976" y="428604"/>
            <a:ext cx="75009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/>
              <a:t>Обучение детей с ограниченными возможностями здоровья</a:t>
            </a: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38416172"/>
              </p:ext>
            </p:extLst>
          </p:nvPr>
        </p:nvGraphicFramePr>
        <p:xfrm>
          <a:off x="539552" y="980728"/>
          <a:ext cx="8175851" cy="4812046"/>
        </p:xfrm>
        <a:graphic>
          <a:graphicData uri="http://schemas.openxmlformats.org/drawingml/2006/table">
            <a:tbl>
              <a:tblPr/>
              <a:tblGrid>
                <a:gridCol w="21086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5432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4762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4762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4241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79962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847624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847624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219457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/>
                          <a:ea typeface="Times New Roman"/>
                          <a:cs typeface="Times New Roman"/>
                        </a:rPr>
                        <a:t>ОУ</a:t>
                      </a:r>
                      <a:endParaRPr lang="ru-RU" sz="12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7618" marR="576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/>
                          <a:ea typeface="Times New Roman"/>
                          <a:cs typeface="Times New Roman"/>
                        </a:rPr>
                        <a:t>Кол-во </a:t>
                      </a:r>
                      <a:endParaRPr lang="ru-RU" sz="12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/>
                          <a:ea typeface="Times New Roman"/>
                          <a:cs typeface="Times New Roman"/>
                        </a:rPr>
                        <a:t>детей с ОВЗ</a:t>
                      </a:r>
                      <a:endParaRPr lang="ru-RU" sz="12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7618" marR="576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Times New Roman"/>
                          <a:cs typeface="Times New Roman"/>
                        </a:rPr>
                        <a:t>1-4 классы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7618" marR="576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Times New Roman"/>
                          <a:cs typeface="Times New Roman"/>
                        </a:rPr>
                        <a:t>5-9 классы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7618" marR="576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Times New Roman"/>
                          <a:cs typeface="Times New Roman"/>
                        </a:rPr>
                        <a:t>10-11 классы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7618" marR="576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369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/>
                          <a:ea typeface="Times New Roman"/>
                          <a:cs typeface="Times New Roman"/>
                        </a:rPr>
                        <a:t>в школе</a:t>
                      </a:r>
                      <a:endParaRPr lang="ru-RU" sz="12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7618" marR="576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Times New Roman"/>
                          <a:cs typeface="Times New Roman"/>
                        </a:rPr>
                        <a:t>инд на дому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7618" marR="576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Times New Roman"/>
                          <a:cs typeface="Times New Roman"/>
                        </a:rPr>
                        <a:t>в школе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7618" marR="576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Times New Roman"/>
                          <a:cs typeface="Times New Roman"/>
                        </a:rPr>
                        <a:t>инд на дому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7618" marR="576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Times New Roman"/>
                          <a:cs typeface="Times New Roman"/>
                        </a:rPr>
                        <a:t>в школе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7618" marR="576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Times New Roman"/>
                          <a:cs typeface="Times New Roman"/>
                        </a:rPr>
                        <a:t>инд на дому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7618" marR="576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9359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МБОУ «Медянская сош»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7618" marR="576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11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7618" marR="576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5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7618" marR="576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endParaRPr lang="ru-RU" sz="12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7618" marR="576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3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7618" marR="576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7618" marR="576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7618" marR="576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7618" marR="576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8718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Филиал МБОУ «Шляпниковская оош» МБОУ «Ординская сош»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7618" marR="576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4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7618" marR="576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7618" marR="576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7618" marR="576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endParaRPr lang="ru-RU" sz="12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7618" marR="576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endParaRPr lang="ru-RU" sz="12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7618" marR="576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7618" marR="576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7618" marR="576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9359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МАОУ «Ординская сош»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7618" marR="576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74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7618" marR="576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22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7618" marR="576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6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7618" marR="576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36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7618" marR="576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10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7618" marR="576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7618" marR="576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7618" marR="576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5369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МБОУ «Красноясыльская оош»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7618" marR="576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Times New Roman"/>
                          <a:cs typeface="Times New Roman"/>
                        </a:rPr>
                        <a:t>7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7618" marR="576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7618" marR="576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7618" marR="576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4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7618" marR="576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7618" marR="576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7618" marR="576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7618" marR="576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8793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Филиал МБОУ «Малоашапская оош» МБОУ «Ашапская сош»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7618" marR="576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Times New Roman"/>
                          <a:cs typeface="Times New Roman"/>
                        </a:rPr>
                        <a:t>3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7618" marR="576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7618" marR="576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7618" marR="576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3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7618" marR="576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7618" marR="576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7618" marR="576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7618" marR="576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1945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МБОУ «Ашапская сош»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7618" marR="576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Times New Roman"/>
                          <a:cs typeface="Times New Roman"/>
                        </a:rPr>
                        <a:t>13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7618" marR="576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7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7618" marR="576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7618" marR="576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6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7618" marR="576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7618" marR="576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7618" marR="576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7618" marR="576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9359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МБОУ «Карьевская сош»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7618" marR="576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6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7618" marR="576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7618" marR="576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7618" marR="576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7618" marR="576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7618" marR="576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7618" marR="576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7618" marR="576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59039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МКОУ «Ашапская ОШИ для обучающихся с ОВЗ»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7618" marR="576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103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7618" marR="576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38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7618" marR="576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6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7618" marR="576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49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7618" marR="576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8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7618" marR="576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7618" marR="576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endParaRPr lang="ru-RU" sz="12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7618" marR="576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1945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ИТОГО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7618" marR="576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/>
                          <a:ea typeface="Times New Roman"/>
                          <a:cs typeface="Times New Roman"/>
                        </a:rPr>
                        <a:t>221</a:t>
                      </a:r>
                      <a:endParaRPr lang="ru-RU" sz="12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7618" marR="576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77</a:t>
                      </a:r>
                      <a:endParaRPr lang="ru-RU" sz="12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7618" marR="576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17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7618" marR="576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104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7618" marR="576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20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7618" marR="576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7618" marR="576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3</a:t>
                      </a:r>
                      <a:endParaRPr lang="ru-RU" sz="12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7618" marR="576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1285852" y="5786454"/>
            <a:ext cx="4572000" cy="30777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400" dirty="0"/>
              <a:t>2020-2021 учебный год – 205 детей с ОВЗ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85852" y="1142984"/>
            <a:ext cx="6715172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/>
              <a:t>Инклюзивное обучение детей с ОВЗ</a:t>
            </a:r>
          </a:p>
          <a:p>
            <a:endParaRPr lang="ru-RU" sz="2000" b="1" dirty="0"/>
          </a:p>
          <a:p>
            <a:endParaRPr lang="ru-RU" sz="2000" dirty="0"/>
          </a:p>
          <a:p>
            <a:r>
              <a:rPr lang="ru-RU" sz="2000" dirty="0"/>
              <a:t>2019 – 2020  учебный год – 56 обучающихся,</a:t>
            </a:r>
          </a:p>
          <a:p>
            <a:r>
              <a:rPr lang="ru-RU" sz="2000" dirty="0"/>
              <a:t>2020 – 2021 учебный год – 90 обучающихся,</a:t>
            </a:r>
          </a:p>
          <a:p>
            <a:r>
              <a:rPr lang="ru-RU" sz="2000" dirty="0"/>
              <a:t>2021 – 2022 учебный год – 95 обучающихся,</a:t>
            </a:r>
          </a:p>
          <a:p>
            <a:r>
              <a:rPr lang="ru-RU" sz="2000" dirty="0"/>
              <a:t>2022 – 2023 учебный год – по предварительным данным</a:t>
            </a:r>
          </a:p>
          <a:p>
            <a:r>
              <a:rPr lang="ru-RU" sz="2000" dirty="0"/>
              <a:t>                                             99 обучающихся. </a:t>
            </a:r>
          </a:p>
        </p:txBody>
      </p:sp>
      <p:pic>
        <p:nvPicPr>
          <p:cNvPr id="13314" name="Picture 2" descr="В школе с 04.04.2022 по 10.04.2022 года была проведена Неделя инклюзивного образования..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500246" y="3786190"/>
            <a:ext cx="3145727" cy="235745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83568" y="548680"/>
            <a:ext cx="8246150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dirty="0"/>
          </a:p>
          <a:p>
            <a:pPr algn="ctr"/>
            <a:endParaRPr lang="ru-RU" dirty="0"/>
          </a:p>
          <a:p>
            <a:pPr algn="ctr"/>
            <a:r>
              <a:rPr lang="ru-RU" sz="2800" dirty="0"/>
              <a:t>На </a:t>
            </a:r>
            <a:r>
              <a:rPr lang="ru-RU" sz="2800" b="1" dirty="0"/>
              <a:t>2022- 2023</a:t>
            </a:r>
            <a:r>
              <a:rPr lang="ru-RU" sz="2800" dirty="0"/>
              <a:t> учебный год даны </a:t>
            </a:r>
          </a:p>
          <a:p>
            <a:pPr algn="ctr"/>
            <a:r>
              <a:rPr lang="ru-RU" sz="2800" dirty="0"/>
              <a:t>32 рекомендации ПМПК на обучение детей, из них: </a:t>
            </a:r>
          </a:p>
          <a:p>
            <a:endParaRPr lang="ru-RU" sz="2800" dirty="0"/>
          </a:p>
          <a:p>
            <a:pPr algn="ctr"/>
            <a:r>
              <a:rPr lang="ru-RU" sz="2800" dirty="0"/>
              <a:t>22 – на обучение по адаптированным программам </a:t>
            </a:r>
          </a:p>
          <a:p>
            <a:pPr algn="ctr"/>
            <a:r>
              <a:rPr lang="ru-RU" sz="2800" dirty="0"/>
              <a:t>для обучающихся с ЗПР,</a:t>
            </a:r>
          </a:p>
          <a:p>
            <a:pPr algn="ctr"/>
            <a:r>
              <a:rPr lang="ru-RU" sz="2800" dirty="0"/>
              <a:t>10 - на обучение по адаптированным программам </a:t>
            </a:r>
          </a:p>
          <a:p>
            <a:pPr algn="ctr"/>
            <a:r>
              <a:rPr lang="ru-RU" sz="2800" dirty="0"/>
              <a:t>обучающихся с умственной отсталостью</a:t>
            </a:r>
          </a:p>
          <a:p>
            <a:pPr algn="ctr"/>
            <a:r>
              <a:rPr lang="ru-RU" sz="2800" dirty="0"/>
              <a:t> (интеллектуальными нарушениями)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3"/>
          <p:cNvSpPr>
            <a:spLocks noChangeArrowheads="1"/>
          </p:cNvSpPr>
          <p:nvPr/>
        </p:nvSpPr>
        <p:spPr bwMode="auto">
          <a:xfrm>
            <a:off x="1285852" y="357166"/>
            <a:ext cx="6334997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1400" b="1" dirty="0"/>
              <a:t>Обучение детей - инвалидов </a:t>
            </a:r>
            <a:endParaRPr lang="ru-RU" sz="1400" dirty="0"/>
          </a:p>
          <a:p>
            <a:pPr algn="ctr"/>
            <a:r>
              <a:rPr lang="ru-RU" sz="1400" b="1" dirty="0"/>
              <a:t>2021-2022 учебный год</a:t>
            </a:r>
            <a:endParaRPr lang="ru-RU" sz="1400" dirty="0"/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400" dirty="0">
                <a:solidFill>
                  <a:srgbClr val="660066"/>
                </a:solidFill>
                <a:latin typeface="Comic Sans MS" pitchFamily="66" charset="0"/>
                <a:cs typeface="Arial" charset="0"/>
              </a:rPr>
              <a:t> </a:t>
            </a:r>
          </a:p>
        </p:txBody>
      </p:sp>
      <p:graphicFrame>
        <p:nvGraphicFramePr>
          <p:cNvPr id="10" name="Таблица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29777402"/>
              </p:ext>
            </p:extLst>
          </p:nvPr>
        </p:nvGraphicFramePr>
        <p:xfrm>
          <a:off x="539552" y="908720"/>
          <a:ext cx="8280919" cy="5256584"/>
        </p:xfrm>
        <a:graphic>
          <a:graphicData uri="http://schemas.openxmlformats.org/drawingml/2006/table">
            <a:tbl>
              <a:tblPr/>
              <a:tblGrid>
                <a:gridCol w="213574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6787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5851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5851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5324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89987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858516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858516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179422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latin typeface="Times New Roman"/>
                          <a:ea typeface="Times New Roman"/>
                          <a:cs typeface="Times New Roman"/>
                        </a:rPr>
                        <a:t>ОУ</a:t>
                      </a:r>
                      <a:endParaRPr lang="ru-RU" sz="1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8781" marR="487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latin typeface="Times New Roman"/>
                          <a:ea typeface="Times New Roman"/>
                          <a:cs typeface="Times New Roman"/>
                        </a:rPr>
                        <a:t>Кол-во </a:t>
                      </a:r>
                      <a:endParaRPr lang="ru-RU" sz="10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latin typeface="Times New Roman"/>
                          <a:ea typeface="Times New Roman"/>
                          <a:cs typeface="Times New Roman"/>
                        </a:rPr>
                        <a:t>детей - инвалидов</a:t>
                      </a:r>
                      <a:endParaRPr lang="ru-RU" sz="1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8781" marR="487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latin typeface="Times New Roman"/>
                          <a:ea typeface="Times New Roman"/>
                          <a:cs typeface="Times New Roman"/>
                        </a:rPr>
                        <a:t>1-4 классы</a:t>
                      </a:r>
                      <a:endParaRPr lang="ru-RU" sz="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8781" marR="487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latin typeface="Times New Roman"/>
                          <a:ea typeface="Times New Roman"/>
                          <a:cs typeface="Times New Roman"/>
                        </a:rPr>
                        <a:t>5-9 классы</a:t>
                      </a:r>
                      <a:endParaRPr lang="ru-RU" sz="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8781" marR="487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latin typeface="Times New Roman"/>
                          <a:ea typeface="Times New Roman"/>
                          <a:cs typeface="Times New Roman"/>
                        </a:rPr>
                        <a:t>10-11 классы</a:t>
                      </a:r>
                      <a:endParaRPr lang="ru-RU" sz="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8781" marR="487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4493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latin typeface="Times New Roman"/>
                          <a:ea typeface="Times New Roman"/>
                          <a:cs typeface="Times New Roman"/>
                        </a:rPr>
                        <a:t>в школе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8781" marR="487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latin typeface="Times New Roman"/>
                          <a:ea typeface="Times New Roman"/>
                          <a:cs typeface="Times New Roman"/>
                        </a:rPr>
                        <a:t>инд на дому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8781" marR="487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latin typeface="Times New Roman"/>
                          <a:ea typeface="Times New Roman"/>
                          <a:cs typeface="Times New Roman"/>
                        </a:rPr>
                        <a:t>в школе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8781" marR="487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latin typeface="Times New Roman"/>
                          <a:ea typeface="Times New Roman"/>
                          <a:cs typeface="Times New Roman"/>
                        </a:rPr>
                        <a:t>инд на дому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8781" marR="487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latin typeface="Times New Roman"/>
                          <a:ea typeface="Times New Roman"/>
                          <a:cs typeface="Times New Roman"/>
                        </a:rPr>
                        <a:t>в школе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8781" marR="487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latin typeface="Times New Roman"/>
                          <a:ea typeface="Times New Roman"/>
                          <a:cs typeface="Times New Roman"/>
                        </a:rPr>
                        <a:t>инд на дому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8781" marR="487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1212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latin typeface="Times New Roman"/>
                          <a:ea typeface="Times New Roman"/>
                          <a:cs typeface="Times New Roman"/>
                        </a:rPr>
                        <a:t>МБОУ «</a:t>
                      </a:r>
                      <a:r>
                        <a:rPr lang="ru-RU" sz="1050" dirty="0" err="1">
                          <a:latin typeface="Times New Roman"/>
                          <a:ea typeface="Times New Roman"/>
                          <a:cs typeface="Times New Roman"/>
                        </a:rPr>
                        <a:t>Медянская</a:t>
                      </a:r>
                      <a:r>
                        <a:rPr lang="ru-RU" sz="1050" dirty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050" dirty="0" err="1">
                          <a:latin typeface="Times New Roman"/>
                          <a:ea typeface="Times New Roman"/>
                          <a:cs typeface="Times New Roman"/>
                        </a:rPr>
                        <a:t>сош</a:t>
                      </a:r>
                      <a:r>
                        <a:rPr lang="ru-RU" sz="1050" dirty="0">
                          <a:latin typeface="Times New Roman"/>
                          <a:ea typeface="Times New Roman"/>
                          <a:cs typeface="Times New Roman"/>
                        </a:rPr>
                        <a:t>»</a:t>
                      </a:r>
                      <a:endParaRPr lang="ru-RU" sz="105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8781" marR="487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>
                          <a:latin typeface="Times New Roman"/>
                          <a:ea typeface="Times New Roman"/>
                          <a:cs typeface="Times New Roman"/>
                        </a:rPr>
                        <a:t>3</a:t>
                      </a:r>
                      <a:endParaRPr lang="ru-RU" sz="105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latin typeface="Times New Roman"/>
                          <a:ea typeface="Times New Roman"/>
                          <a:cs typeface="Times New Roman"/>
                        </a:rPr>
                        <a:t>(овз-1)</a:t>
                      </a:r>
                      <a:endParaRPr lang="ru-RU" sz="105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8781" marR="487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endParaRPr lang="ru-RU" sz="105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latin typeface="Times New Roman"/>
                          <a:ea typeface="Times New Roman"/>
                          <a:cs typeface="Times New Roman"/>
                        </a:rPr>
                        <a:t>(овз-0)</a:t>
                      </a:r>
                      <a:endParaRPr lang="ru-RU" sz="105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8781" marR="487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  <a:endParaRPr lang="ru-RU" sz="105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8781" marR="487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endParaRPr lang="ru-RU" sz="105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latin typeface="Times New Roman"/>
                          <a:ea typeface="Times New Roman"/>
                          <a:cs typeface="Times New Roman"/>
                        </a:rPr>
                        <a:t>(овз-0)</a:t>
                      </a:r>
                      <a:endParaRPr lang="ru-RU" sz="105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8781" marR="487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  <a:endParaRPr lang="ru-RU" sz="105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8781" marR="487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  <a:endParaRPr lang="ru-RU" sz="105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8781" marR="487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endParaRPr lang="ru-RU" sz="105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latin typeface="Times New Roman"/>
                          <a:ea typeface="Times New Roman"/>
                          <a:cs typeface="Times New Roman"/>
                        </a:rPr>
                        <a:t>(овз-1)</a:t>
                      </a:r>
                      <a:endParaRPr lang="ru-RU" sz="105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8781" marR="487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2657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latin typeface="Times New Roman"/>
                          <a:ea typeface="Times New Roman"/>
                          <a:cs typeface="Times New Roman"/>
                        </a:rPr>
                        <a:t>Филиал МБОУ «Шляпниковская оош» МБОУ «Ординская сош»</a:t>
                      </a:r>
                      <a:endParaRPr lang="ru-RU" sz="105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8781" marR="487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endParaRPr lang="ru-RU" sz="105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latin typeface="Times New Roman"/>
                          <a:ea typeface="Times New Roman"/>
                          <a:cs typeface="Times New Roman"/>
                        </a:rPr>
                        <a:t>(овз-1)</a:t>
                      </a:r>
                      <a:endParaRPr lang="ru-RU" sz="105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8781" marR="487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  <a:endParaRPr lang="ru-RU" sz="105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8781" marR="487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  <a:endParaRPr lang="ru-RU" sz="105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8781" marR="487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  <a:endParaRPr lang="ru-RU" sz="105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8781" marR="487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endParaRPr lang="ru-RU" sz="105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latin typeface="Times New Roman"/>
                          <a:ea typeface="Times New Roman"/>
                          <a:cs typeface="Times New Roman"/>
                        </a:rPr>
                        <a:t>(овз-1)</a:t>
                      </a:r>
                      <a:endParaRPr lang="ru-RU" sz="105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8781" marR="487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  <a:endParaRPr lang="ru-RU" sz="105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8781" marR="487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  <a:endParaRPr lang="ru-RU" sz="105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8781" marR="487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1212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latin typeface="Times New Roman"/>
                          <a:ea typeface="Times New Roman"/>
                          <a:cs typeface="Times New Roman"/>
                        </a:rPr>
                        <a:t>МАОУ «</a:t>
                      </a:r>
                      <a:r>
                        <a:rPr lang="ru-RU" sz="1050" dirty="0" err="1">
                          <a:latin typeface="Times New Roman"/>
                          <a:ea typeface="Times New Roman"/>
                          <a:cs typeface="Times New Roman"/>
                        </a:rPr>
                        <a:t>Ординская</a:t>
                      </a:r>
                      <a:r>
                        <a:rPr lang="ru-RU" sz="1050" dirty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050" dirty="0" err="1">
                          <a:latin typeface="Times New Roman"/>
                          <a:ea typeface="Times New Roman"/>
                          <a:cs typeface="Times New Roman"/>
                        </a:rPr>
                        <a:t>сош</a:t>
                      </a:r>
                      <a:r>
                        <a:rPr lang="ru-RU" sz="1050" dirty="0">
                          <a:latin typeface="Times New Roman"/>
                          <a:ea typeface="Times New Roman"/>
                          <a:cs typeface="Times New Roman"/>
                        </a:rPr>
                        <a:t>»</a:t>
                      </a:r>
                      <a:endParaRPr lang="ru-RU" sz="105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8781" marR="487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>
                          <a:latin typeface="Times New Roman"/>
                          <a:ea typeface="Times New Roman"/>
                          <a:cs typeface="Times New Roman"/>
                        </a:rPr>
                        <a:t>19</a:t>
                      </a:r>
                      <a:endParaRPr lang="ru-RU" sz="105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latin typeface="Times New Roman"/>
                          <a:ea typeface="Times New Roman"/>
                          <a:cs typeface="Times New Roman"/>
                        </a:rPr>
                        <a:t>(овз-11)</a:t>
                      </a:r>
                      <a:endParaRPr lang="ru-RU" sz="105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8781" marR="487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  <a:endParaRPr lang="ru-RU" sz="105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8781" marR="487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latin typeface="Times New Roman"/>
                          <a:ea typeface="Times New Roman"/>
                          <a:cs typeface="Times New Roman"/>
                        </a:rPr>
                        <a:t>5</a:t>
                      </a:r>
                      <a:endParaRPr lang="ru-RU" sz="105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latin typeface="Times New Roman"/>
                          <a:ea typeface="Times New Roman"/>
                          <a:cs typeface="Times New Roman"/>
                        </a:rPr>
                        <a:t>(овз-5)</a:t>
                      </a:r>
                      <a:endParaRPr lang="ru-RU" sz="105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8781" marR="487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latin typeface="Times New Roman"/>
                          <a:ea typeface="Times New Roman"/>
                          <a:cs typeface="Times New Roman"/>
                        </a:rPr>
                        <a:t>7</a:t>
                      </a:r>
                      <a:endParaRPr lang="ru-RU" sz="105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latin typeface="Times New Roman"/>
                          <a:ea typeface="Times New Roman"/>
                          <a:cs typeface="Times New Roman"/>
                        </a:rPr>
                        <a:t>(овз-0)</a:t>
                      </a:r>
                      <a:endParaRPr lang="ru-RU" sz="105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8781" marR="487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latin typeface="Times New Roman"/>
                          <a:ea typeface="Times New Roman"/>
                          <a:cs typeface="Times New Roman"/>
                        </a:rPr>
                        <a:t>7</a:t>
                      </a:r>
                      <a:endParaRPr lang="ru-RU" sz="105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latin typeface="Times New Roman"/>
                          <a:ea typeface="Times New Roman"/>
                          <a:cs typeface="Times New Roman"/>
                        </a:rPr>
                        <a:t>(овз-6)</a:t>
                      </a:r>
                      <a:endParaRPr lang="ru-RU" sz="105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8781" marR="487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  <a:endParaRPr lang="ru-RU" sz="105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8781" marR="487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  <a:endParaRPr lang="ru-RU" sz="105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8781" marR="487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1212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latin typeface="Times New Roman"/>
                          <a:ea typeface="Times New Roman"/>
                          <a:cs typeface="Times New Roman"/>
                        </a:rPr>
                        <a:t>МБОУ «Красноясыльская оош»</a:t>
                      </a:r>
                      <a:endParaRPr lang="ru-RU" sz="105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8781" marR="487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ru-RU" sz="105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8781" marR="487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  <a:endParaRPr lang="ru-RU" sz="105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8781" marR="487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  <a:endParaRPr lang="ru-RU" sz="105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8781" marR="487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  <a:endParaRPr lang="ru-RU" sz="105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8781" marR="487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  <a:endParaRPr lang="ru-RU" sz="105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8781" marR="487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  <a:endParaRPr lang="ru-RU" sz="105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8781" marR="487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  <a:endParaRPr lang="ru-RU" sz="105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8781" marR="487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2492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latin typeface="Times New Roman"/>
                          <a:ea typeface="Times New Roman"/>
                          <a:cs typeface="Times New Roman"/>
                        </a:rPr>
                        <a:t>Филиал МБОУ «Малоашапская оош» МБОУ «Ашапская сош»</a:t>
                      </a:r>
                      <a:endParaRPr lang="ru-RU" sz="105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8781" marR="487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endParaRPr lang="ru-RU" sz="105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8781" marR="487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  <a:endParaRPr lang="ru-RU" sz="105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8781" marR="487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  <a:endParaRPr lang="ru-RU" sz="105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8781" marR="487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endParaRPr lang="ru-RU" sz="105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latin typeface="Times New Roman"/>
                          <a:ea typeface="Times New Roman"/>
                          <a:cs typeface="Times New Roman"/>
                        </a:rPr>
                        <a:t>(овз-0)</a:t>
                      </a:r>
                      <a:endParaRPr lang="ru-RU" sz="105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8781" marR="487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  <a:endParaRPr lang="ru-RU" sz="105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8781" marR="487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  <a:endParaRPr lang="ru-RU" sz="105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8781" marR="487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  <a:endParaRPr lang="ru-RU" sz="105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8781" marR="487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1212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latin typeface="Times New Roman"/>
                          <a:ea typeface="Times New Roman"/>
                          <a:cs typeface="Times New Roman"/>
                        </a:rPr>
                        <a:t>МБОУ «Ашапская сош»</a:t>
                      </a:r>
                      <a:endParaRPr lang="ru-RU" sz="105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8781" marR="487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endParaRPr lang="ru-RU" sz="105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8781" marR="487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  <a:endParaRPr lang="ru-RU" sz="105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8781" marR="487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  <a:endParaRPr lang="ru-RU" sz="105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8781" marR="487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  <a:endParaRPr lang="ru-RU" sz="105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8781" marR="487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  <a:endParaRPr lang="ru-RU" sz="105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8781" marR="487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endParaRPr lang="ru-RU" sz="105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latin typeface="Times New Roman"/>
                          <a:ea typeface="Times New Roman"/>
                          <a:cs typeface="Times New Roman"/>
                        </a:rPr>
                        <a:t>(овз-0)</a:t>
                      </a:r>
                      <a:endParaRPr lang="ru-RU" sz="105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8781" marR="487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  <a:endParaRPr lang="ru-RU" sz="105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8781" marR="487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1212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latin typeface="Times New Roman"/>
                          <a:ea typeface="Times New Roman"/>
                          <a:cs typeface="Times New Roman"/>
                        </a:rPr>
                        <a:t>МБОУ «Карьевская сош»</a:t>
                      </a:r>
                      <a:endParaRPr lang="ru-RU" sz="105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8781" marR="487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>
                          <a:latin typeface="Times New Roman"/>
                          <a:ea typeface="Times New Roman"/>
                          <a:cs typeface="Times New Roman"/>
                        </a:rPr>
                        <a:t>3</a:t>
                      </a:r>
                      <a:endParaRPr lang="ru-RU" sz="105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latin typeface="Times New Roman"/>
                          <a:ea typeface="Times New Roman"/>
                          <a:cs typeface="Times New Roman"/>
                        </a:rPr>
                        <a:t>(овз-2)</a:t>
                      </a:r>
                      <a:endParaRPr lang="ru-RU" sz="105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8781" marR="487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  <a:endParaRPr lang="ru-RU" sz="105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8781" marR="487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endParaRPr lang="ru-RU" sz="105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latin typeface="Times New Roman"/>
                          <a:ea typeface="Times New Roman"/>
                          <a:cs typeface="Times New Roman"/>
                        </a:rPr>
                        <a:t>(овз-1)</a:t>
                      </a:r>
                      <a:endParaRPr lang="ru-RU" sz="105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8781" marR="487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endParaRPr lang="ru-RU" sz="105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latin typeface="Times New Roman"/>
                          <a:ea typeface="Times New Roman"/>
                          <a:cs typeface="Times New Roman"/>
                        </a:rPr>
                        <a:t>(овз-0)</a:t>
                      </a:r>
                      <a:endParaRPr lang="ru-RU" sz="105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8781" marR="487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endParaRPr lang="ru-RU" sz="105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latin typeface="Times New Roman"/>
                          <a:ea typeface="Times New Roman"/>
                          <a:cs typeface="Times New Roman"/>
                        </a:rPr>
                        <a:t>(овз-1)</a:t>
                      </a:r>
                      <a:endParaRPr lang="ru-RU" sz="105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8781" marR="487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  <a:endParaRPr lang="ru-RU" sz="105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8781" marR="487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  <a:endParaRPr lang="ru-RU" sz="105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8781" marR="487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54493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latin typeface="Times New Roman"/>
                          <a:ea typeface="Times New Roman"/>
                          <a:cs typeface="Times New Roman"/>
                        </a:rPr>
                        <a:t>МКОУ «Ашапская ОШИ для обучающихся с ОВЗ»</a:t>
                      </a:r>
                      <a:endParaRPr lang="ru-RU" sz="105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8781" marR="487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>
                          <a:latin typeface="Times New Roman"/>
                          <a:ea typeface="Times New Roman"/>
                          <a:cs typeface="Times New Roman"/>
                        </a:rPr>
                        <a:t>20</a:t>
                      </a:r>
                      <a:endParaRPr lang="ru-RU" sz="105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latin typeface="Times New Roman"/>
                          <a:ea typeface="Times New Roman"/>
                          <a:cs typeface="Times New Roman"/>
                        </a:rPr>
                        <a:t>(овз-20)</a:t>
                      </a:r>
                      <a:endParaRPr lang="ru-RU" sz="105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8781" marR="487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latin typeface="Times New Roman"/>
                          <a:ea typeface="Times New Roman"/>
                          <a:cs typeface="Times New Roman"/>
                        </a:rPr>
                        <a:t>3</a:t>
                      </a:r>
                      <a:endParaRPr lang="ru-RU" sz="105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latin typeface="Times New Roman"/>
                          <a:ea typeface="Times New Roman"/>
                          <a:cs typeface="Times New Roman"/>
                        </a:rPr>
                        <a:t>(овз-3)</a:t>
                      </a:r>
                      <a:endParaRPr lang="ru-RU" sz="105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8781" marR="487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latin typeface="Times New Roman"/>
                          <a:ea typeface="Times New Roman"/>
                          <a:cs typeface="Times New Roman"/>
                        </a:rPr>
                        <a:t>4</a:t>
                      </a:r>
                      <a:endParaRPr lang="ru-RU" sz="105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latin typeface="Times New Roman"/>
                          <a:ea typeface="Times New Roman"/>
                          <a:cs typeface="Times New Roman"/>
                        </a:rPr>
                        <a:t>(овз-4)</a:t>
                      </a:r>
                      <a:endParaRPr lang="ru-RU" sz="105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8781" marR="487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latin typeface="Times New Roman"/>
                          <a:ea typeface="Times New Roman"/>
                          <a:cs typeface="Times New Roman"/>
                        </a:rPr>
                        <a:t>7</a:t>
                      </a:r>
                      <a:endParaRPr lang="ru-RU" sz="105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latin typeface="Times New Roman"/>
                          <a:ea typeface="Times New Roman"/>
                          <a:cs typeface="Times New Roman"/>
                        </a:rPr>
                        <a:t>(овз-7)</a:t>
                      </a:r>
                      <a:endParaRPr lang="ru-RU" sz="105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8781" marR="487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latin typeface="Times New Roman"/>
                          <a:ea typeface="Times New Roman"/>
                          <a:cs typeface="Times New Roman"/>
                        </a:rPr>
                        <a:t>3</a:t>
                      </a:r>
                      <a:endParaRPr lang="ru-RU" sz="105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latin typeface="Times New Roman"/>
                          <a:ea typeface="Times New Roman"/>
                          <a:cs typeface="Times New Roman"/>
                        </a:rPr>
                        <a:t>(овз-3)</a:t>
                      </a:r>
                      <a:endParaRPr lang="ru-RU" sz="105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8781" marR="487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endParaRPr lang="ru-RU" sz="105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latin typeface="Times New Roman"/>
                          <a:ea typeface="Times New Roman"/>
                          <a:cs typeface="Times New Roman"/>
                        </a:rPr>
                        <a:t>(овз-1)</a:t>
                      </a:r>
                      <a:endParaRPr lang="ru-RU" sz="105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8781" marR="487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endParaRPr lang="ru-RU" sz="105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latin typeface="Times New Roman"/>
                          <a:ea typeface="Times New Roman"/>
                          <a:cs typeface="Times New Roman"/>
                        </a:rPr>
                        <a:t>(овз-2)</a:t>
                      </a:r>
                      <a:endParaRPr lang="ru-RU" sz="105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8781" marR="487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57520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latin typeface="Times New Roman"/>
                          <a:ea typeface="Times New Roman"/>
                          <a:cs typeface="Times New Roman"/>
                        </a:rPr>
                        <a:t>ИТОГО</a:t>
                      </a:r>
                      <a:endParaRPr lang="ru-RU" sz="105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8781" marR="487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>
                          <a:latin typeface="Times New Roman"/>
                          <a:ea typeface="Times New Roman"/>
                          <a:cs typeface="Times New Roman"/>
                        </a:rPr>
                        <a:t>48</a:t>
                      </a: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latin typeface="Times New Roman"/>
                          <a:ea typeface="Times New Roman"/>
                          <a:cs typeface="Times New Roman"/>
                        </a:rPr>
                        <a:t>(овз-35)</a:t>
                      </a:r>
                      <a:endParaRPr lang="ru-RU" sz="105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8781" marR="487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>
                          <a:latin typeface="Times New Roman"/>
                          <a:ea typeface="Times New Roman"/>
                          <a:cs typeface="Times New Roman"/>
                        </a:rPr>
                        <a:t>4</a:t>
                      </a:r>
                      <a:endParaRPr lang="ru-RU" sz="105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latin typeface="Times New Roman"/>
                          <a:ea typeface="Times New Roman"/>
                          <a:cs typeface="Times New Roman"/>
                        </a:rPr>
                        <a:t>(овз-3)</a:t>
                      </a:r>
                      <a:endParaRPr lang="ru-RU" sz="105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8781" marR="487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>
                          <a:latin typeface="Times New Roman"/>
                          <a:ea typeface="Times New Roman"/>
                          <a:cs typeface="Times New Roman"/>
                        </a:rPr>
                        <a:t>10</a:t>
                      </a:r>
                      <a:endParaRPr lang="ru-RU" sz="105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latin typeface="Times New Roman"/>
                          <a:ea typeface="Times New Roman"/>
                          <a:cs typeface="Times New Roman"/>
                        </a:rPr>
                        <a:t>(овз-10)</a:t>
                      </a:r>
                      <a:endParaRPr lang="ru-RU" sz="105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8781" marR="487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>
                          <a:latin typeface="Times New Roman"/>
                          <a:ea typeface="Times New Roman"/>
                          <a:cs typeface="Times New Roman"/>
                        </a:rPr>
                        <a:t>17</a:t>
                      </a:r>
                      <a:endParaRPr lang="ru-RU" sz="105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latin typeface="Times New Roman"/>
                          <a:ea typeface="Times New Roman"/>
                          <a:cs typeface="Times New Roman"/>
                        </a:rPr>
                        <a:t>(овз-7)</a:t>
                      </a:r>
                      <a:endParaRPr lang="ru-RU" sz="105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8781" marR="487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>
                          <a:latin typeface="Times New Roman"/>
                          <a:ea typeface="Times New Roman"/>
                          <a:cs typeface="Times New Roman"/>
                        </a:rPr>
                        <a:t>12</a:t>
                      </a:r>
                      <a:endParaRPr lang="ru-RU" sz="105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latin typeface="Times New Roman"/>
                          <a:ea typeface="Times New Roman"/>
                          <a:cs typeface="Times New Roman"/>
                        </a:rPr>
                        <a:t>(овз-11)</a:t>
                      </a:r>
                      <a:endParaRPr lang="ru-RU" sz="105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8781" marR="487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endParaRPr lang="ru-RU" sz="105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latin typeface="Times New Roman"/>
                          <a:ea typeface="Times New Roman"/>
                          <a:cs typeface="Times New Roman"/>
                        </a:rPr>
                        <a:t>(овз-1)</a:t>
                      </a:r>
                      <a:endParaRPr lang="ru-RU" sz="105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8781" marR="487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>
                          <a:latin typeface="Times New Roman"/>
                          <a:ea typeface="Times New Roman"/>
                          <a:cs typeface="Times New Roman"/>
                        </a:rPr>
                        <a:t>3</a:t>
                      </a:r>
                      <a:endParaRPr lang="ru-RU" sz="105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latin typeface="Times New Roman"/>
                          <a:ea typeface="Times New Roman"/>
                          <a:cs typeface="Times New Roman"/>
                        </a:rPr>
                        <a:t>(овз-3)</a:t>
                      </a:r>
                      <a:endParaRPr lang="ru-RU" sz="105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8781" marR="487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  <p:sp>
        <p:nvSpPr>
          <p:cNvPr id="11" name="Прямоугольник 10"/>
          <p:cNvSpPr/>
          <p:nvPr/>
        </p:nvSpPr>
        <p:spPr>
          <a:xfrm>
            <a:off x="1285852" y="5500702"/>
            <a:ext cx="664373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1200" dirty="0"/>
          </a:p>
          <a:p>
            <a:endParaRPr lang="ru-RU" sz="1200" dirty="0"/>
          </a:p>
          <a:p>
            <a:endParaRPr lang="ru-RU" sz="1200" dirty="0"/>
          </a:p>
          <a:p>
            <a:endParaRPr lang="ru-RU" sz="1200" dirty="0"/>
          </a:p>
          <a:p>
            <a:endParaRPr lang="ru-RU" sz="1200" dirty="0"/>
          </a:p>
          <a:p>
            <a:r>
              <a:rPr lang="ru-RU" sz="1200" dirty="0"/>
              <a:t>2020-2021 учебный год – 52 ребенка - инвалида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22C7C817-545C-FF42-4548-D1DBE1D2AE1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" y="2867790"/>
            <a:ext cx="3118535" cy="2805300"/>
          </a:xfrm>
          <a:prstGeom prst="rect">
            <a:avLst/>
          </a:prstGeom>
        </p:spPr>
      </p:pic>
      <p:sp>
        <p:nvSpPr>
          <p:cNvPr id="3" name="Текст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ru-RU" dirty="0"/>
              <a:t>МИНИСТЕРСТВО ОБРАЗОВАНИЯ И НАУКИ ПЕРМСКОГО КРАЯ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1"/>
          </p:nvPr>
        </p:nvSpPr>
        <p:spPr/>
        <p:txBody>
          <a:bodyPr>
            <a:normAutofit/>
          </a:bodyPr>
          <a:lstStyle/>
          <a:p>
            <a:r>
              <a:rPr lang="ru-RU" dirty="0"/>
              <a:t>О переходе школ на обновленные ФГОС </a:t>
            </a:r>
            <a:br>
              <a:rPr lang="ru-RU" dirty="0"/>
            </a:br>
            <a:r>
              <a:rPr lang="ru-RU" dirty="0"/>
              <a:t>начального общего и основного общего образования</a:t>
            </a:r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ru-RU" dirty="0"/>
              <a:t>Формирование</a:t>
            </a:r>
            <a:r>
              <a:rPr lang="en-US" dirty="0"/>
              <a:t> </a:t>
            </a:r>
            <a:r>
              <a:rPr lang="ru-RU" dirty="0"/>
              <a:t>единого образовательного пространства:</a:t>
            </a:r>
            <a:br>
              <a:rPr lang="en-US" dirty="0"/>
            </a:br>
            <a:r>
              <a:rPr lang="ru-RU" dirty="0"/>
              <a:t>магистральные проекты</a:t>
            </a:r>
          </a:p>
        </p:txBody>
      </p:sp>
      <p:graphicFrame>
        <p:nvGraphicFramePr>
          <p:cNvPr id="10" name="Таблица 9"/>
          <p:cNvGraphicFramePr>
            <a:graphicFrameLocks noGrp="1"/>
          </p:cNvGraphicFramePr>
          <p:nvPr>
            <p:extLst/>
          </p:nvPr>
        </p:nvGraphicFramePr>
        <p:xfrm>
          <a:off x="5279233" y="1772143"/>
          <a:ext cx="3731145" cy="1206436"/>
        </p:xfrm>
        <a:graphic>
          <a:graphicData uri="http://schemas.openxmlformats.org/drawingml/2006/table">
            <a:tbl>
              <a:tblPr firstRow="1" firstCol="1" bandRow="1"/>
              <a:tblGrid>
                <a:gridCol w="101441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452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0684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0728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30728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307281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306847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307281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307281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292112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</a:tblGrid>
              <a:tr h="172348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>
                          <a:effectLst/>
                          <a:latin typeface="Montserrat" panose="00000500000000000000" pitchFamily="2" charset="-52"/>
                          <a:ea typeface="Calibri"/>
                          <a:cs typeface="Times New Roman"/>
                        </a:rPr>
                        <a:t>Класс</a:t>
                      </a:r>
                      <a:endParaRPr lang="ru-RU" sz="900" dirty="0">
                        <a:effectLst/>
                        <a:latin typeface="Montserrat" panose="00000500000000000000" pitchFamily="2" charset="-52"/>
                        <a:ea typeface="Calibri"/>
                        <a:cs typeface="Times New Roman"/>
                      </a:endParaRPr>
                    </a:p>
                  </a:txBody>
                  <a:tcPr marL="51435" marR="51435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>
                          <a:effectLst/>
                          <a:latin typeface="Montserrat" panose="00000500000000000000" pitchFamily="2" charset="-52"/>
                          <a:ea typeface="Calibri"/>
                          <a:cs typeface="Times New Roman"/>
                        </a:rPr>
                        <a:t>1</a:t>
                      </a:r>
                      <a:endParaRPr lang="ru-RU" sz="900" dirty="0">
                        <a:effectLst/>
                        <a:latin typeface="Montserrat" panose="00000500000000000000" pitchFamily="2" charset="-52"/>
                        <a:ea typeface="Calibri"/>
                        <a:cs typeface="Times New Roman"/>
                      </a:endParaRPr>
                    </a:p>
                  </a:txBody>
                  <a:tcPr marL="51435" marR="51435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>
                          <a:effectLst/>
                          <a:latin typeface="Montserrat" panose="00000500000000000000" pitchFamily="2" charset="-52"/>
                          <a:ea typeface="Calibri"/>
                          <a:cs typeface="Times New Roman"/>
                        </a:rPr>
                        <a:t>2</a:t>
                      </a:r>
                      <a:endParaRPr lang="ru-RU" sz="900" dirty="0">
                        <a:effectLst/>
                        <a:latin typeface="Montserrat" panose="00000500000000000000" pitchFamily="2" charset="-52"/>
                        <a:ea typeface="Calibri"/>
                        <a:cs typeface="Times New Roman"/>
                      </a:endParaRPr>
                    </a:p>
                  </a:txBody>
                  <a:tcPr marL="51435" marR="51435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>
                          <a:effectLst/>
                          <a:latin typeface="Montserrat" panose="00000500000000000000" pitchFamily="2" charset="-52"/>
                          <a:ea typeface="Calibri"/>
                          <a:cs typeface="Times New Roman"/>
                        </a:rPr>
                        <a:t>3</a:t>
                      </a:r>
                      <a:endParaRPr lang="ru-RU" sz="900" dirty="0">
                        <a:effectLst/>
                        <a:latin typeface="Montserrat" panose="00000500000000000000" pitchFamily="2" charset="-52"/>
                        <a:ea typeface="Calibri"/>
                        <a:cs typeface="Times New Roman"/>
                      </a:endParaRPr>
                    </a:p>
                  </a:txBody>
                  <a:tcPr marL="51435" marR="51435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>
                          <a:effectLst/>
                          <a:latin typeface="Montserrat" panose="00000500000000000000" pitchFamily="2" charset="-52"/>
                          <a:ea typeface="Calibri"/>
                          <a:cs typeface="Times New Roman"/>
                        </a:rPr>
                        <a:t>4</a:t>
                      </a:r>
                      <a:endParaRPr lang="ru-RU" sz="900" dirty="0">
                        <a:effectLst/>
                        <a:latin typeface="Montserrat" panose="00000500000000000000" pitchFamily="2" charset="-52"/>
                        <a:ea typeface="Calibri"/>
                        <a:cs typeface="Times New Roman"/>
                      </a:endParaRPr>
                    </a:p>
                  </a:txBody>
                  <a:tcPr marL="51435" marR="51435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>
                          <a:effectLst/>
                          <a:latin typeface="Montserrat" panose="00000500000000000000" pitchFamily="2" charset="-52"/>
                          <a:ea typeface="Calibri"/>
                          <a:cs typeface="Times New Roman"/>
                        </a:rPr>
                        <a:t>5</a:t>
                      </a:r>
                      <a:endParaRPr lang="ru-RU" sz="900" dirty="0">
                        <a:effectLst/>
                        <a:latin typeface="Montserrat" panose="00000500000000000000" pitchFamily="2" charset="-52"/>
                        <a:ea typeface="Calibri"/>
                        <a:cs typeface="Times New Roman"/>
                      </a:endParaRPr>
                    </a:p>
                  </a:txBody>
                  <a:tcPr marL="51435" marR="51435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>
                          <a:effectLst/>
                          <a:latin typeface="Montserrat" panose="00000500000000000000" pitchFamily="2" charset="-52"/>
                          <a:ea typeface="Calibri"/>
                          <a:cs typeface="Times New Roman"/>
                        </a:rPr>
                        <a:t>6</a:t>
                      </a:r>
                      <a:endParaRPr lang="ru-RU" sz="900" dirty="0">
                        <a:effectLst/>
                        <a:latin typeface="Montserrat" panose="00000500000000000000" pitchFamily="2" charset="-52"/>
                        <a:ea typeface="Calibri"/>
                        <a:cs typeface="Times New Roman"/>
                      </a:endParaRPr>
                    </a:p>
                  </a:txBody>
                  <a:tcPr marL="51435" marR="51435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>
                          <a:effectLst/>
                          <a:latin typeface="Montserrat" panose="00000500000000000000" pitchFamily="2" charset="-52"/>
                          <a:ea typeface="Calibri"/>
                          <a:cs typeface="Times New Roman"/>
                        </a:rPr>
                        <a:t>7</a:t>
                      </a:r>
                      <a:endParaRPr lang="ru-RU" sz="900" dirty="0">
                        <a:effectLst/>
                        <a:latin typeface="Montserrat" panose="00000500000000000000" pitchFamily="2" charset="-52"/>
                        <a:ea typeface="Calibri"/>
                        <a:cs typeface="Times New Roman"/>
                      </a:endParaRPr>
                    </a:p>
                  </a:txBody>
                  <a:tcPr marL="51435" marR="51435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>
                          <a:effectLst/>
                          <a:latin typeface="Montserrat" panose="00000500000000000000" pitchFamily="2" charset="-52"/>
                          <a:ea typeface="Calibri"/>
                          <a:cs typeface="Times New Roman"/>
                        </a:rPr>
                        <a:t>8</a:t>
                      </a:r>
                      <a:endParaRPr lang="ru-RU" sz="900" dirty="0">
                        <a:effectLst/>
                        <a:latin typeface="Montserrat" panose="00000500000000000000" pitchFamily="2" charset="-52"/>
                        <a:ea typeface="Calibri"/>
                        <a:cs typeface="Times New Roman"/>
                      </a:endParaRPr>
                    </a:p>
                  </a:txBody>
                  <a:tcPr marL="51435" marR="51435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>
                          <a:effectLst/>
                          <a:latin typeface="Montserrat" panose="00000500000000000000" pitchFamily="2" charset="-52"/>
                          <a:ea typeface="Calibri"/>
                          <a:cs typeface="Times New Roman"/>
                        </a:rPr>
                        <a:t>9</a:t>
                      </a:r>
                      <a:endParaRPr lang="ru-RU" sz="900" dirty="0">
                        <a:effectLst/>
                        <a:latin typeface="Montserrat" panose="00000500000000000000" pitchFamily="2" charset="-52"/>
                        <a:ea typeface="Calibri"/>
                        <a:cs typeface="Times New Roman"/>
                      </a:endParaRPr>
                    </a:p>
                  </a:txBody>
                  <a:tcPr marL="51435" marR="51435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72348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  <a:latin typeface="Montserrat" panose="00000500000000000000" pitchFamily="2" charset="-52"/>
                          <a:ea typeface="Calibri"/>
                          <a:cs typeface="Times New Roman"/>
                        </a:rPr>
                        <a:t>2022/2023 </a:t>
                      </a:r>
                      <a:r>
                        <a:rPr lang="ru-RU" sz="900" dirty="0" err="1">
                          <a:effectLst/>
                          <a:latin typeface="Montserrat" panose="00000500000000000000" pitchFamily="2" charset="-52"/>
                          <a:ea typeface="Calibri"/>
                          <a:cs typeface="Times New Roman"/>
                        </a:rPr>
                        <a:t>уч.г</a:t>
                      </a:r>
                      <a:r>
                        <a:rPr lang="ru-RU" sz="900" dirty="0">
                          <a:effectLst/>
                          <a:latin typeface="Montserrat" panose="00000500000000000000" pitchFamily="2" charset="-52"/>
                          <a:ea typeface="Calibri"/>
                          <a:cs typeface="Times New Roman"/>
                        </a:rPr>
                        <a:t>.</a:t>
                      </a:r>
                    </a:p>
                  </a:txBody>
                  <a:tcPr marL="51435" marR="51435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rgbClr val="FF0000"/>
                          </a:solidFill>
                          <a:effectLst/>
                          <a:latin typeface="Montserrat" panose="00000500000000000000" pitchFamily="2" charset="-52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51435" marR="51435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  <a:latin typeface="Montserrat" panose="00000500000000000000" pitchFamily="2" charset="-52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51435" marR="51435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  <a:latin typeface="Montserrat" panose="00000500000000000000" pitchFamily="2" charset="-52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51435" marR="51435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  <a:latin typeface="Montserrat" panose="00000500000000000000" pitchFamily="2" charset="-52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51435" marR="51435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  <a:latin typeface="Montserrat" panose="00000500000000000000" pitchFamily="2" charset="-52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51435" marR="51435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  <a:latin typeface="Montserrat" panose="00000500000000000000" pitchFamily="2" charset="-52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51435" marR="51435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  <a:latin typeface="Montserrat" panose="00000500000000000000" pitchFamily="2" charset="-52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51435" marR="51435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  <a:latin typeface="Montserrat" panose="00000500000000000000" pitchFamily="2" charset="-52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51435" marR="51435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  <a:latin typeface="Montserrat" panose="00000500000000000000" pitchFamily="2" charset="-52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51435" marR="51435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72348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  <a:latin typeface="Montserrat" panose="00000500000000000000" pitchFamily="2" charset="-52"/>
                          <a:ea typeface="Calibri"/>
                          <a:cs typeface="Times New Roman"/>
                        </a:rPr>
                        <a:t>2023/2024 уч. г.</a:t>
                      </a:r>
                    </a:p>
                  </a:txBody>
                  <a:tcPr marL="51435" marR="51435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rgbClr val="FF0000"/>
                          </a:solidFill>
                          <a:effectLst/>
                          <a:latin typeface="Montserrat" panose="00000500000000000000" pitchFamily="2" charset="-52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51435" marR="51435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  <a:latin typeface="Montserrat" panose="00000500000000000000" pitchFamily="2" charset="-52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51435" marR="51435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  <a:latin typeface="Montserrat" panose="00000500000000000000" pitchFamily="2" charset="-52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51435" marR="51435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  <a:latin typeface="Montserrat" panose="00000500000000000000" pitchFamily="2" charset="-52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51435" marR="51435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  <a:latin typeface="Montserrat" panose="00000500000000000000" pitchFamily="2" charset="-52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51435" marR="51435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  <a:latin typeface="Montserrat" panose="00000500000000000000" pitchFamily="2" charset="-52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51435" marR="51435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  <a:latin typeface="Montserrat" panose="00000500000000000000" pitchFamily="2" charset="-52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51435" marR="51435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  <a:latin typeface="Montserrat" panose="00000500000000000000" pitchFamily="2" charset="-52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51435" marR="51435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  <a:latin typeface="Montserrat" panose="00000500000000000000" pitchFamily="2" charset="-52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51435" marR="51435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72348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  <a:latin typeface="Montserrat" panose="00000500000000000000" pitchFamily="2" charset="-52"/>
                          <a:ea typeface="Calibri"/>
                          <a:cs typeface="Times New Roman"/>
                        </a:rPr>
                        <a:t>2024/2025 уч.г.</a:t>
                      </a:r>
                    </a:p>
                  </a:txBody>
                  <a:tcPr marL="51435" marR="51435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rgbClr val="FF0000"/>
                          </a:solidFill>
                          <a:effectLst/>
                          <a:latin typeface="Montserrat" panose="00000500000000000000" pitchFamily="2" charset="-52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51435" marR="51435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  <a:latin typeface="Montserrat" panose="00000500000000000000" pitchFamily="2" charset="-52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51435" marR="51435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  <a:latin typeface="Montserrat" panose="00000500000000000000" pitchFamily="2" charset="-52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51435" marR="51435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  <a:latin typeface="Montserrat" panose="00000500000000000000" pitchFamily="2" charset="-52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51435" marR="51435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  <a:latin typeface="Montserrat" panose="00000500000000000000" pitchFamily="2" charset="-52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51435" marR="51435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  <a:latin typeface="Montserrat" panose="00000500000000000000" pitchFamily="2" charset="-52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51435" marR="51435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  <a:latin typeface="Montserrat" panose="00000500000000000000" pitchFamily="2" charset="-52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51435" marR="51435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  <a:latin typeface="Montserrat" panose="00000500000000000000" pitchFamily="2" charset="-52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51435" marR="51435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  <a:latin typeface="Montserrat" panose="00000500000000000000" pitchFamily="2" charset="-52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51435" marR="51435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72348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900" dirty="0">
                        <a:effectLst/>
                        <a:latin typeface="Montserrat" panose="00000500000000000000" pitchFamily="2" charset="-52"/>
                        <a:ea typeface="Calibri"/>
                        <a:cs typeface="Times New Roman"/>
                      </a:endParaRPr>
                    </a:p>
                  </a:txBody>
                  <a:tcPr marL="51435" marR="51435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900" dirty="0">
                        <a:solidFill>
                          <a:srgbClr val="FF0000"/>
                        </a:solidFill>
                        <a:effectLst/>
                        <a:latin typeface="Montserrat" panose="00000500000000000000" pitchFamily="2" charset="-52"/>
                        <a:ea typeface="Calibri"/>
                        <a:cs typeface="Times New Roman"/>
                      </a:endParaRPr>
                    </a:p>
                  </a:txBody>
                  <a:tcPr marL="51435" marR="51435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900" dirty="0">
                        <a:effectLst/>
                        <a:latin typeface="Montserrat" panose="00000500000000000000" pitchFamily="2" charset="-52"/>
                        <a:ea typeface="Calibri"/>
                        <a:cs typeface="Times New Roman"/>
                      </a:endParaRPr>
                    </a:p>
                  </a:txBody>
                  <a:tcPr marL="51435" marR="51435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900" dirty="0">
                        <a:effectLst/>
                        <a:latin typeface="Montserrat" panose="00000500000000000000" pitchFamily="2" charset="-52"/>
                        <a:ea typeface="Calibri"/>
                        <a:cs typeface="Times New Roman"/>
                      </a:endParaRPr>
                    </a:p>
                  </a:txBody>
                  <a:tcPr marL="51435" marR="51435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900" dirty="0">
                        <a:effectLst/>
                        <a:latin typeface="Montserrat" panose="00000500000000000000" pitchFamily="2" charset="-52"/>
                        <a:ea typeface="Calibri"/>
                        <a:cs typeface="Times New Roman"/>
                      </a:endParaRPr>
                    </a:p>
                  </a:txBody>
                  <a:tcPr marL="51435" marR="51435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900" dirty="0">
                        <a:effectLst/>
                        <a:latin typeface="Montserrat" panose="00000500000000000000" pitchFamily="2" charset="-52"/>
                        <a:ea typeface="Calibri"/>
                        <a:cs typeface="Times New Roman"/>
                      </a:endParaRPr>
                    </a:p>
                  </a:txBody>
                  <a:tcPr marL="51435" marR="51435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900" dirty="0">
                        <a:effectLst/>
                        <a:latin typeface="Montserrat" panose="00000500000000000000" pitchFamily="2" charset="-52"/>
                        <a:ea typeface="Calibri"/>
                        <a:cs typeface="Times New Roman"/>
                      </a:endParaRPr>
                    </a:p>
                  </a:txBody>
                  <a:tcPr marL="51435" marR="51435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900" dirty="0">
                        <a:effectLst/>
                        <a:latin typeface="Montserrat" panose="00000500000000000000" pitchFamily="2" charset="-52"/>
                        <a:ea typeface="Calibri"/>
                        <a:cs typeface="Times New Roman"/>
                      </a:endParaRPr>
                    </a:p>
                  </a:txBody>
                  <a:tcPr marL="51435" marR="51435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900" dirty="0">
                        <a:effectLst/>
                        <a:latin typeface="Montserrat" panose="00000500000000000000" pitchFamily="2" charset="-52"/>
                        <a:ea typeface="Calibri"/>
                        <a:cs typeface="Times New Roman"/>
                      </a:endParaRPr>
                    </a:p>
                  </a:txBody>
                  <a:tcPr marL="51435" marR="51435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900" dirty="0">
                        <a:effectLst/>
                        <a:latin typeface="Montserrat" panose="00000500000000000000" pitchFamily="2" charset="-52"/>
                        <a:ea typeface="Calibri"/>
                        <a:cs typeface="Times New Roman"/>
                      </a:endParaRPr>
                    </a:p>
                  </a:txBody>
                  <a:tcPr marL="51435" marR="51435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72348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900" dirty="0">
                        <a:effectLst/>
                        <a:latin typeface="Montserrat" panose="00000500000000000000" pitchFamily="2" charset="-52"/>
                        <a:ea typeface="Calibri"/>
                        <a:cs typeface="Times New Roman"/>
                      </a:endParaRPr>
                    </a:p>
                  </a:txBody>
                  <a:tcPr marL="51435" marR="51435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900" dirty="0">
                        <a:solidFill>
                          <a:srgbClr val="FF0000"/>
                        </a:solidFill>
                        <a:effectLst/>
                        <a:latin typeface="Montserrat" panose="00000500000000000000" pitchFamily="2" charset="-52"/>
                        <a:ea typeface="Calibri"/>
                        <a:cs typeface="Times New Roman"/>
                      </a:endParaRPr>
                    </a:p>
                  </a:txBody>
                  <a:tcPr marL="51435" marR="51435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/>
                    </a:solidFill>
                  </a:tcPr>
                </a:tc>
                <a:tc gridSpan="8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0" dirty="0">
                          <a:effectLst/>
                          <a:latin typeface="Montserrat" panose="00000500000000000000" pitchFamily="2" charset="-52"/>
                          <a:ea typeface="Calibri"/>
                          <a:cs typeface="Times New Roman"/>
                        </a:rPr>
                        <a:t>Обязательное введение ФГОС</a:t>
                      </a:r>
                    </a:p>
                  </a:txBody>
                  <a:tcPr marL="51435" marR="51435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72348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900" dirty="0">
                        <a:effectLst/>
                        <a:latin typeface="Montserrat" panose="00000500000000000000" pitchFamily="2" charset="-52"/>
                        <a:ea typeface="Calibri"/>
                        <a:cs typeface="Times New Roman"/>
                      </a:endParaRPr>
                    </a:p>
                  </a:txBody>
                  <a:tcPr marL="51435" marR="51435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900" dirty="0">
                        <a:solidFill>
                          <a:srgbClr val="FF0000"/>
                        </a:solidFill>
                        <a:effectLst/>
                        <a:latin typeface="Montserrat" panose="00000500000000000000" pitchFamily="2" charset="-52"/>
                        <a:ea typeface="Calibri"/>
                        <a:cs typeface="Times New Roman"/>
                      </a:endParaRPr>
                    </a:p>
                  </a:txBody>
                  <a:tcPr marL="51435" marR="51435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 gridSpan="8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0" dirty="0">
                          <a:effectLst/>
                          <a:latin typeface="Montserrat" panose="00000500000000000000" pitchFamily="2" charset="-52"/>
                          <a:ea typeface="Calibri"/>
                          <a:cs typeface="Times New Roman"/>
                        </a:rPr>
                        <a:t>Введение ФГОС по мере готовности</a:t>
                      </a:r>
                    </a:p>
                  </a:txBody>
                  <a:tcPr marL="51435" marR="51435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29" name="Прямоугольник 28"/>
          <p:cNvSpPr/>
          <p:nvPr/>
        </p:nvSpPr>
        <p:spPr>
          <a:xfrm>
            <a:off x="5279231" y="3230717"/>
            <a:ext cx="3731145" cy="164147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>
              <a:spcBef>
                <a:spcPts val="450"/>
              </a:spcBef>
            </a:pPr>
            <a:r>
              <a:rPr lang="ru-RU" sz="1050" b="1" dirty="0">
                <a:latin typeface="Montserrat" panose="00000500000000000000" pitchFamily="2" charset="-52"/>
              </a:rPr>
              <a:t>Задачи</a:t>
            </a:r>
            <a:endParaRPr lang="ru-RU" sz="1050" b="1" dirty="0">
              <a:solidFill>
                <a:srgbClr val="108AC9"/>
              </a:solidFill>
              <a:latin typeface="Montserrat" panose="00000500000000000000" pitchFamily="2" charset="-52"/>
            </a:endParaRPr>
          </a:p>
          <a:p>
            <a:pPr marL="128588" indent="-128588">
              <a:spcBef>
                <a:spcPts val="450"/>
              </a:spcBef>
              <a:buFont typeface="Wingdings" panose="05000000000000000000" pitchFamily="2" charset="2"/>
              <a:buChar char="§"/>
            </a:pPr>
            <a:r>
              <a:rPr lang="ru-RU" sz="1050" dirty="0">
                <a:latin typeface="Montserrat" panose="00000500000000000000" pitchFamily="2" charset="-52"/>
              </a:rPr>
              <a:t>мониторинг готовности к переходу на обновленные ФГОС</a:t>
            </a:r>
          </a:p>
          <a:p>
            <a:pPr marL="128588" indent="-128588">
              <a:spcBef>
                <a:spcPts val="450"/>
              </a:spcBef>
              <a:buFont typeface="Wingdings" panose="05000000000000000000" pitchFamily="2" charset="2"/>
              <a:buChar char="§"/>
            </a:pPr>
            <a:r>
              <a:rPr lang="ru-RU" sz="1050" dirty="0">
                <a:latin typeface="Montserrat" panose="00000500000000000000" pitchFamily="2" charset="-52"/>
              </a:rPr>
              <a:t>обеспечение учебниками из Федерального перечня </a:t>
            </a:r>
          </a:p>
          <a:p>
            <a:pPr marL="128588" indent="-128588">
              <a:spcBef>
                <a:spcPts val="450"/>
              </a:spcBef>
              <a:buFont typeface="Wingdings" panose="05000000000000000000" pitchFamily="2" charset="2"/>
              <a:buChar char="§"/>
            </a:pPr>
            <a:r>
              <a:rPr lang="ru-RU" sz="1050" dirty="0">
                <a:latin typeface="Montserrat" panose="00000500000000000000" pitchFamily="2" charset="-52"/>
              </a:rPr>
              <a:t>повышение квалификации и методическое сопровождение педагогов и руководителей школ</a:t>
            </a:r>
          </a:p>
          <a:p>
            <a:pPr marL="128588" indent="-128588">
              <a:spcBef>
                <a:spcPts val="450"/>
              </a:spcBef>
              <a:buFont typeface="Wingdings" panose="05000000000000000000" pitchFamily="2" charset="2"/>
              <a:buChar char="§"/>
            </a:pPr>
            <a:r>
              <a:rPr lang="ru-RU" sz="1050" dirty="0">
                <a:latin typeface="Montserrat" panose="00000500000000000000" pitchFamily="2" charset="-52"/>
              </a:rPr>
              <a:t>информирование общественности, работа с родителями</a:t>
            </a:r>
          </a:p>
        </p:txBody>
      </p:sp>
      <p:sp>
        <p:nvSpPr>
          <p:cNvPr id="19" name="Прямоугольник 18"/>
          <p:cNvSpPr/>
          <p:nvPr/>
        </p:nvSpPr>
        <p:spPr>
          <a:xfrm>
            <a:off x="377710" y="2959555"/>
            <a:ext cx="2129366" cy="369332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marL="128588" indent="-128588">
              <a:buFont typeface="Wingdings" panose="05000000000000000000" pitchFamily="2" charset="2"/>
              <a:buChar char="§"/>
            </a:pPr>
            <a:r>
              <a:rPr lang="ru-RU" sz="900" dirty="0">
                <a:latin typeface="Montserrat" panose="00000500000000000000" pitchFamily="2" charset="-52"/>
              </a:rPr>
              <a:t>Примерная ООП начального общего образования</a:t>
            </a:r>
          </a:p>
        </p:txBody>
      </p:sp>
      <p:sp>
        <p:nvSpPr>
          <p:cNvPr id="20" name="Прямоугольник 19"/>
          <p:cNvSpPr/>
          <p:nvPr/>
        </p:nvSpPr>
        <p:spPr>
          <a:xfrm>
            <a:off x="377710" y="3246634"/>
            <a:ext cx="2129366" cy="369332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marL="128588" indent="-128588">
              <a:buFont typeface="Wingdings" panose="05000000000000000000" pitchFamily="2" charset="2"/>
              <a:buChar char="§"/>
            </a:pPr>
            <a:r>
              <a:rPr lang="ru-RU" sz="900" dirty="0">
                <a:latin typeface="Montserrat" panose="00000500000000000000" pitchFamily="2" charset="-52"/>
              </a:rPr>
              <a:t>Примерная ООП основного общего образования</a:t>
            </a:r>
          </a:p>
        </p:txBody>
      </p:sp>
      <p:sp>
        <p:nvSpPr>
          <p:cNvPr id="21" name="Прямоугольник 20"/>
          <p:cNvSpPr/>
          <p:nvPr/>
        </p:nvSpPr>
        <p:spPr>
          <a:xfrm>
            <a:off x="377708" y="3566293"/>
            <a:ext cx="2129367" cy="369332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marL="128588" indent="-128588">
              <a:buFont typeface="Wingdings" panose="05000000000000000000" pitchFamily="2" charset="2"/>
              <a:buChar char="§"/>
            </a:pPr>
            <a:r>
              <a:rPr lang="ru-RU" sz="900" dirty="0">
                <a:latin typeface="Montserrat" panose="00000500000000000000" pitchFamily="2" charset="-52"/>
              </a:rPr>
              <a:t>Примерная ООП среднего общего образования</a:t>
            </a:r>
          </a:p>
        </p:txBody>
      </p:sp>
      <p:sp>
        <p:nvSpPr>
          <p:cNvPr id="31" name="Стрелка вниз 30"/>
          <p:cNvSpPr/>
          <p:nvPr/>
        </p:nvSpPr>
        <p:spPr>
          <a:xfrm>
            <a:off x="2507075" y="1823854"/>
            <a:ext cx="244500" cy="231272"/>
          </a:xfrm>
          <a:prstGeom prst="downArrow">
            <a:avLst/>
          </a:prstGeom>
          <a:ln/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 dirty="0">
              <a:latin typeface="Montserrat" panose="00000500000000000000" pitchFamily="2" charset="-52"/>
            </a:endParaRPr>
          </a:p>
        </p:txBody>
      </p:sp>
      <p:sp>
        <p:nvSpPr>
          <p:cNvPr id="32" name="Прямоугольник 31"/>
          <p:cNvSpPr/>
          <p:nvPr/>
        </p:nvSpPr>
        <p:spPr>
          <a:xfrm>
            <a:off x="369551" y="2061565"/>
            <a:ext cx="4499710" cy="219291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ru-RU" sz="825" b="1" dirty="0">
                <a:latin typeface="Montserrat" panose="00000500000000000000" pitchFamily="2" charset="-52"/>
              </a:rPr>
              <a:t>Детализация требований ФГОС в методических документах</a:t>
            </a:r>
          </a:p>
        </p:txBody>
      </p:sp>
      <p:sp>
        <p:nvSpPr>
          <p:cNvPr id="33" name="Прямоугольник 32"/>
          <p:cNvSpPr/>
          <p:nvPr/>
        </p:nvSpPr>
        <p:spPr>
          <a:xfrm>
            <a:off x="379471" y="1602878"/>
            <a:ext cx="4499710" cy="23083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ru-RU" sz="900" b="1" dirty="0">
                <a:latin typeface="Montserrat" panose="00000500000000000000" pitchFamily="2" charset="-52"/>
              </a:rPr>
              <a:t>Единое содержание общего образования</a:t>
            </a:r>
          </a:p>
        </p:txBody>
      </p:sp>
      <p:sp>
        <p:nvSpPr>
          <p:cNvPr id="34" name="Прямоугольник 33"/>
          <p:cNvSpPr/>
          <p:nvPr/>
        </p:nvSpPr>
        <p:spPr>
          <a:xfrm>
            <a:off x="379981" y="2661347"/>
            <a:ext cx="2127095" cy="23083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txBody>
          <a:bodyPr wrap="square">
            <a:spAutoFit/>
          </a:bodyPr>
          <a:lstStyle/>
          <a:p>
            <a:r>
              <a:rPr lang="ru-RU" sz="900" b="1" dirty="0">
                <a:latin typeface="Montserrat" panose="00000500000000000000" pitchFamily="2" charset="-52"/>
              </a:rPr>
              <a:t>Для школы:</a:t>
            </a:r>
          </a:p>
        </p:txBody>
      </p:sp>
      <p:sp>
        <p:nvSpPr>
          <p:cNvPr id="35" name="Прямоугольник 34"/>
          <p:cNvSpPr/>
          <p:nvPr/>
        </p:nvSpPr>
        <p:spPr>
          <a:xfrm>
            <a:off x="383649" y="4385770"/>
            <a:ext cx="3997981" cy="78483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r>
              <a:rPr lang="ru-RU" sz="900" b="1" dirty="0">
                <a:latin typeface="Montserrat" panose="00000500000000000000" pitchFamily="2" charset="-52"/>
              </a:rPr>
              <a:t>Модели примерного плана внеурочной деятельности:</a:t>
            </a:r>
          </a:p>
          <a:p>
            <a:endParaRPr lang="ru-RU" sz="900" b="1" dirty="0">
              <a:latin typeface="Montserrat" panose="00000500000000000000" pitchFamily="2" charset="-52"/>
            </a:endParaRPr>
          </a:p>
          <a:p>
            <a:r>
              <a:rPr lang="ru-RU" sz="900" b="1" dirty="0">
                <a:latin typeface="Montserrat" panose="00000500000000000000" pitchFamily="2" charset="-52"/>
              </a:rPr>
              <a:t>1.  </a:t>
            </a:r>
            <a:r>
              <a:rPr lang="ru-RU" sz="900" dirty="0">
                <a:latin typeface="Montserrat" panose="00000500000000000000" pitchFamily="2" charset="-52"/>
              </a:rPr>
              <a:t>Преобладание учебно-познавательной деятельности</a:t>
            </a:r>
          </a:p>
          <a:p>
            <a:r>
              <a:rPr lang="ru-RU" sz="900" b="1" dirty="0">
                <a:latin typeface="Montserrat" panose="00000500000000000000" pitchFamily="2" charset="-52"/>
              </a:rPr>
              <a:t>2.  </a:t>
            </a:r>
            <a:r>
              <a:rPr lang="ru-RU" sz="900" dirty="0">
                <a:latin typeface="Montserrat" panose="00000500000000000000" pitchFamily="2" charset="-52"/>
              </a:rPr>
              <a:t>Преобладание педагогической поддержки учащихся</a:t>
            </a:r>
          </a:p>
          <a:p>
            <a:r>
              <a:rPr lang="ru-RU" sz="900" b="1" dirty="0">
                <a:latin typeface="Montserrat" panose="00000500000000000000" pitchFamily="2" charset="-52"/>
              </a:rPr>
              <a:t>3</a:t>
            </a:r>
            <a:r>
              <a:rPr lang="ru-RU" sz="900" dirty="0">
                <a:latin typeface="Montserrat" panose="00000500000000000000" pitchFamily="2" charset="-52"/>
              </a:rPr>
              <a:t>.  Преобладание деятельности ученических сообществ</a:t>
            </a:r>
          </a:p>
        </p:txBody>
      </p:sp>
      <p:sp>
        <p:nvSpPr>
          <p:cNvPr id="36" name="Прямоугольник 35"/>
          <p:cNvSpPr/>
          <p:nvPr/>
        </p:nvSpPr>
        <p:spPr>
          <a:xfrm>
            <a:off x="2751576" y="2658546"/>
            <a:ext cx="2127605" cy="23083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txBody>
          <a:bodyPr wrap="square">
            <a:spAutoFit/>
          </a:bodyPr>
          <a:lstStyle/>
          <a:p>
            <a:r>
              <a:rPr lang="ru-RU" sz="900" b="1" dirty="0">
                <a:latin typeface="Montserrat" panose="00000500000000000000" pitchFamily="2" charset="-52"/>
              </a:rPr>
              <a:t>Для учителя:</a:t>
            </a:r>
          </a:p>
        </p:txBody>
      </p:sp>
      <p:sp>
        <p:nvSpPr>
          <p:cNvPr id="37" name="Прямоугольник 36"/>
          <p:cNvSpPr/>
          <p:nvPr/>
        </p:nvSpPr>
        <p:spPr>
          <a:xfrm>
            <a:off x="2782899" y="2978576"/>
            <a:ext cx="2251833" cy="230832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ru-RU" sz="900" dirty="0">
                <a:latin typeface="Montserrat" panose="00000500000000000000" pitchFamily="2" charset="-52"/>
              </a:rPr>
              <a:t>14 примерных рабочих программ</a:t>
            </a:r>
          </a:p>
        </p:txBody>
      </p:sp>
      <p:cxnSp>
        <p:nvCxnSpPr>
          <p:cNvPr id="24" name="Прямая со стрелкой 23"/>
          <p:cNvCxnSpPr/>
          <p:nvPr/>
        </p:nvCxnSpPr>
        <p:spPr>
          <a:xfrm>
            <a:off x="2454837" y="3093713"/>
            <a:ext cx="298089" cy="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Прямоугольник 37"/>
          <p:cNvSpPr/>
          <p:nvPr/>
        </p:nvSpPr>
        <p:spPr>
          <a:xfrm>
            <a:off x="2782899" y="3285493"/>
            <a:ext cx="2251833" cy="230832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ru-RU" sz="900" dirty="0">
                <a:latin typeface="Montserrat" panose="00000500000000000000" pitchFamily="2" charset="-52"/>
              </a:rPr>
              <a:t>20 примерных рабочих программ</a:t>
            </a:r>
          </a:p>
        </p:txBody>
      </p:sp>
      <p:cxnSp>
        <p:nvCxnSpPr>
          <p:cNvPr id="39" name="Прямая со стрелкой 38"/>
          <p:cNvCxnSpPr/>
          <p:nvPr/>
        </p:nvCxnSpPr>
        <p:spPr>
          <a:xfrm>
            <a:off x="2468638" y="3407306"/>
            <a:ext cx="298089" cy="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Прямоугольник 39"/>
          <p:cNvSpPr/>
          <p:nvPr/>
        </p:nvSpPr>
        <p:spPr>
          <a:xfrm>
            <a:off x="2782899" y="3611828"/>
            <a:ext cx="2251833" cy="230832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ru-RU" sz="900" dirty="0">
                <a:latin typeface="Montserrat" panose="00000500000000000000" pitchFamily="2" charset="-52"/>
              </a:rPr>
              <a:t>20 примерных рабочих программ</a:t>
            </a:r>
          </a:p>
        </p:txBody>
      </p:sp>
      <p:cxnSp>
        <p:nvCxnSpPr>
          <p:cNvPr id="41" name="Прямая со стрелкой 40"/>
          <p:cNvCxnSpPr/>
          <p:nvPr/>
        </p:nvCxnSpPr>
        <p:spPr>
          <a:xfrm>
            <a:off x="2468638" y="3708005"/>
            <a:ext cx="298089" cy="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Прямоугольник 46"/>
          <p:cNvSpPr/>
          <p:nvPr/>
        </p:nvSpPr>
        <p:spPr>
          <a:xfrm>
            <a:off x="1144893" y="2268450"/>
            <a:ext cx="296886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900" b="1" dirty="0">
                <a:latin typeface="Montserrat" panose="00000500000000000000" pitchFamily="2" charset="-52"/>
              </a:rPr>
              <a:t>Сайт «Единое содержание общего образования»: </a:t>
            </a:r>
            <a:r>
              <a:rPr lang="en-US" sz="900" b="1" dirty="0">
                <a:solidFill>
                  <a:srgbClr val="C00000"/>
                </a:solidFill>
                <a:latin typeface="Montserrat" panose="00000500000000000000" pitchFamily="2" charset="-52"/>
              </a:rPr>
              <a:t>https://edsoo.ru/</a:t>
            </a:r>
            <a:endParaRPr lang="ru-RU" sz="900" b="1" dirty="0">
              <a:solidFill>
                <a:srgbClr val="C00000"/>
              </a:solidFill>
              <a:latin typeface="Montserrat" panose="00000500000000000000" pitchFamily="2" charset="-52"/>
            </a:endParaRPr>
          </a:p>
        </p:txBody>
      </p:sp>
      <p:sp>
        <p:nvSpPr>
          <p:cNvPr id="48" name="Прямоугольник 47"/>
          <p:cNvSpPr/>
          <p:nvPr/>
        </p:nvSpPr>
        <p:spPr>
          <a:xfrm>
            <a:off x="379472" y="5281923"/>
            <a:ext cx="3324971" cy="230832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r>
              <a:rPr lang="ru-RU" sz="900" b="1" dirty="0">
                <a:solidFill>
                  <a:srgbClr val="C00000"/>
                </a:solidFill>
                <a:latin typeface="Montserrat" panose="00000500000000000000" pitchFamily="2" charset="-52"/>
              </a:rPr>
              <a:t>Внеурочная деятельность  =  10 часов в неделю</a:t>
            </a:r>
          </a:p>
        </p:txBody>
      </p:sp>
      <p:sp>
        <p:nvSpPr>
          <p:cNvPr id="49" name="Прямоугольник 48"/>
          <p:cNvSpPr/>
          <p:nvPr/>
        </p:nvSpPr>
        <p:spPr>
          <a:xfrm>
            <a:off x="383649" y="3990583"/>
            <a:ext cx="4485611" cy="230832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ru-RU" sz="900" b="1" dirty="0">
                <a:solidFill>
                  <a:srgbClr val="C00000"/>
                </a:solidFill>
                <a:latin typeface="Montserrat" panose="00000500000000000000" pitchFamily="2" charset="-52"/>
              </a:rPr>
              <a:t>!</a:t>
            </a:r>
            <a:r>
              <a:rPr lang="ru-RU" sz="900" b="1" dirty="0">
                <a:latin typeface="Montserrat" panose="00000500000000000000" pitchFamily="2" charset="-52"/>
              </a:rPr>
              <a:t> Конструктор рабочих программ</a:t>
            </a:r>
          </a:p>
        </p:txBody>
      </p:sp>
      <p:sp>
        <p:nvSpPr>
          <p:cNvPr id="50" name="Прямоугольник 49"/>
          <p:cNvSpPr/>
          <p:nvPr/>
        </p:nvSpPr>
        <p:spPr>
          <a:xfrm>
            <a:off x="1287326" y="2215590"/>
            <a:ext cx="36260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>
                <a:solidFill>
                  <a:srgbClr val="C00000"/>
                </a:solidFill>
                <a:latin typeface="Montserrat" panose="00000500000000000000" pitchFamily="2" charset="-52"/>
              </a:rPr>
              <a:t>!</a:t>
            </a:r>
            <a:r>
              <a:rPr lang="ru-RU" sz="2100" b="1" dirty="0">
                <a:latin typeface="Montserrat" panose="00000500000000000000" pitchFamily="2" charset="-52"/>
              </a:rPr>
              <a:t> </a:t>
            </a:r>
            <a:endParaRPr lang="ru-RU" sz="2400" dirty="0">
              <a:latin typeface="Montserrat" panose="00000500000000000000" pitchFamily="2" charset="-52"/>
            </a:endParaRPr>
          </a:p>
        </p:txBody>
      </p:sp>
      <p:pic>
        <p:nvPicPr>
          <p:cNvPr id="43" name="Рисунок 42">
            <a:extLst>
              <a:ext uri="{FF2B5EF4-FFF2-40B4-BE49-F238E27FC236}">
                <a16:creationId xmlns:a16="http://schemas.microsoft.com/office/drawing/2014/main" id="{9526A1D3-11DE-B74C-BD37-A18A19F5C18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750654">
            <a:off x="7641541" y="945620"/>
            <a:ext cx="887045" cy="649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0332487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3D3D3F6E-AE95-4296-BF78-24A9BF867102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9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553151">
            <a:off x="-1035840" y="3108323"/>
            <a:ext cx="4243337" cy="4243337"/>
          </a:xfrm>
          <a:prstGeom prst="rect">
            <a:avLst/>
          </a:prstGeom>
          <a:ln>
            <a:noFill/>
          </a:ln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74E9ED1F-F629-D90C-85FA-B099F4BE14F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076" y="4277482"/>
            <a:ext cx="1690319" cy="1466093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0F683935-EF86-8EA6-C705-AAF102D7D7C3}"/>
              </a:ext>
            </a:extLst>
          </p:cNvPr>
          <p:cNvSpPr txBox="1"/>
          <p:nvPr/>
        </p:nvSpPr>
        <p:spPr>
          <a:xfrm>
            <a:off x="3998864" y="2930124"/>
            <a:ext cx="2582758" cy="6001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300" b="1" dirty="0">
                <a:solidFill>
                  <a:srgbClr val="BE5108"/>
                </a:solidFill>
                <a:latin typeface="Montserrat" panose="00000500000000000000" pitchFamily="2" charset="-52"/>
              </a:rPr>
              <a:t>ЗДОРОВЬЕ</a:t>
            </a:r>
          </a:p>
        </p:txBody>
      </p:sp>
      <p:sp>
        <p:nvSpPr>
          <p:cNvPr id="14" name="Полилиния: фигура 13">
            <a:extLst>
              <a:ext uri="{FF2B5EF4-FFF2-40B4-BE49-F238E27FC236}">
                <a16:creationId xmlns:a16="http://schemas.microsoft.com/office/drawing/2014/main" id="{33FB5E5A-BD4E-1DC9-E4D2-AE7BDE03F49A}"/>
              </a:ext>
            </a:extLst>
          </p:cNvPr>
          <p:cNvSpPr/>
          <p:nvPr/>
        </p:nvSpPr>
        <p:spPr>
          <a:xfrm>
            <a:off x="2596754" y="3221832"/>
            <a:ext cx="1305520" cy="369689"/>
          </a:xfrm>
          <a:custGeom>
            <a:avLst/>
            <a:gdLst>
              <a:gd name="connsiteX0" fmla="*/ 0 w 1740693"/>
              <a:gd name="connsiteY0" fmla="*/ 492919 h 492919"/>
              <a:gd name="connsiteX1" fmla="*/ 504825 w 1740693"/>
              <a:gd name="connsiteY1" fmla="*/ 2381 h 492919"/>
              <a:gd name="connsiteX2" fmla="*/ 1740693 w 1740693"/>
              <a:gd name="connsiteY2" fmla="*/ 0 h 4929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740693" h="492919">
                <a:moveTo>
                  <a:pt x="0" y="492919"/>
                </a:moveTo>
                <a:lnTo>
                  <a:pt x="504825" y="2381"/>
                </a:lnTo>
                <a:lnTo>
                  <a:pt x="1740693" y="0"/>
                </a:lnTo>
              </a:path>
            </a:pathLst>
          </a:custGeom>
          <a:noFill/>
          <a:ln w="76200">
            <a:solidFill>
              <a:srgbClr val="BE510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 dirty="0">
              <a:latin typeface="Montserrat" panose="00000500000000000000" pitchFamily="2" charset="-52"/>
            </a:endParaRPr>
          </a:p>
        </p:txBody>
      </p:sp>
    </p:spTree>
    <p:extLst>
      <p:ext uri="{BB962C8B-B14F-4D97-AF65-F5344CB8AC3E}">
        <p14:creationId xmlns:p14="http://schemas.microsoft.com/office/powerpoint/2010/main" val="3734823104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E5D3B01-913D-4878-BEC6-B8DF3B0663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92453B6-D278-4002-A036-5FED2A0DC5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Фильм школа – территория здоровья</a:t>
            </a:r>
          </a:p>
        </p:txBody>
      </p:sp>
    </p:spTree>
    <p:extLst>
      <p:ext uri="{BB962C8B-B14F-4D97-AF65-F5344CB8AC3E}">
        <p14:creationId xmlns:p14="http://schemas.microsoft.com/office/powerpoint/2010/main" val="3523235406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BF8A9F1-23FC-16E5-D569-BAA7CA041E4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2868750"/>
            <a:ext cx="3118535" cy="2805300"/>
          </a:xfrm>
          <a:prstGeom prst="rect">
            <a:avLst/>
          </a:prstGeom>
        </p:spPr>
      </p:pic>
      <p:sp>
        <p:nvSpPr>
          <p:cNvPr id="2" name="Текст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ru-RU" dirty="0"/>
              <a:t>МИНИСТЕРСТВО ОБРАЗОВАНИЯ И НАУКИ ПЕРМСКОГО КРАЯ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ru-RU" dirty="0"/>
              <a:t>Региональный проект «Школа – территория здоровья»</a:t>
            </a:r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ru-RU" dirty="0"/>
              <a:t>Формирование</a:t>
            </a:r>
            <a:r>
              <a:rPr lang="en-US" dirty="0"/>
              <a:t> </a:t>
            </a:r>
            <a:r>
              <a:rPr lang="ru-RU" dirty="0"/>
              <a:t>единого образовательного пространства:</a:t>
            </a:r>
            <a:br>
              <a:rPr lang="en-US" dirty="0"/>
            </a:br>
            <a:r>
              <a:rPr lang="ru-RU" dirty="0"/>
              <a:t>магистральные проекты</a:t>
            </a:r>
          </a:p>
        </p:txBody>
      </p:sp>
      <p:pic>
        <p:nvPicPr>
          <p:cNvPr id="2051" name="Picture 3" descr="C:\Users\enantoniuk\AppData\Local\Microsoft\Windows\Temporary Internet Files\Content.Outlook\AW01E0NL\photo_2022-08-18_11-38-49 (2)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56337" y="4283866"/>
            <a:ext cx="2136143" cy="14291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308986" y="2444242"/>
            <a:ext cx="6287165" cy="30354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25" b="1" dirty="0">
                <a:latin typeface="Montserrat" panose="00000500000000000000" pitchFamily="2" charset="-52"/>
              </a:rPr>
              <a:t>Модули</a:t>
            </a:r>
          </a:p>
          <a:p>
            <a:pPr marL="214313" indent="-214313">
              <a:buFont typeface="Wingdings" panose="05000000000000000000" pitchFamily="2" charset="2"/>
              <a:buChar char="§"/>
            </a:pPr>
            <a:r>
              <a:rPr lang="ru-RU" sz="1125" dirty="0">
                <a:latin typeface="Montserrat" panose="00000500000000000000" pitchFamily="2" charset="-52"/>
              </a:rPr>
              <a:t>Повышение физической активности</a:t>
            </a:r>
          </a:p>
          <a:p>
            <a:pPr marL="214313" indent="-214313">
              <a:buFont typeface="Wingdings" panose="05000000000000000000" pitchFamily="2" charset="2"/>
              <a:buChar char="§"/>
            </a:pPr>
            <a:r>
              <a:rPr lang="ru-RU" sz="1125" dirty="0">
                <a:latin typeface="Montserrat" panose="00000500000000000000" pitchFamily="2" charset="-52"/>
              </a:rPr>
              <a:t>Профилактика заболеваний костно-мышечной, сердечно-сосудистой и дыхательной систем</a:t>
            </a:r>
          </a:p>
          <a:p>
            <a:pPr marL="214313" indent="-214313">
              <a:buFont typeface="Wingdings" panose="05000000000000000000" pitchFamily="2" charset="2"/>
              <a:buChar char="§"/>
            </a:pPr>
            <a:r>
              <a:rPr lang="ru-RU" sz="1125" dirty="0">
                <a:latin typeface="Montserrat" panose="00000500000000000000" pitchFamily="2" charset="-52"/>
              </a:rPr>
              <a:t>Профилактика заболеваний глаз</a:t>
            </a:r>
          </a:p>
          <a:p>
            <a:pPr marL="214313" indent="-214313">
              <a:buFont typeface="Wingdings" panose="05000000000000000000" pitchFamily="2" charset="2"/>
              <a:buChar char="§"/>
            </a:pPr>
            <a:r>
              <a:rPr lang="ru-RU" sz="1125" dirty="0">
                <a:latin typeface="Montserrat" panose="00000500000000000000" pitchFamily="2" charset="-52"/>
              </a:rPr>
              <a:t>Профилактика заболеваний ЖКТ</a:t>
            </a:r>
          </a:p>
          <a:p>
            <a:endParaRPr lang="ru-RU" sz="1125" dirty="0">
              <a:latin typeface="Montserrat" panose="00000500000000000000" pitchFamily="2" charset="-52"/>
            </a:endParaRPr>
          </a:p>
          <a:p>
            <a:r>
              <a:rPr lang="ru-RU" sz="1125" b="1" dirty="0">
                <a:latin typeface="Montserrat" panose="00000500000000000000" pitchFamily="2" charset="-52"/>
              </a:rPr>
              <a:t>Методы и формы</a:t>
            </a:r>
          </a:p>
          <a:p>
            <a:pPr marL="214313" indent="-214313">
              <a:buFont typeface="Wingdings" panose="05000000000000000000" pitchFamily="2" charset="2"/>
              <a:buChar char="§"/>
            </a:pPr>
            <a:r>
              <a:rPr lang="ru-RU" sz="1125" dirty="0">
                <a:latin typeface="Montserrat" panose="00000500000000000000" pitchFamily="2" charset="-52"/>
              </a:rPr>
              <a:t>Физкультминутки на уроках</a:t>
            </a:r>
          </a:p>
          <a:p>
            <a:pPr marL="214313" indent="-214313">
              <a:buFont typeface="Wingdings" panose="05000000000000000000" pitchFamily="2" charset="2"/>
              <a:buChar char="§"/>
            </a:pPr>
            <a:r>
              <a:rPr lang="ru-RU" sz="1125" dirty="0">
                <a:latin typeface="Montserrat" panose="00000500000000000000" pitchFamily="2" charset="-52"/>
              </a:rPr>
              <a:t>Активности на перемене</a:t>
            </a:r>
          </a:p>
          <a:p>
            <a:pPr marL="214313" indent="-214313">
              <a:buFont typeface="Wingdings" panose="05000000000000000000" pitchFamily="2" charset="2"/>
              <a:buChar char="§"/>
            </a:pPr>
            <a:r>
              <a:rPr lang="ru-RU" sz="1125" dirty="0">
                <a:latin typeface="Montserrat" panose="00000500000000000000" pitchFamily="2" charset="-52"/>
              </a:rPr>
              <a:t>Гимнастика для глаз</a:t>
            </a:r>
          </a:p>
          <a:p>
            <a:pPr marL="214313" indent="-214313">
              <a:buFont typeface="Wingdings" panose="05000000000000000000" pitchFamily="2" charset="2"/>
              <a:buChar char="§"/>
            </a:pPr>
            <a:r>
              <a:rPr lang="ru-RU" sz="1125" dirty="0">
                <a:latin typeface="Montserrat" panose="00000500000000000000" pitchFamily="2" charset="-52"/>
              </a:rPr>
              <a:t>Здоровое питание</a:t>
            </a:r>
          </a:p>
          <a:p>
            <a:endParaRPr lang="ru-RU" sz="1125" dirty="0">
              <a:latin typeface="Montserrat" panose="00000500000000000000" pitchFamily="2" charset="-52"/>
            </a:endParaRPr>
          </a:p>
          <a:p>
            <a:r>
              <a:rPr lang="ru-RU" sz="1125" b="1" dirty="0">
                <a:latin typeface="Montserrat" panose="00000500000000000000" pitchFamily="2" charset="-52"/>
              </a:rPr>
              <a:t>Мероприятия</a:t>
            </a:r>
          </a:p>
          <a:p>
            <a:pPr marL="214313" indent="-214313">
              <a:buFont typeface="Wingdings" panose="05000000000000000000" pitchFamily="2" charset="2"/>
              <a:buChar char="§"/>
            </a:pPr>
            <a:r>
              <a:rPr lang="ru-RU" sz="1125" dirty="0">
                <a:latin typeface="Montserrat" panose="00000500000000000000" pitchFamily="2" charset="-52"/>
              </a:rPr>
              <a:t>Акция к празднованию Всероссийского дня здоровья</a:t>
            </a:r>
          </a:p>
          <a:p>
            <a:pPr marL="214313" indent="-214313">
              <a:buFont typeface="Wingdings" panose="05000000000000000000" pitchFamily="2" charset="2"/>
              <a:buChar char="§"/>
            </a:pPr>
            <a:r>
              <a:rPr lang="ru-RU" sz="1125" dirty="0">
                <a:latin typeface="Montserrat" panose="00000500000000000000" pitchFamily="2" charset="-52"/>
              </a:rPr>
              <a:t>Краевой конкурс мини-проектов «Мое здоровое лето»</a:t>
            </a:r>
          </a:p>
          <a:p>
            <a:pPr marL="214313" indent="-214313">
              <a:buFont typeface="Wingdings" panose="05000000000000000000" pitchFamily="2" charset="2"/>
              <a:buChar char="§"/>
            </a:pPr>
            <a:r>
              <a:rPr lang="ru-RU" sz="1125" dirty="0">
                <a:latin typeface="Montserrat" panose="00000500000000000000" pitchFamily="2" charset="-52"/>
              </a:rPr>
              <a:t>Краевой фестиваль здоровья и лучших практик </a:t>
            </a:r>
            <a:r>
              <a:rPr lang="ru-RU" sz="1125" dirty="0" err="1">
                <a:latin typeface="Montserrat" panose="00000500000000000000" pitchFamily="2" charset="-52"/>
              </a:rPr>
              <a:t>здоровьесбережения</a:t>
            </a:r>
            <a:r>
              <a:rPr lang="ru-RU" sz="1125" dirty="0">
                <a:latin typeface="Montserrat" panose="00000500000000000000" pitchFamily="2" charset="-52"/>
              </a:rPr>
              <a:t> </a:t>
            </a:r>
          </a:p>
        </p:txBody>
      </p:sp>
      <p:pic>
        <p:nvPicPr>
          <p:cNvPr id="12" name="Picture 9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352"/>
          <a:stretch/>
        </p:blipFill>
        <p:spPr bwMode="auto">
          <a:xfrm>
            <a:off x="6756338" y="1537116"/>
            <a:ext cx="2136143" cy="11512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10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782" t="10074" r="29358" b="29581"/>
          <a:stretch/>
        </p:blipFill>
        <p:spPr bwMode="auto">
          <a:xfrm>
            <a:off x="6756337" y="2743264"/>
            <a:ext cx="2136143" cy="14714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8987" y="1648975"/>
            <a:ext cx="820711" cy="8472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232416" y="1620342"/>
            <a:ext cx="536373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b="1" dirty="0">
                <a:solidFill>
                  <a:srgbClr val="C00000"/>
                </a:solidFill>
                <a:latin typeface="Montserrat" panose="00000500000000000000" pitchFamily="2" charset="-52"/>
              </a:rPr>
              <a:t>18</a:t>
            </a:r>
            <a:r>
              <a:rPr lang="ru-RU" sz="1200" dirty="0">
                <a:latin typeface="Montserrat" panose="00000500000000000000" pitchFamily="2" charset="-52"/>
              </a:rPr>
              <a:t> школ – участники проекта </a:t>
            </a:r>
          </a:p>
          <a:p>
            <a:r>
              <a:rPr lang="ru-RU" sz="1200" b="1" dirty="0">
                <a:solidFill>
                  <a:srgbClr val="C00000"/>
                </a:solidFill>
                <a:latin typeface="Montserrat" panose="00000500000000000000" pitchFamily="2" charset="-52"/>
              </a:rPr>
              <a:t>50</a:t>
            </a:r>
            <a:r>
              <a:rPr lang="ru-RU" sz="1200" dirty="0">
                <a:latin typeface="Montserrat" panose="00000500000000000000" pitchFamily="2" charset="-52"/>
              </a:rPr>
              <a:t> педагогов обучились современным технологиям </a:t>
            </a:r>
            <a:r>
              <a:rPr lang="ru-RU" sz="1200" dirty="0" err="1">
                <a:latin typeface="Montserrat" panose="00000500000000000000" pitchFamily="2" charset="-52"/>
              </a:rPr>
              <a:t>здоровьесбережения</a:t>
            </a:r>
            <a:r>
              <a:rPr lang="ru-RU" sz="1200" dirty="0">
                <a:latin typeface="Montserrat" panose="00000500000000000000" pitchFamily="2" charset="-52"/>
              </a:rPr>
              <a:t> </a:t>
            </a:r>
          </a:p>
          <a:p>
            <a:r>
              <a:rPr lang="ru-RU" sz="1200" dirty="0">
                <a:latin typeface="Montserrat" panose="00000500000000000000" pitchFamily="2" charset="-52"/>
              </a:rPr>
              <a:t>В 2022-2023 учебном году + </a:t>
            </a:r>
            <a:r>
              <a:rPr lang="ru-RU" sz="1200" b="1" dirty="0">
                <a:solidFill>
                  <a:srgbClr val="C00000"/>
                </a:solidFill>
                <a:latin typeface="Montserrat" panose="00000500000000000000" pitchFamily="2" charset="-52"/>
              </a:rPr>
              <a:t>25</a:t>
            </a:r>
            <a:r>
              <a:rPr lang="ru-RU" sz="1200" dirty="0">
                <a:latin typeface="Montserrat" panose="00000500000000000000" pitchFamily="2" charset="-52"/>
              </a:rPr>
              <a:t> школ</a:t>
            </a:r>
          </a:p>
        </p:txBody>
      </p:sp>
      <p:sp>
        <p:nvSpPr>
          <p:cNvPr id="15" name="TextBox 14"/>
          <p:cNvSpPr txBox="1"/>
          <p:nvPr/>
        </p:nvSpPr>
        <p:spPr>
          <a:xfrm rot="20774376">
            <a:off x="4448134" y="2131059"/>
            <a:ext cx="2077813" cy="30008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ru-RU" sz="1350" b="1" dirty="0">
                <a:solidFill>
                  <a:srgbClr val="FF0000"/>
                </a:solidFill>
                <a:latin typeface="Montserrat" panose="00000500000000000000" pitchFamily="2" charset="-52"/>
              </a:rPr>
              <a:t>ПРИСОЕДИНЯЙТЕСЬ!</a:t>
            </a:r>
          </a:p>
        </p:txBody>
      </p:sp>
    </p:spTree>
    <p:extLst>
      <p:ext uri="{BB962C8B-B14F-4D97-AF65-F5344CB8AC3E}">
        <p14:creationId xmlns:p14="http://schemas.microsoft.com/office/powerpoint/2010/main" val="2616614619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4C0C06C-EE35-4197-8AC3-4B1642D2C2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rmAutofit/>
          </a:bodyPr>
          <a:lstStyle/>
          <a:p>
            <a:pPr algn="ctr" eaLnBrk="1" hangingPunct="1">
              <a:defRPr/>
            </a:pPr>
            <a:r>
              <a:rPr lang="ru-RU" sz="2400" b="1" dirty="0">
                <a:solidFill>
                  <a:schemeClr val="accent5">
                    <a:lumMod val="50000"/>
                  </a:schemeClr>
                </a:solidFill>
              </a:rPr>
              <a:t>ЛОК – 2022</a:t>
            </a:r>
          </a:p>
        </p:txBody>
      </p:sp>
      <p:sp>
        <p:nvSpPr>
          <p:cNvPr id="3" name="Содержимое 2">
            <a:extLst>
              <a:ext uri="{FF2B5EF4-FFF2-40B4-BE49-F238E27FC236}">
                <a16:creationId xmlns:a16="http://schemas.microsoft.com/office/drawing/2014/main" id="{2A51346A-357A-40C9-8222-4D6DA7F9C1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764704"/>
            <a:ext cx="8229600" cy="5361459"/>
          </a:xfrm>
        </p:spPr>
        <p:txBody>
          <a:bodyPr>
            <a:normAutofit/>
          </a:bodyPr>
          <a:lstStyle/>
          <a:p>
            <a:pPr eaLnBrk="1" hangingPunct="1">
              <a:buFontTx/>
              <a:buNone/>
              <a:defRPr/>
            </a:pPr>
            <a:r>
              <a:rPr lang="ru-RU" sz="18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Приоритетные направления  ЛОК  - 2022 года : </a:t>
            </a:r>
          </a:p>
          <a:p>
            <a:pPr eaLnBrk="1" hangingPunct="1">
              <a:buFontTx/>
              <a:buNone/>
              <a:defRPr/>
            </a:pPr>
            <a:endParaRPr lang="ru-RU" sz="1800" dirty="0">
              <a:solidFill>
                <a:schemeClr val="accent5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buFontTx/>
              <a:buNone/>
              <a:defRPr/>
            </a:pPr>
            <a:r>
              <a:rPr lang="ru-RU" sz="1800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Обеспечение охраны жизни и укрепление здоровья детей.</a:t>
            </a:r>
          </a:p>
          <a:p>
            <a:pPr eaLnBrk="1" hangingPunct="1">
              <a:buFontTx/>
              <a:buNone/>
              <a:defRPr/>
            </a:pP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2. Отдых и оздоровление социально незащищенных категорий детей.</a:t>
            </a:r>
          </a:p>
          <a:p>
            <a:pPr eaLnBrk="1" hangingPunct="1">
              <a:buFontTx/>
              <a:buNone/>
              <a:defRPr/>
            </a:pP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3. Отдых и занятость детей и подростков категории «группы риска»,  СОП, состоящих на учете в ПДН.</a:t>
            </a:r>
          </a:p>
          <a:p>
            <a:pPr eaLnBrk="1" hangingPunct="1">
              <a:buFontTx/>
              <a:buNone/>
              <a:defRPr/>
            </a:pP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4. Обеспечение оздоровления и отдыха детей через систему загородных оздоровительных лагерей, лагерей  дневного пребывания, профильных трудовых объединений,  профильных спортивных объединений, разновозрастных отрядов, малозатратных форм оздоровления.</a:t>
            </a:r>
          </a:p>
          <a:p>
            <a:pPr>
              <a:buNone/>
              <a:defRPr/>
            </a:pPr>
            <a:r>
              <a:rPr lang="ru-RU" sz="1800" b="1" dirty="0">
                <a:solidFill>
                  <a:schemeClr val="accent1">
                    <a:lumMod val="75000"/>
                  </a:schemeClr>
                </a:solidFill>
              </a:rPr>
              <a:t>Израсходовано на ЛОК 2022 г. – 4 773 950,00 руб.</a:t>
            </a:r>
            <a:br>
              <a:rPr lang="ru-RU" sz="1800" b="1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ru-RU" sz="1800" b="1" dirty="0">
                <a:solidFill>
                  <a:schemeClr val="accent1">
                    <a:lumMod val="75000"/>
                  </a:schemeClr>
                </a:solidFill>
              </a:rPr>
              <a:t>в т.ч. местный бюджет – 1 560 750,00 руб.</a:t>
            </a:r>
            <a:br>
              <a:rPr lang="ru-RU" sz="1800" b="1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ru-RU" sz="1800" b="1" dirty="0">
                <a:solidFill>
                  <a:schemeClr val="accent1">
                    <a:lumMod val="75000"/>
                  </a:schemeClr>
                </a:solidFill>
              </a:rPr>
              <a:t>краевой бюджет -3 213 200,00 руб.</a:t>
            </a:r>
            <a:endParaRPr lang="ru-RU" sz="1800" dirty="0">
              <a:solidFill>
                <a:schemeClr val="accent5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defRPr/>
            </a:pPr>
            <a:endParaRPr lang="ru-RU" dirty="0"/>
          </a:p>
        </p:txBody>
      </p:sp>
      <p:pic>
        <p:nvPicPr>
          <p:cNvPr id="4" name="Содержимое 3" descr="-3vlEdXNomSOtsKaOb1J0DGZzB55oCPWAv_5Hm9b_ozsGOrCyWTsbtCFH_xZwPnCD55Tp1R9pZHn9YIgmL5NA8lN.jpg">
            <a:extLst>
              <a:ext uri="{FF2B5EF4-FFF2-40B4-BE49-F238E27FC236}">
                <a16:creationId xmlns:a16="http://schemas.microsoft.com/office/drawing/2014/main" id="{9E1902CE-4546-4DC0-9611-5EA2A954F53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580112" y="3815010"/>
            <a:ext cx="3377952" cy="2768352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b="1" i="1" dirty="0">
                <a:latin typeface="Times New Roman" pitchFamily="18" charset="0"/>
                <a:cs typeface="Times New Roman" pitchFamily="18" charset="0"/>
              </a:rPr>
              <a:t>Ключевые решения в системе общего образования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285720" y="1190900"/>
            <a:ext cx="428628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4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85720" y="1340768"/>
            <a:ext cx="3829048" cy="47459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685800">
              <a:lnSpc>
                <a:spcPct val="90000"/>
              </a:lnSpc>
              <a:defRPr/>
            </a:pPr>
            <a:r>
              <a:rPr lang="ru-RU" sz="2400" b="1" i="1" dirty="0">
                <a:latin typeface="Times New Roman" pitchFamily="18" charset="0"/>
                <a:cs typeface="Times New Roman" pitchFamily="18" charset="0"/>
              </a:rPr>
              <a:t>Основные принципы:</a:t>
            </a:r>
            <a:r>
              <a:rPr lang="ru-RU" sz="2400" i="1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342900" indent="-342900" defTabSz="685800">
              <a:lnSpc>
                <a:spcPct val="90000"/>
              </a:lnSpc>
              <a:buFontTx/>
              <a:buChar char="-"/>
              <a:defRPr/>
            </a:pPr>
            <a:r>
              <a:rPr lang="ru-RU" sz="2400" i="1" dirty="0">
                <a:latin typeface="Times New Roman" pitchFamily="18" charset="0"/>
                <a:cs typeface="Times New Roman" pitchFamily="18" charset="0"/>
              </a:rPr>
              <a:t>реализация ценностно-смыслового подхода к подготовке учителей;</a:t>
            </a:r>
          </a:p>
          <a:p>
            <a:pPr marL="342900" indent="-342900" defTabSz="685800">
              <a:lnSpc>
                <a:spcPct val="90000"/>
              </a:lnSpc>
              <a:buFontTx/>
              <a:buChar char="-"/>
              <a:defRPr/>
            </a:pPr>
            <a:r>
              <a:rPr lang="ru-RU" sz="2400" i="1" dirty="0">
                <a:latin typeface="Times New Roman" pitchFamily="18" charset="0"/>
                <a:cs typeface="Times New Roman" pitchFamily="18" charset="0"/>
              </a:rPr>
              <a:t>развитие талантов у детей и молодежи, формирование возможностей самореализации и личностного роста;</a:t>
            </a:r>
          </a:p>
          <a:p>
            <a:pPr marL="342900" indent="-342900" defTabSz="685800">
              <a:lnSpc>
                <a:spcPct val="90000"/>
              </a:lnSpc>
              <a:buFontTx/>
              <a:buChar char="-"/>
              <a:defRPr/>
            </a:pPr>
            <a:r>
              <a:rPr lang="ru-RU" sz="2400" i="1" dirty="0">
                <a:latin typeface="Times New Roman" pitchFamily="18" charset="0"/>
                <a:cs typeface="Times New Roman" pitchFamily="18" charset="0"/>
              </a:rPr>
              <a:t>поддержка образовательно-воспитательного потенциала семьи</a:t>
            </a:r>
          </a:p>
        </p:txBody>
      </p:sp>
      <p:sp>
        <p:nvSpPr>
          <p:cNvPr id="7" name="Прямоугольник 6"/>
          <p:cNvSpPr/>
          <p:nvPr/>
        </p:nvSpPr>
        <p:spPr>
          <a:xfrm flipV="1">
            <a:off x="714348" y="6170356"/>
            <a:ext cx="4572032" cy="2978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685800">
              <a:lnSpc>
                <a:spcPct val="90000"/>
              </a:lnSpc>
              <a:defRPr/>
            </a:pP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Picture 2" descr="https://vologod.er.ru/media/news/June2022/inGOKUY7iIW8Wx1CrZLV.jpg">
            <a:extLst>
              <a:ext uri="{FF2B5EF4-FFF2-40B4-BE49-F238E27FC236}">
                <a16:creationId xmlns:a16="http://schemas.microsoft.com/office/drawing/2014/main" id="{0FB379F8-87D0-48B8-A618-69FC211014A2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0444" y="1075789"/>
            <a:ext cx="5087836" cy="55075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43089753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2" name="Rectangle 4">
            <a:extLst>
              <a:ext uri="{FF2B5EF4-FFF2-40B4-BE49-F238E27FC236}">
                <a16:creationId xmlns:a16="http://schemas.microsoft.com/office/drawing/2014/main" id="{3C57A60A-2795-412A-9739-9420BFE6066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143000" y="332656"/>
            <a:ext cx="7315200" cy="1152128"/>
          </a:xfrm>
        </p:spPr>
        <p:txBody>
          <a:bodyPr>
            <a:noAutofit/>
          </a:bodyPr>
          <a:lstStyle/>
          <a:p>
            <a:pPr algn="ctr" eaLnBrk="1" hangingPunct="1">
              <a:defRPr/>
            </a:pPr>
            <a:r>
              <a:rPr lang="ru-RU" sz="2400" b="1" dirty="0">
                <a:solidFill>
                  <a:schemeClr val="accent1">
                    <a:lumMod val="75000"/>
                  </a:schemeClr>
                </a:solidFill>
              </a:rPr>
              <a:t>Всего за летнюю кампанию было оздоровлено </a:t>
            </a:r>
            <a:br>
              <a:rPr lang="ru-RU" sz="2400" b="1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ru-RU" sz="2400" b="1" dirty="0">
                <a:solidFill>
                  <a:schemeClr val="accent1">
                    <a:lumMod val="75000"/>
                  </a:schemeClr>
                </a:solidFill>
              </a:rPr>
              <a:t>1479 детей</a:t>
            </a:r>
          </a:p>
        </p:txBody>
      </p:sp>
      <p:sp>
        <p:nvSpPr>
          <p:cNvPr id="17413" name="Rectangle 5">
            <a:extLst>
              <a:ext uri="{FF2B5EF4-FFF2-40B4-BE49-F238E27FC236}">
                <a16:creationId xmlns:a16="http://schemas.microsoft.com/office/drawing/2014/main" id="{3A5E5A68-ED23-4A45-8306-F44D224D7FA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3275856" y="1628800"/>
            <a:ext cx="5182344" cy="4543400"/>
          </a:xfrm>
        </p:spPr>
        <p:txBody>
          <a:bodyPr>
            <a:normAutofit/>
          </a:bodyPr>
          <a:lstStyle/>
          <a:p>
            <a:pPr eaLnBrk="1" hangingPunct="1">
              <a:lnSpc>
                <a:spcPct val="80000"/>
              </a:lnSpc>
              <a:defRPr/>
            </a:pPr>
            <a:endParaRPr lang="ru-RU" altLang="ko-KR" sz="2000" dirty="0">
              <a:solidFill>
                <a:schemeClr val="accent5">
                  <a:lumMod val="25000"/>
                </a:schemeClr>
              </a:solidFill>
              <a:latin typeface="Verdana" pitchFamily="34" charset="0"/>
              <a:ea typeface="굴림" charset="-127"/>
            </a:endParaRPr>
          </a:p>
          <a:p>
            <a:pPr eaLnBrk="1" hangingPunct="1">
              <a:lnSpc>
                <a:spcPct val="80000"/>
              </a:lnSpc>
              <a:defRPr/>
            </a:pPr>
            <a:r>
              <a:rPr lang="ru-RU" altLang="ko-KR" sz="2000" dirty="0">
                <a:solidFill>
                  <a:schemeClr val="accent1">
                    <a:lumMod val="75000"/>
                  </a:schemeClr>
                </a:solidFill>
                <a:latin typeface="Verdana" pitchFamily="34" charset="0"/>
                <a:ea typeface="굴림" charset="-127"/>
              </a:rPr>
              <a:t>Загородные оздоровительные лагеря – 128 детей,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altLang="ko-KR" sz="2000" dirty="0">
                <a:solidFill>
                  <a:schemeClr val="accent1">
                    <a:lumMod val="75000"/>
                  </a:schemeClr>
                </a:solidFill>
                <a:latin typeface="Verdana" pitchFamily="34" charset="0"/>
                <a:ea typeface="굴림" charset="-127"/>
              </a:rPr>
              <a:t>Лагеря дневного пребывания – 527, 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altLang="ko-KR" sz="2000" dirty="0">
                <a:solidFill>
                  <a:schemeClr val="accent1">
                    <a:lumMod val="75000"/>
                  </a:schemeClr>
                </a:solidFill>
                <a:latin typeface="Verdana" pitchFamily="34" charset="0"/>
                <a:ea typeface="굴림" charset="-127"/>
              </a:rPr>
              <a:t>Лагеря труда и отдыха – 161,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altLang="ko-KR" sz="2000" dirty="0">
                <a:solidFill>
                  <a:schemeClr val="accent1">
                    <a:lumMod val="75000"/>
                  </a:schemeClr>
                </a:solidFill>
                <a:latin typeface="Verdana" pitchFamily="34" charset="0"/>
                <a:ea typeface="굴림" charset="-127"/>
              </a:rPr>
              <a:t>Разновозрастные отряды – 437,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altLang="ko-KR" sz="2000" dirty="0">
                <a:solidFill>
                  <a:schemeClr val="accent1">
                    <a:lumMod val="75000"/>
                  </a:schemeClr>
                </a:solidFill>
                <a:latin typeface="Verdana" pitchFamily="34" charset="0"/>
                <a:ea typeface="굴림" charset="-127"/>
              </a:rPr>
              <a:t>Спортивные объединения школьников – 133,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altLang="ko-KR" sz="2000" dirty="0">
                <a:solidFill>
                  <a:schemeClr val="accent1">
                    <a:lumMod val="75000"/>
                  </a:schemeClr>
                </a:solidFill>
                <a:latin typeface="Verdana" pitchFamily="34" charset="0"/>
                <a:ea typeface="굴림" charset="-127"/>
              </a:rPr>
              <a:t>Детский специализированный (профильный лагерь) на базе МКОУ «</a:t>
            </a:r>
            <a:r>
              <a:rPr lang="ru-RU" altLang="ko-KR" sz="2000" dirty="0" err="1">
                <a:solidFill>
                  <a:schemeClr val="accent1">
                    <a:lumMod val="75000"/>
                  </a:schemeClr>
                </a:solidFill>
                <a:latin typeface="Verdana" pitchFamily="34" charset="0"/>
                <a:ea typeface="굴림" charset="-127"/>
              </a:rPr>
              <a:t>Ашапская</a:t>
            </a:r>
            <a:r>
              <a:rPr lang="ru-RU" altLang="ko-KR" sz="2000" dirty="0">
                <a:solidFill>
                  <a:schemeClr val="accent1">
                    <a:lumMod val="75000"/>
                  </a:schemeClr>
                </a:solidFill>
                <a:latin typeface="Verdana" pitchFamily="34" charset="0"/>
                <a:ea typeface="굴림" charset="-127"/>
              </a:rPr>
              <a:t> ОШИ» - 21,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altLang="ko-KR" sz="2000" dirty="0">
                <a:solidFill>
                  <a:schemeClr val="accent1">
                    <a:lumMod val="75000"/>
                  </a:schemeClr>
                </a:solidFill>
                <a:latin typeface="Verdana" pitchFamily="34" charset="0"/>
                <a:ea typeface="굴림" charset="-127"/>
              </a:rPr>
              <a:t>Временное трудоустройство через ЦЗН – 72.</a:t>
            </a:r>
          </a:p>
          <a:p>
            <a:pPr eaLnBrk="1" hangingPunct="1">
              <a:lnSpc>
                <a:spcPct val="80000"/>
              </a:lnSpc>
              <a:defRPr/>
            </a:pPr>
            <a:endParaRPr lang="ru-RU" altLang="ko-KR" sz="2000" dirty="0">
              <a:solidFill>
                <a:schemeClr val="accent5">
                  <a:lumMod val="25000"/>
                </a:schemeClr>
              </a:solidFill>
              <a:latin typeface="Verdana" pitchFamily="34" charset="0"/>
              <a:ea typeface="굴림" charset="-127"/>
            </a:endParaRPr>
          </a:p>
          <a:p>
            <a:pPr eaLnBrk="1" hangingPunct="1">
              <a:lnSpc>
                <a:spcPct val="80000"/>
              </a:lnSpc>
              <a:defRPr/>
            </a:pPr>
            <a:endParaRPr lang="ru-RU" altLang="ko-KR" sz="2000" dirty="0">
              <a:solidFill>
                <a:schemeClr val="accent5">
                  <a:lumMod val="25000"/>
                </a:schemeClr>
              </a:solidFill>
              <a:latin typeface="Verdana" pitchFamily="34" charset="0"/>
              <a:ea typeface="굴림" charset="-127"/>
            </a:endParaRPr>
          </a:p>
          <a:p>
            <a:pPr eaLnBrk="1" hangingPunct="1">
              <a:lnSpc>
                <a:spcPct val="80000"/>
              </a:lnSpc>
              <a:defRPr/>
            </a:pPr>
            <a:endParaRPr lang="ru-RU" altLang="ko-KR" sz="2000" dirty="0">
              <a:solidFill>
                <a:schemeClr val="accent5">
                  <a:lumMod val="25000"/>
                </a:schemeClr>
              </a:solidFill>
              <a:latin typeface="Verdana" pitchFamily="34" charset="0"/>
              <a:ea typeface="굴림" charset="-127"/>
            </a:endParaRPr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endParaRPr lang="en-US" sz="2000" dirty="0"/>
          </a:p>
          <a:p>
            <a:pPr eaLnBrk="1" hangingPunct="1">
              <a:lnSpc>
                <a:spcPct val="80000"/>
              </a:lnSpc>
              <a:defRPr/>
            </a:pPr>
            <a:endParaRPr lang="ru-RU" sz="2000" dirty="0"/>
          </a:p>
        </p:txBody>
      </p:sp>
      <p:pic>
        <p:nvPicPr>
          <p:cNvPr id="4" name="Объект 4">
            <a:extLst>
              <a:ext uri="{FF2B5EF4-FFF2-40B4-BE49-F238E27FC236}">
                <a16:creationId xmlns:a16="http://schemas.microsoft.com/office/drawing/2014/main" id="{CE80B1C1-1E6F-49D6-8011-E4288B53107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23528" y="1152128"/>
            <a:ext cx="2304256" cy="2276872"/>
          </a:xfrm>
          <a:prstGeom prst="rect">
            <a:avLst/>
          </a:prstGeom>
        </p:spPr>
      </p:pic>
      <p:pic>
        <p:nvPicPr>
          <p:cNvPr id="5" name="Рисунок 5">
            <a:extLst>
              <a:ext uri="{FF2B5EF4-FFF2-40B4-BE49-F238E27FC236}">
                <a16:creationId xmlns:a16="http://schemas.microsoft.com/office/drawing/2014/main" id="{3F7516C7-A7E6-47BB-94EE-F4533C4DFE4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3589137"/>
            <a:ext cx="2952328" cy="25893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Заголовок 1">
            <a:extLst>
              <a:ext uri="{FF2B5EF4-FFF2-40B4-BE49-F238E27FC236}">
                <a16:creationId xmlns:a16="http://schemas.microsoft.com/office/drawing/2014/main" id="{FF615C5E-8466-4237-AD59-FFE7A34E18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altLang="ru-RU" dirty="0"/>
          </a:p>
        </p:txBody>
      </p:sp>
      <p:sp>
        <p:nvSpPr>
          <p:cNvPr id="3" name="Содержимое 2">
            <a:extLst>
              <a:ext uri="{FF2B5EF4-FFF2-40B4-BE49-F238E27FC236}">
                <a16:creationId xmlns:a16="http://schemas.microsoft.com/office/drawing/2014/main" id="{9A98BF46-9B48-4BB3-ACF7-F27DAF5166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5649491"/>
          </a:xfrm>
        </p:spPr>
        <p:txBody>
          <a:bodyPr/>
          <a:lstStyle/>
          <a:p>
            <a:pPr eaLnBrk="1" hangingPunct="1">
              <a:lnSpc>
                <a:spcPct val="80000"/>
              </a:lnSpc>
              <a:defRPr/>
            </a:pPr>
            <a:r>
              <a:rPr lang="ru-RU" altLang="ko-KR" sz="2000" b="1" dirty="0">
                <a:solidFill>
                  <a:schemeClr val="accent5">
                    <a:lumMod val="50000"/>
                  </a:schemeClr>
                </a:solidFill>
                <a:latin typeface="Verdana" pitchFamily="34" charset="0"/>
                <a:ea typeface="굴림" charset="-127"/>
              </a:rPr>
              <a:t>Обеспечили путевками в ЗДОЛ – 128 детей,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altLang="ko-KR" sz="2000" b="1" dirty="0">
                <a:solidFill>
                  <a:schemeClr val="accent5">
                    <a:lumMod val="50000"/>
                  </a:schemeClr>
                </a:solidFill>
                <a:latin typeface="Verdana" pitchFamily="34" charset="0"/>
                <a:ea typeface="굴림" charset="-127"/>
              </a:rPr>
              <a:t>Получили сертификаты на частичную оплату путевки в ЗДОЛ – 3 семьи,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altLang="ko-KR" sz="2000" b="1" dirty="0">
                <a:solidFill>
                  <a:schemeClr val="accent5">
                    <a:lumMod val="50000"/>
                  </a:schemeClr>
                </a:solidFill>
                <a:latin typeface="Verdana" pitchFamily="34" charset="0"/>
                <a:ea typeface="굴림" charset="-127"/>
              </a:rPr>
              <a:t>Получили компенсацию за самостоятельно приобретенные путевки- 1 семья,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altLang="ko-KR" sz="2000" b="1" dirty="0">
                <a:solidFill>
                  <a:schemeClr val="accent5">
                    <a:lumMod val="50000"/>
                  </a:schemeClr>
                </a:solidFill>
                <a:latin typeface="Verdana" pitchFamily="34" charset="0"/>
                <a:ea typeface="굴림" charset="-127"/>
              </a:rPr>
              <a:t>Воспользовались детским </a:t>
            </a:r>
            <a:r>
              <a:rPr lang="ru-RU" altLang="ko-KR" sz="2000" b="1" dirty="0" err="1">
                <a:solidFill>
                  <a:schemeClr val="accent5">
                    <a:lumMod val="50000"/>
                  </a:schemeClr>
                </a:solidFill>
                <a:latin typeface="Verdana" pitchFamily="34" charset="0"/>
                <a:ea typeface="굴림" charset="-127"/>
              </a:rPr>
              <a:t>кешбэком</a:t>
            </a:r>
            <a:r>
              <a:rPr lang="ru-RU" altLang="ko-KR" sz="2000" b="1" dirty="0">
                <a:solidFill>
                  <a:schemeClr val="accent5">
                    <a:lumMod val="50000"/>
                  </a:schemeClr>
                </a:solidFill>
                <a:latin typeface="Verdana" pitchFamily="34" charset="0"/>
                <a:ea typeface="굴림" charset="-127"/>
              </a:rPr>
              <a:t> – 1 семья.</a:t>
            </a:r>
            <a:endParaRPr lang="en-US" sz="2000" b="1" dirty="0">
              <a:solidFill>
                <a:schemeClr val="accent5">
                  <a:lumMod val="50000"/>
                </a:schemeClr>
              </a:solidFill>
            </a:endParaRPr>
          </a:p>
          <a:p>
            <a:pPr>
              <a:defRPr/>
            </a:pPr>
            <a:endParaRPr lang="ru-RU" dirty="0"/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FA81FBB0-B419-49B5-9C7C-0A3A3B4A99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801"/>
          <a:stretch>
            <a:fillRect/>
          </a:stretch>
        </p:blipFill>
        <p:spPr bwMode="auto">
          <a:xfrm>
            <a:off x="457200" y="2276872"/>
            <a:ext cx="8003232" cy="43064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42B8438A-B0FD-8F3D-F96F-4F07183B10B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2848381"/>
            <a:ext cx="3148550" cy="2832300"/>
          </a:xfrm>
          <a:prstGeom prst="rect">
            <a:avLst/>
          </a:prstGeom>
        </p:spPr>
      </p:pic>
      <p:sp>
        <p:nvSpPr>
          <p:cNvPr id="2" name="Текст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ru-RU" dirty="0"/>
              <a:t>МИНИСТЕРСТВО ОБРАЗОВАНИЯ И НАУКИ ПЕРМСКОГО КРАЯ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1"/>
          </p:nvPr>
        </p:nvSpPr>
        <p:spPr>
          <a:xfrm>
            <a:off x="295661" y="875317"/>
            <a:ext cx="8640960" cy="536972"/>
          </a:xfrm>
        </p:spPr>
        <p:txBody>
          <a:bodyPr/>
          <a:lstStyle/>
          <a:p>
            <a:r>
              <a:rPr lang="ru-RU" dirty="0"/>
              <a:t>Дополнительное образование детей</a:t>
            </a:r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ru-RU" dirty="0"/>
              <a:t>Формирование</a:t>
            </a:r>
            <a:r>
              <a:rPr lang="en-US" dirty="0"/>
              <a:t> </a:t>
            </a:r>
            <a:r>
              <a:rPr lang="ru-RU" dirty="0"/>
              <a:t>единого образовательного пространства:</a:t>
            </a:r>
            <a:br>
              <a:rPr lang="en-US" dirty="0"/>
            </a:br>
            <a:r>
              <a:rPr lang="ru-RU" dirty="0"/>
              <a:t>магистральные проекты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785558" y="2358301"/>
            <a:ext cx="3987693" cy="415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685800">
              <a:defRPr/>
            </a:pPr>
            <a:r>
              <a:rPr lang="ru-RU" sz="1050" dirty="0">
                <a:latin typeface="Montserrat" panose="00000500000000000000" pitchFamily="2" charset="-52"/>
              </a:rPr>
              <a:t>План по охвату </a:t>
            </a:r>
            <a:r>
              <a:rPr lang="ru-RU" sz="1050" dirty="0" err="1">
                <a:latin typeface="Montserrat" panose="00000500000000000000" pitchFamily="2" charset="-52"/>
              </a:rPr>
              <a:t>допобразованием</a:t>
            </a:r>
            <a:r>
              <a:rPr lang="ru-RU" sz="1050" dirty="0">
                <a:latin typeface="Montserrat" panose="00000500000000000000" pitchFamily="2" charset="-52"/>
              </a:rPr>
              <a:t> на 2022 год – </a:t>
            </a:r>
            <a:r>
              <a:rPr lang="ru-RU" sz="1050" b="1" dirty="0">
                <a:solidFill>
                  <a:srgbClr val="C00000"/>
                </a:solidFill>
                <a:latin typeface="Montserrat" panose="00000500000000000000" pitchFamily="2" charset="-52"/>
              </a:rPr>
              <a:t>75 %</a:t>
            </a:r>
          </a:p>
          <a:p>
            <a:pPr defTabSz="685800">
              <a:defRPr/>
            </a:pPr>
            <a:r>
              <a:rPr lang="ru-RU" sz="1050" dirty="0">
                <a:latin typeface="Montserrat" panose="00000500000000000000" pitchFamily="2" charset="-52"/>
              </a:rPr>
              <a:t>Факт на 01.08.2022 г. – </a:t>
            </a:r>
            <a:r>
              <a:rPr lang="ru-RU" sz="1050" b="1" dirty="0">
                <a:solidFill>
                  <a:srgbClr val="C00000"/>
                </a:solidFill>
                <a:latin typeface="Montserrat" panose="00000500000000000000" pitchFamily="2" charset="-52"/>
              </a:rPr>
              <a:t>73 %</a:t>
            </a:r>
            <a:endParaRPr lang="ru-RU" sz="1050" dirty="0">
              <a:latin typeface="Montserrat" panose="00000500000000000000" pitchFamily="2" charset="-52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9526A1D3-11DE-B74C-BD37-A18A19F5C18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750654">
            <a:off x="7989782" y="1281628"/>
            <a:ext cx="887045" cy="649280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2C66CF36-27F3-037F-09DD-8D60B85905A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94487" y="4218118"/>
            <a:ext cx="2139416" cy="1343240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C16901FB-C446-ED42-4C1C-239621FC33B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39163" y="4218118"/>
            <a:ext cx="2106870" cy="1343240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B300E9FD-A97C-B2D7-B073-9AF2481B975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6279" y="1529457"/>
            <a:ext cx="649280" cy="649280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6E9EA495-BD82-49B9-D697-A5C6666A81F5}"/>
              </a:ext>
            </a:extLst>
          </p:cNvPr>
          <p:cNvSpPr txBox="1"/>
          <p:nvPr/>
        </p:nvSpPr>
        <p:spPr>
          <a:xfrm>
            <a:off x="792476" y="1676942"/>
            <a:ext cx="3577939" cy="4154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050" dirty="0">
                <a:latin typeface="Montserrat" panose="00000500000000000000" pitchFamily="2" charset="-52"/>
              </a:rPr>
              <a:t>С 2021 года учет детей в </a:t>
            </a:r>
            <a:r>
              <a:rPr lang="ru-RU" sz="1050" dirty="0" err="1">
                <a:latin typeface="Montserrat" panose="00000500000000000000" pitchFamily="2" charset="-52"/>
              </a:rPr>
              <a:t>допобразовании</a:t>
            </a:r>
            <a:r>
              <a:rPr lang="ru-RU" sz="1050" dirty="0">
                <a:latin typeface="Montserrat" panose="00000500000000000000" pitchFamily="2" charset="-52"/>
              </a:rPr>
              <a:t> ведется в ЭПОС</a:t>
            </a:r>
          </a:p>
        </p:txBody>
      </p:sp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A196E3DA-69FC-7279-3901-94F9167833E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16294" y="2282517"/>
            <a:ext cx="489247" cy="489247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030FF5C2-952A-28C6-FA7B-75FF36D410FB}"/>
              </a:ext>
            </a:extLst>
          </p:cNvPr>
          <p:cNvSpPr txBox="1"/>
          <p:nvPr/>
        </p:nvSpPr>
        <p:spPr>
          <a:xfrm>
            <a:off x="777900" y="3070988"/>
            <a:ext cx="4688017" cy="20774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ru-RU" sz="1200" b="1" dirty="0">
                <a:solidFill>
                  <a:srgbClr val="C00000"/>
                </a:solidFill>
                <a:latin typeface="Montserrat" panose="00000500000000000000" pitchFamily="2" charset="-52"/>
              </a:rPr>
              <a:t>35 %</a:t>
            </a:r>
            <a:r>
              <a:rPr lang="ru-RU" sz="1125" dirty="0">
                <a:solidFill>
                  <a:srgbClr val="C00000"/>
                </a:solidFill>
                <a:latin typeface="Montserrat" panose="00000500000000000000" pitchFamily="2" charset="-52"/>
              </a:rPr>
              <a:t> </a:t>
            </a:r>
            <a:r>
              <a:rPr lang="ru-RU" sz="1125" dirty="0">
                <a:solidFill>
                  <a:prstClr val="black"/>
                </a:solidFill>
                <a:latin typeface="Montserrat" panose="00000500000000000000" pitchFamily="2" charset="-52"/>
              </a:rPr>
              <a:t>социально-гуманитарная направленность </a:t>
            </a:r>
          </a:p>
          <a:p>
            <a:endParaRPr lang="ru-RU" sz="1200" b="1" dirty="0">
              <a:latin typeface="Montserrat" panose="00000500000000000000" pitchFamily="2" charset="-52"/>
            </a:endParaRPr>
          </a:p>
          <a:p>
            <a:r>
              <a:rPr lang="ru-RU" sz="1200" b="1" dirty="0">
                <a:solidFill>
                  <a:srgbClr val="C00000"/>
                </a:solidFill>
                <a:latin typeface="Montserrat" panose="00000500000000000000" pitchFamily="2" charset="-52"/>
              </a:rPr>
              <a:t>33 %</a:t>
            </a:r>
            <a:r>
              <a:rPr lang="ru-RU" sz="1125" dirty="0">
                <a:solidFill>
                  <a:srgbClr val="C00000"/>
                </a:solidFill>
                <a:latin typeface="Montserrat" panose="00000500000000000000" pitchFamily="2" charset="-52"/>
              </a:rPr>
              <a:t> </a:t>
            </a:r>
            <a:r>
              <a:rPr lang="ru-RU" sz="1125" dirty="0">
                <a:latin typeface="Montserrat" panose="00000500000000000000" pitchFamily="2" charset="-52"/>
              </a:rPr>
              <a:t>художественная направленность </a:t>
            </a:r>
          </a:p>
          <a:p>
            <a:endParaRPr lang="ru-RU" sz="1125" dirty="0">
              <a:latin typeface="Montserrat" panose="00000500000000000000" pitchFamily="2" charset="-52"/>
            </a:endParaRPr>
          </a:p>
          <a:p>
            <a:r>
              <a:rPr lang="ru-RU" sz="1200" b="1" dirty="0">
                <a:solidFill>
                  <a:srgbClr val="C00000"/>
                </a:solidFill>
                <a:latin typeface="Montserrat" panose="00000500000000000000" pitchFamily="2" charset="-52"/>
              </a:rPr>
              <a:t>31 % </a:t>
            </a:r>
            <a:r>
              <a:rPr lang="ru-RU" sz="1125" dirty="0">
                <a:latin typeface="Montserrat" panose="00000500000000000000" pitchFamily="2" charset="-52"/>
              </a:rPr>
              <a:t>физкультурно-спортивная направленность </a:t>
            </a:r>
          </a:p>
          <a:p>
            <a:endParaRPr lang="ru-RU" sz="1125" dirty="0">
              <a:latin typeface="Montserrat" panose="00000500000000000000" pitchFamily="2" charset="-52"/>
            </a:endParaRPr>
          </a:p>
          <a:p>
            <a:r>
              <a:rPr lang="ru-RU" sz="1125" b="1" dirty="0">
                <a:solidFill>
                  <a:srgbClr val="C00000"/>
                </a:solidFill>
                <a:latin typeface="Montserrat" panose="00000500000000000000" pitchFamily="2" charset="-52"/>
              </a:rPr>
              <a:t>16 % </a:t>
            </a:r>
            <a:r>
              <a:rPr lang="ru-RU" sz="1125" dirty="0">
                <a:latin typeface="Montserrat" panose="00000500000000000000" pitchFamily="2" charset="-52"/>
              </a:rPr>
              <a:t>естественнонаучная направленность</a:t>
            </a:r>
          </a:p>
          <a:p>
            <a:endParaRPr lang="ru-RU" sz="1200" b="1" dirty="0">
              <a:latin typeface="Montserrat" panose="00000500000000000000" pitchFamily="2" charset="-52"/>
            </a:endParaRPr>
          </a:p>
          <a:p>
            <a:r>
              <a:rPr lang="ru-RU" sz="1200" b="1" dirty="0">
                <a:solidFill>
                  <a:srgbClr val="C00000"/>
                </a:solidFill>
                <a:latin typeface="Montserrat" panose="00000500000000000000" pitchFamily="2" charset="-52"/>
              </a:rPr>
              <a:t>14 %</a:t>
            </a:r>
            <a:r>
              <a:rPr lang="ru-RU" sz="1125" dirty="0">
                <a:solidFill>
                  <a:srgbClr val="C00000"/>
                </a:solidFill>
                <a:latin typeface="Montserrat" panose="00000500000000000000" pitchFamily="2" charset="-52"/>
              </a:rPr>
              <a:t> </a:t>
            </a:r>
            <a:r>
              <a:rPr lang="ru-RU" sz="1125" dirty="0">
                <a:latin typeface="Montserrat" panose="00000500000000000000" pitchFamily="2" charset="-52"/>
              </a:rPr>
              <a:t>техническая направленность  </a:t>
            </a:r>
          </a:p>
          <a:p>
            <a:endParaRPr lang="ru-RU" sz="1125" dirty="0">
              <a:latin typeface="Montserrat" panose="00000500000000000000" pitchFamily="2" charset="-52"/>
            </a:endParaRPr>
          </a:p>
          <a:p>
            <a:r>
              <a:rPr lang="ru-RU" sz="1200" b="1" dirty="0">
                <a:solidFill>
                  <a:srgbClr val="C00000"/>
                </a:solidFill>
                <a:latin typeface="Montserrat" panose="00000500000000000000" pitchFamily="2" charset="-52"/>
              </a:rPr>
              <a:t>4 %</a:t>
            </a:r>
            <a:r>
              <a:rPr lang="ru-RU" sz="1125" dirty="0">
                <a:solidFill>
                  <a:srgbClr val="C00000"/>
                </a:solidFill>
                <a:latin typeface="Montserrat" panose="00000500000000000000" pitchFamily="2" charset="-52"/>
              </a:rPr>
              <a:t> </a:t>
            </a:r>
            <a:r>
              <a:rPr lang="ru-RU" sz="1125" dirty="0">
                <a:latin typeface="Montserrat" panose="00000500000000000000" pitchFamily="2" charset="-52"/>
              </a:rPr>
              <a:t>туристско-краеведческая направленность  </a:t>
            </a:r>
          </a:p>
        </p:txBody>
      </p:sp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9F4B5741-8BE3-1D87-948F-ABF72FF8A7BF}"/>
              </a:ext>
            </a:extLst>
          </p:cNvPr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5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314648" y="3073205"/>
            <a:ext cx="393226" cy="265199"/>
          </a:xfrm>
          <a:prstGeom prst="rect">
            <a:avLst/>
          </a:prstGeom>
        </p:spPr>
      </p:pic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00047CA1-17AE-DCCF-14E8-5A84BD5A1930}"/>
              </a:ext>
            </a:extLst>
          </p:cNvPr>
          <p:cNvPicPr>
            <a:picLocks noChangeAspect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5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295661" y="3425951"/>
            <a:ext cx="457240" cy="265199"/>
          </a:xfrm>
          <a:prstGeom prst="rect">
            <a:avLst/>
          </a:prstGeom>
        </p:spPr>
      </p:pic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B70CB95D-3C8C-A042-C2DA-281C9FE0D31A}"/>
              </a:ext>
            </a:extLst>
          </p:cNvPr>
          <p:cNvPicPr>
            <a:picLocks noChangeAspect="1"/>
          </p:cNvPicPr>
          <p:nvPr/>
        </p:nvPicPr>
        <p:blipFill>
          <a:blip r:embed="rId10">
            <a:duotone>
              <a:schemeClr val="accent5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419115" y="3837181"/>
            <a:ext cx="210330" cy="210330"/>
          </a:xfrm>
          <a:prstGeom prst="rect">
            <a:avLst/>
          </a:prstGeom>
        </p:spPr>
      </p:pic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1FA21D83-0E59-51BA-F199-E0CF75853A13}"/>
              </a:ext>
            </a:extLst>
          </p:cNvPr>
          <p:cNvPicPr>
            <a:picLocks noChangeAspect="1"/>
          </p:cNvPicPr>
          <p:nvPr/>
        </p:nvPicPr>
        <p:blipFill>
          <a:blip r:embed="rId11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duotone>
              <a:schemeClr val="accent5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314648" y="4169104"/>
            <a:ext cx="384081" cy="265199"/>
          </a:xfrm>
          <a:prstGeom prst="rect">
            <a:avLst/>
          </a:prstGeom>
        </p:spPr>
      </p:pic>
      <p:pic>
        <p:nvPicPr>
          <p:cNvPr id="24" name="Рисунок 23">
            <a:extLst>
              <a:ext uri="{FF2B5EF4-FFF2-40B4-BE49-F238E27FC236}">
                <a16:creationId xmlns:a16="http://schemas.microsoft.com/office/drawing/2014/main" id="{364A94B1-8955-29DF-0F96-D6904733CD0A}"/>
              </a:ext>
            </a:extLst>
          </p:cNvPr>
          <p:cNvPicPr>
            <a:picLocks noChangeAspect="1"/>
          </p:cNvPicPr>
          <p:nvPr/>
        </p:nvPicPr>
        <p:blipFill>
          <a:blip r:embed="rId12">
            <a:clrChange>
              <a:clrFrom>
                <a:srgbClr val="F7F7F7"/>
              </a:clrFrom>
              <a:clrTo>
                <a:srgbClr val="F7F7F7">
                  <a:alpha val="0"/>
                </a:srgbClr>
              </a:clrTo>
            </a:clrChange>
            <a:duotone>
              <a:schemeClr val="accent5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431583" y="4540579"/>
            <a:ext cx="246910" cy="260627"/>
          </a:xfrm>
          <a:prstGeom prst="rect">
            <a:avLst/>
          </a:prstGeom>
        </p:spPr>
      </p:pic>
      <p:pic>
        <p:nvPicPr>
          <p:cNvPr id="25" name="Рисунок 24">
            <a:extLst>
              <a:ext uri="{FF2B5EF4-FFF2-40B4-BE49-F238E27FC236}">
                <a16:creationId xmlns:a16="http://schemas.microsoft.com/office/drawing/2014/main" id="{09A3A20E-FC25-3B6A-D291-11CB9F9FE2C7}"/>
              </a:ext>
            </a:extLst>
          </p:cNvPr>
          <p:cNvPicPr>
            <a:picLocks noChangeAspect="1"/>
          </p:cNvPicPr>
          <p:nvPr/>
        </p:nvPicPr>
        <p:blipFill>
          <a:blip r:embed="rId1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5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470109" y="4907484"/>
            <a:ext cx="228620" cy="333785"/>
          </a:xfrm>
          <a:prstGeom prst="rect">
            <a:avLst/>
          </a:prstGeom>
        </p:spPr>
      </p:pic>
      <p:pic>
        <p:nvPicPr>
          <p:cNvPr id="26" name="Рисунок 25">
            <a:extLst>
              <a:ext uri="{FF2B5EF4-FFF2-40B4-BE49-F238E27FC236}">
                <a16:creationId xmlns:a16="http://schemas.microsoft.com/office/drawing/2014/main" id="{03E81056-9F0C-2499-D27B-28B50139C1E4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5054153" y="3120147"/>
            <a:ext cx="683244" cy="470498"/>
          </a:xfrm>
          <a:prstGeom prst="rect">
            <a:avLst/>
          </a:prstGeom>
        </p:spPr>
      </p:pic>
      <p:sp>
        <p:nvSpPr>
          <p:cNvPr id="28" name="TextBox 27">
            <a:extLst>
              <a:ext uri="{FF2B5EF4-FFF2-40B4-BE49-F238E27FC236}">
                <a16:creationId xmlns:a16="http://schemas.microsoft.com/office/drawing/2014/main" id="{DDE4EE30-EDCF-12FB-7485-53F7A72E1864}"/>
              </a:ext>
            </a:extLst>
          </p:cNvPr>
          <p:cNvSpPr txBox="1"/>
          <p:nvPr/>
        </p:nvSpPr>
        <p:spPr>
          <a:xfrm>
            <a:off x="5788254" y="3112851"/>
            <a:ext cx="2953098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200" b="1" dirty="0">
                <a:solidFill>
                  <a:srgbClr val="C00000"/>
                </a:solidFill>
                <a:latin typeface="Montserrat" panose="00000500000000000000" pitchFamily="2" charset="-52"/>
              </a:rPr>
              <a:t>25 % </a:t>
            </a:r>
            <a:r>
              <a:rPr lang="ru-RU" sz="1050" dirty="0">
                <a:solidFill>
                  <a:prstClr val="black"/>
                </a:solidFill>
                <a:latin typeface="Montserrat" panose="00000500000000000000" pitchFamily="2" charset="-52"/>
              </a:rPr>
              <a:t>детей в возрасте от 5 до 18 лет воспользуются сертификатом персонифицированного финансирования дополнительного образования (ПФДО) с сентября 2022 г.</a:t>
            </a:r>
            <a:endParaRPr lang="ru-RU" sz="1050" dirty="0">
              <a:latin typeface="Montserrat" panose="00000500000000000000" pitchFamily="2" charset="-52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FF169CDA-9456-63C3-735E-AC28F39BD938}"/>
              </a:ext>
            </a:extLst>
          </p:cNvPr>
          <p:cNvSpPr txBox="1"/>
          <p:nvPr/>
        </p:nvSpPr>
        <p:spPr>
          <a:xfrm>
            <a:off x="5788254" y="2266425"/>
            <a:ext cx="3020250" cy="5770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050" dirty="0">
                <a:latin typeface="Montserrat" panose="00000500000000000000" pitchFamily="2" charset="-52"/>
              </a:rPr>
              <a:t>Запись на программы дополнительного образования через федеральный портал Госуслуги</a:t>
            </a:r>
          </a:p>
        </p:txBody>
      </p:sp>
      <p:pic>
        <p:nvPicPr>
          <p:cNvPr id="34" name="Рисунок 33">
            <a:extLst>
              <a:ext uri="{FF2B5EF4-FFF2-40B4-BE49-F238E27FC236}">
                <a16:creationId xmlns:a16="http://schemas.microsoft.com/office/drawing/2014/main" id="{E69CB224-9541-B85D-E22F-44106B36C7D1}"/>
              </a:ext>
            </a:extLst>
          </p:cNvPr>
          <p:cNvPicPr>
            <a:picLocks noChangeAspect="1"/>
          </p:cNvPicPr>
          <p:nvPr/>
        </p:nvPicPr>
        <p:blipFill rotWithShape="1">
          <a:blip r:embed="rId15"/>
          <a:srcRect l="30803" t="11925" r="32375" b="13085"/>
          <a:stretch/>
        </p:blipFill>
        <p:spPr>
          <a:xfrm>
            <a:off x="5085473" y="2200990"/>
            <a:ext cx="575189" cy="619433"/>
          </a:xfrm>
          <a:prstGeom prst="rect">
            <a:avLst/>
          </a:prstGeom>
        </p:spPr>
      </p:pic>
      <p:sp>
        <p:nvSpPr>
          <p:cNvPr id="36" name="TextBox 35">
            <a:extLst>
              <a:ext uri="{FF2B5EF4-FFF2-40B4-BE49-F238E27FC236}">
                <a16:creationId xmlns:a16="http://schemas.microsoft.com/office/drawing/2014/main" id="{A1905683-B61E-B4CB-5DD5-EC3CA9A0A44D}"/>
              </a:ext>
            </a:extLst>
          </p:cNvPr>
          <p:cNvSpPr txBox="1"/>
          <p:nvPr/>
        </p:nvSpPr>
        <p:spPr>
          <a:xfrm>
            <a:off x="5737398" y="1765161"/>
            <a:ext cx="2386303" cy="3000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350" b="1" dirty="0">
                <a:latin typeface="Montserrat" panose="00000500000000000000" pitchFamily="2" charset="-52"/>
              </a:rPr>
              <a:t>с 1 сентября 2022 г.</a:t>
            </a:r>
          </a:p>
        </p:txBody>
      </p:sp>
    </p:spTree>
    <p:extLst>
      <p:ext uri="{BB962C8B-B14F-4D97-AF65-F5344CB8AC3E}">
        <p14:creationId xmlns:p14="http://schemas.microsoft.com/office/powerpoint/2010/main" val="922135370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BA05812A-2F6A-9FA2-FF76-D2823B4C2B3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2848381"/>
            <a:ext cx="3148550" cy="2832300"/>
          </a:xfrm>
          <a:prstGeom prst="rect">
            <a:avLst/>
          </a:prstGeom>
        </p:spPr>
      </p:pic>
      <p:sp>
        <p:nvSpPr>
          <p:cNvPr id="33" name="Текст 32">
            <a:extLst>
              <a:ext uri="{FF2B5EF4-FFF2-40B4-BE49-F238E27FC236}">
                <a16:creationId xmlns:a16="http://schemas.microsoft.com/office/drawing/2014/main" id="{4DD4C7A5-7D54-4C61-955C-753773B49ED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ru-RU" dirty="0"/>
              <a:t>Формирование</a:t>
            </a:r>
            <a:r>
              <a:rPr lang="en-US" dirty="0"/>
              <a:t> </a:t>
            </a:r>
            <a:r>
              <a:rPr lang="ru-RU" dirty="0"/>
              <a:t>единого образовательного пространства:</a:t>
            </a:r>
            <a:br>
              <a:rPr lang="en-US" dirty="0"/>
            </a:br>
            <a:r>
              <a:rPr lang="ru-RU" dirty="0"/>
              <a:t>магистральные проекты</a:t>
            </a:r>
          </a:p>
        </p:txBody>
      </p:sp>
      <p:sp>
        <p:nvSpPr>
          <p:cNvPr id="2" name="Текст 1"/>
          <p:cNvSpPr>
            <a:spLocks noGrp="1"/>
          </p:cNvSpPr>
          <p:nvPr>
            <p:ph type="body" sz="quarter" idx="11"/>
          </p:nvPr>
        </p:nvSpPr>
        <p:spPr/>
        <p:txBody>
          <a:bodyPr>
            <a:normAutofit/>
          </a:bodyPr>
          <a:lstStyle/>
          <a:p>
            <a:r>
              <a:rPr lang="ru-RU" dirty="0"/>
              <a:t>Создание и функционирование театральных кружков и объединений в образовательных организациях Пермского края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ru-RU" dirty="0"/>
              <a:t>МИНИСТЕРСТВО ОБРАЗОВАНИЯ И НАУКИ</a:t>
            </a:r>
            <a:br>
              <a:rPr lang="ru-RU" dirty="0"/>
            </a:br>
            <a:r>
              <a:rPr lang="ru-RU" dirty="0"/>
              <a:t>ПЕРМСКОГО КРАЯ</a:t>
            </a:r>
          </a:p>
        </p:txBody>
      </p:sp>
      <p:grpSp>
        <p:nvGrpSpPr>
          <p:cNvPr id="11" name="Группа 10"/>
          <p:cNvGrpSpPr/>
          <p:nvPr/>
        </p:nvGrpSpPr>
        <p:grpSpPr>
          <a:xfrm>
            <a:off x="2405815" y="1890184"/>
            <a:ext cx="4332371" cy="3908926"/>
            <a:chOff x="6964948" y="656891"/>
            <a:chExt cx="5776495" cy="5211901"/>
          </a:xfrm>
        </p:grpSpPr>
        <p:graphicFrame>
          <p:nvGraphicFramePr>
            <p:cNvPr id="12" name="Схема 11"/>
            <p:cNvGraphicFramePr/>
            <p:nvPr>
              <p:extLst/>
            </p:nvPr>
          </p:nvGraphicFramePr>
          <p:xfrm>
            <a:off x="6964948" y="656891"/>
            <a:ext cx="5776495" cy="5211901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4" r:lo="rId5" r:qs="rId6" r:cs="rId7"/>
            </a:graphicData>
          </a:graphic>
        </p:graphicFrame>
        <p:pic>
          <p:nvPicPr>
            <p:cNvPr id="15" name="Picture 2" descr="https://e7.pngegg.com/pngimages/595/552/png-clipart-graphy-theatre-drama-mask-mask-logo-drama.png"/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backgroundRemoval t="545" b="98774" l="111" r="93889">
                          <a14:foregroundMark x1="25000" y1="25477" x2="25000" y2="25477"/>
                          <a14:foregroundMark x1="28333" y1="33106" x2="28333" y2="33106"/>
                          <a14:foregroundMark x1="28333" y1="33106" x2="28333" y2="33106"/>
                          <a14:foregroundMark x1="42556" y1="28883" x2="42556" y2="28883"/>
                          <a14:foregroundMark x1="47889" y1="24387" x2="47889" y2="24387"/>
                          <a14:foregroundMark x1="37778" y1="43188" x2="37778" y2="43188"/>
                          <a14:foregroundMark x1="9000" y1="64850" x2="9000" y2="64850"/>
                          <a14:foregroundMark x1="51111" y1="73297" x2="51111" y2="73297"/>
                          <a14:foregroundMark x1="46333" y1="51226" x2="46333" y2="51226"/>
                          <a14:foregroundMark x1="59111" y1="90054" x2="59111" y2="90054"/>
                          <a14:foregroundMark x1="72111" y1="73433" x2="72111" y2="73433"/>
                          <a14:foregroundMark x1="75556" y1="66213" x2="75556" y2="66213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303816" y="3198531"/>
              <a:ext cx="1132742" cy="92381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6" name="TextBox 15"/>
            <p:cNvSpPr txBox="1"/>
            <p:nvPr/>
          </p:nvSpPr>
          <p:spPr>
            <a:xfrm>
              <a:off x="9086431" y="2439726"/>
              <a:ext cx="1576137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/>
              <a:r>
                <a:rPr lang="ru-RU" sz="1050" b="1" dirty="0">
                  <a:latin typeface="Montserrat" panose="00000500000000000000"/>
                </a:rPr>
                <a:t>Направления театральных объединений</a:t>
              </a:r>
            </a:p>
          </p:txBody>
        </p:sp>
      </p:grpSp>
      <p:sp>
        <p:nvSpPr>
          <p:cNvPr id="8" name="TextBox 7"/>
          <p:cNvSpPr txBox="1"/>
          <p:nvPr/>
        </p:nvSpPr>
        <p:spPr>
          <a:xfrm>
            <a:off x="251520" y="1670894"/>
            <a:ext cx="240803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b="1" dirty="0">
                <a:solidFill>
                  <a:srgbClr val="C00000"/>
                </a:solidFill>
                <a:latin typeface="Montserrat" panose="00000500000000000000"/>
              </a:rPr>
              <a:t>6 396 </a:t>
            </a:r>
            <a:r>
              <a:rPr lang="ru-RU" sz="1200" dirty="0">
                <a:latin typeface="Montserrat" panose="00000500000000000000"/>
              </a:rPr>
              <a:t>участников</a:t>
            </a:r>
          </a:p>
          <a:p>
            <a:r>
              <a:rPr lang="ru-RU" sz="1200" b="1" dirty="0">
                <a:solidFill>
                  <a:srgbClr val="C00000"/>
                </a:solidFill>
                <a:latin typeface="Montserrat" panose="00000500000000000000"/>
              </a:rPr>
              <a:t>255</a:t>
            </a:r>
            <a:r>
              <a:rPr lang="ru-RU" sz="1200" dirty="0">
                <a:latin typeface="Montserrat" panose="00000500000000000000"/>
              </a:rPr>
              <a:t> театральных объединений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640135" y="2880664"/>
            <a:ext cx="2596700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28588" indent="-128588">
              <a:buFont typeface="Wingdings" panose="05000000000000000000" pitchFamily="2" charset="2"/>
              <a:buChar char="§"/>
            </a:pPr>
            <a:r>
              <a:rPr lang="ru-RU" sz="900" dirty="0">
                <a:latin typeface="Montserrat" panose="00000500000000000000" pitchFamily="2" charset="-52"/>
              </a:rPr>
              <a:t>Локальный акт</a:t>
            </a:r>
          </a:p>
          <a:p>
            <a:pPr marL="128588" indent="-128588">
              <a:buFont typeface="Wingdings" panose="05000000000000000000" pitchFamily="2" charset="2"/>
              <a:buChar char="§"/>
            </a:pPr>
            <a:r>
              <a:rPr lang="ru-RU" sz="900" dirty="0">
                <a:latin typeface="Montserrat" panose="00000500000000000000" pitchFamily="2" charset="-52"/>
              </a:rPr>
              <a:t>Программа</a:t>
            </a:r>
          </a:p>
          <a:p>
            <a:pPr marL="128588" indent="-128588">
              <a:buFont typeface="Wingdings" panose="05000000000000000000" pitchFamily="2" charset="2"/>
              <a:buChar char="§"/>
            </a:pPr>
            <a:r>
              <a:rPr lang="ru-RU" sz="900" dirty="0">
                <a:latin typeface="Montserrat" panose="00000500000000000000" pitchFamily="2" charset="-52"/>
              </a:rPr>
              <a:t>Сетевое взаимодействие</a:t>
            </a:r>
          </a:p>
        </p:txBody>
      </p:sp>
      <p:pic>
        <p:nvPicPr>
          <p:cNvPr id="2052" name="Picture 4" descr="https://static.tildacdn.com/tild3861-3865-4065-b731-366339663439/kisspng-check-mark-l.pn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644" y="2790862"/>
            <a:ext cx="574550" cy="574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251520" y="2206065"/>
            <a:ext cx="2333419" cy="57708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1050" b="1" dirty="0">
                <a:latin typeface="Montserrat" panose="00000500000000000000" pitchFamily="2" charset="-52"/>
              </a:rPr>
              <a:t>План:</a:t>
            </a:r>
          </a:p>
          <a:p>
            <a:r>
              <a:rPr lang="ru-RU" sz="1050" dirty="0">
                <a:latin typeface="Montserrat" panose="00000500000000000000" pitchFamily="2" charset="-52"/>
              </a:rPr>
              <a:t>к 2024 г. – в 100 % школ создан</a:t>
            </a:r>
            <a:br>
              <a:rPr lang="ru-RU" sz="1050" dirty="0">
                <a:latin typeface="Montserrat" panose="00000500000000000000" pitchFamily="2" charset="-52"/>
              </a:rPr>
            </a:br>
            <a:r>
              <a:rPr lang="ru-RU" sz="1050" dirty="0">
                <a:latin typeface="Montserrat" panose="00000500000000000000" pitchFamily="2" charset="-52"/>
              </a:rPr>
              <a:t>школьный театр</a:t>
            </a:r>
          </a:p>
        </p:txBody>
      </p:sp>
      <p:pic>
        <p:nvPicPr>
          <p:cNvPr id="17" name="Рисунок 16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35968" y="1776021"/>
            <a:ext cx="2456511" cy="1637034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35969" y="3632345"/>
            <a:ext cx="2456510" cy="1637034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014" y="3632346"/>
            <a:ext cx="2661050" cy="1771261"/>
          </a:xfrm>
          <a:prstGeom prst="rect">
            <a:avLst/>
          </a:prstGeom>
        </p:spPr>
      </p:pic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9526A1D3-11DE-B74C-BD37-A18A19F5C187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 rot="750654">
            <a:off x="7989782" y="1281628"/>
            <a:ext cx="887045" cy="649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9366904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3D3D3F6E-AE95-4296-BF78-24A9BF867102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9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553151">
            <a:off x="-1035840" y="3108323"/>
            <a:ext cx="4243337" cy="4243337"/>
          </a:xfrm>
          <a:prstGeom prst="rect">
            <a:avLst/>
          </a:prstGeom>
          <a:ln>
            <a:noFill/>
          </a:ln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0F683935-EF86-8EA6-C705-AAF102D7D7C3}"/>
              </a:ext>
            </a:extLst>
          </p:cNvPr>
          <p:cNvSpPr txBox="1"/>
          <p:nvPr/>
        </p:nvSpPr>
        <p:spPr>
          <a:xfrm>
            <a:off x="3998865" y="2930124"/>
            <a:ext cx="4447051" cy="6001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300" b="1" dirty="0">
                <a:solidFill>
                  <a:srgbClr val="727272"/>
                </a:solidFill>
                <a:latin typeface="Montserrat" panose="00000500000000000000" pitchFamily="2" charset="-52"/>
              </a:rPr>
              <a:t>ПРОФОРИЕНТАЦИЯ</a:t>
            </a:r>
          </a:p>
        </p:txBody>
      </p:sp>
      <p:sp>
        <p:nvSpPr>
          <p:cNvPr id="14" name="Полилиния: фигура 13">
            <a:extLst>
              <a:ext uri="{FF2B5EF4-FFF2-40B4-BE49-F238E27FC236}">
                <a16:creationId xmlns:a16="http://schemas.microsoft.com/office/drawing/2014/main" id="{33FB5E5A-BD4E-1DC9-E4D2-AE7BDE03F49A}"/>
              </a:ext>
            </a:extLst>
          </p:cNvPr>
          <p:cNvSpPr/>
          <p:nvPr/>
        </p:nvSpPr>
        <p:spPr>
          <a:xfrm>
            <a:off x="2596754" y="3221832"/>
            <a:ext cx="1305520" cy="369689"/>
          </a:xfrm>
          <a:custGeom>
            <a:avLst/>
            <a:gdLst>
              <a:gd name="connsiteX0" fmla="*/ 0 w 1740693"/>
              <a:gd name="connsiteY0" fmla="*/ 492919 h 492919"/>
              <a:gd name="connsiteX1" fmla="*/ 504825 w 1740693"/>
              <a:gd name="connsiteY1" fmla="*/ 2381 h 492919"/>
              <a:gd name="connsiteX2" fmla="*/ 1740693 w 1740693"/>
              <a:gd name="connsiteY2" fmla="*/ 0 h 4929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740693" h="492919">
                <a:moveTo>
                  <a:pt x="0" y="492919"/>
                </a:moveTo>
                <a:lnTo>
                  <a:pt x="504825" y="2381"/>
                </a:lnTo>
                <a:lnTo>
                  <a:pt x="1740693" y="0"/>
                </a:lnTo>
              </a:path>
            </a:pathLst>
          </a:custGeom>
          <a:noFill/>
          <a:ln w="76200">
            <a:solidFill>
              <a:srgbClr val="72727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 dirty="0">
              <a:solidFill>
                <a:srgbClr val="4B8523"/>
              </a:solidFill>
              <a:latin typeface="Montserrat" panose="00000500000000000000" pitchFamily="2" charset="-52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FBE93251-B893-886E-8998-F2DDAF9F26B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894" y="4072882"/>
            <a:ext cx="1927868" cy="19278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7368419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EF934631-547C-2C7F-7079-CBD915EC463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2868750"/>
            <a:ext cx="3148550" cy="2832300"/>
          </a:xfrm>
          <a:prstGeom prst="rect">
            <a:avLst/>
          </a:prstGeom>
        </p:spPr>
      </p:pic>
      <p:sp>
        <p:nvSpPr>
          <p:cNvPr id="53" name="Прямоугольник 52">
            <a:extLst>
              <a:ext uri="{FF2B5EF4-FFF2-40B4-BE49-F238E27FC236}">
                <a16:creationId xmlns:a16="http://schemas.microsoft.com/office/drawing/2014/main" id="{65A7D3AD-1642-4DB6-ABDF-5FFD971B7262}"/>
              </a:ext>
            </a:extLst>
          </p:cNvPr>
          <p:cNvSpPr/>
          <p:nvPr/>
        </p:nvSpPr>
        <p:spPr>
          <a:xfrm>
            <a:off x="-2582" y="1542926"/>
            <a:ext cx="9144000" cy="352817"/>
          </a:xfrm>
          <a:prstGeom prst="rect">
            <a:avLst/>
          </a:prstGeom>
          <a:solidFill>
            <a:srgbClr val="D1F1C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 dirty="0">
              <a:latin typeface="Montserrat" panose="00000500000000000000" pitchFamily="2" charset="-52"/>
            </a:endParaRPr>
          </a:p>
        </p:txBody>
      </p:sp>
      <p:sp>
        <p:nvSpPr>
          <p:cNvPr id="41" name="Овал 40"/>
          <p:cNvSpPr/>
          <p:nvPr/>
        </p:nvSpPr>
        <p:spPr>
          <a:xfrm>
            <a:off x="-735230" y="1877990"/>
            <a:ext cx="6395251" cy="6647884"/>
          </a:xfrm>
          <a:prstGeom prst="ellipse">
            <a:avLst/>
          </a:prstGeom>
          <a:solidFill>
            <a:srgbClr val="EF894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 dirty="0">
              <a:latin typeface="Montserrat" panose="00000500000000000000" pitchFamily="2" charset="-52"/>
            </a:endParaRPr>
          </a:p>
        </p:txBody>
      </p:sp>
      <p:sp>
        <p:nvSpPr>
          <p:cNvPr id="40" name="Овал 39"/>
          <p:cNvSpPr/>
          <p:nvPr/>
        </p:nvSpPr>
        <p:spPr>
          <a:xfrm>
            <a:off x="-434346" y="2261028"/>
            <a:ext cx="5753738" cy="5986008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 dirty="0">
              <a:latin typeface="Montserrat" panose="00000500000000000000" pitchFamily="2" charset="-52"/>
            </a:endParaRPr>
          </a:p>
        </p:txBody>
      </p:sp>
      <p:sp>
        <p:nvSpPr>
          <p:cNvPr id="39" name="Овал 38"/>
          <p:cNvSpPr/>
          <p:nvPr/>
        </p:nvSpPr>
        <p:spPr>
          <a:xfrm>
            <a:off x="-255917" y="2504172"/>
            <a:ext cx="5301294" cy="5510712"/>
          </a:xfrm>
          <a:prstGeom prst="ellipse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 dirty="0">
              <a:latin typeface="Montserrat" panose="00000500000000000000" pitchFamily="2" charset="-52"/>
            </a:endParaRPr>
          </a:p>
        </p:txBody>
      </p:sp>
      <p:sp>
        <p:nvSpPr>
          <p:cNvPr id="38" name="Овал 37"/>
          <p:cNvSpPr/>
          <p:nvPr/>
        </p:nvSpPr>
        <p:spPr>
          <a:xfrm>
            <a:off x="-113811" y="2691951"/>
            <a:ext cx="4980943" cy="5177706"/>
          </a:xfrm>
          <a:prstGeom prst="ellipse">
            <a:avLst/>
          </a:prstGeom>
          <a:solidFill>
            <a:srgbClr val="F9D9C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 dirty="0">
              <a:latin typeface="Montserrat" panose="00000500000000000000" pitchFamily="2" charset="-52"/>
            </a:endParaRPr>
          </a:p>
        </p:txBody>
      </p:sp>
      <p:sp>
        <p:nvSpPr>
          <p:cNvPr id="30" name="Овал 29"/>
          <p:cNvSpPr/>
          <p:nvPr/>
        </p:nvSpPr>
        <p:spPr>
          <a:xfrm>
            <a:off x="27993" y="2850987"/>
            <a:ext cx="4674961" cy="4859636"/>
          </a:xfrm>
          <a:prstGeom prst="ellipse">
            <a:avLst/>
          </a:prstGeom>
          <a:solidFill>
            <a:srgbClr val="7EB0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 dirty="0">
              <a:latin typeface="Montserrat" panose="00000500000000000000" pitchFamily="2" charset="-52"/>
            </a:endParaRPr>
          </a:p>
        </p:txBody>
      </p:sp>
      <p:sp>
        <p:nvSpPr>
          <p:cNvPr id="29" name="Овал 28"/>
          <p:cNvSpPr/>
          <p:nvPr/>
        </p:nvSpPr>
        <p:spPr>
          <a:xfrm>
            <a:off x="349591" y="3207187"/>
            <a:ext cx="3993309" cy="4151057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 dirty="0">
              <a:latin typeface="Montserrat" panose="00000500000000000000" pitchFamily="2" charset="-52"/>
            </a:endParaRPr>
          </a:p>
        </p:txBody>
      </p:sp>
      <p:sp>
        <p:nvSpPr>
          <p:cNvPr id="28" name="Овал 27"/>
          <p:cNvSpPr/>
          <p:nvPr/>
        </p:nvSpPr>
        <p:spPr>
          <a:xfrm>
            <a:off x="498493" y="3368507"/>
            <a:ext cx="3682933" cy="3828419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 dirty="0">
              <a:latin typeface="Montserrat" panose="00000500000000000000" pitchFamily="2" charset="-52"/>
            </a:endParaRPr>
          </a:p>
        </p:txBody>
      </p:sp>
      <p:sp>
        <p:nvSpPr>
          <p:cNvPr id="27" name="Овал 26"/>
          <p:cNvSpPr/>
          <p:nvPr/>
        </p:nvSpPr>
        <p:spPr>
          <a:xfrm>
            <a:off x="646851" y="3537364"/>
            <a:ext cx="3385152" cy="3518876"/>
          </a:xfrm>
          <a:prstGeom prst="ellipse">
            <a:avLst/>
          </a:prstGeom>
          <a:solidFill>
            <a:srgbClr val="CADF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 dirty="0">
              <a:latin typeface="Montserrat" panose="00000500000000000000" pitchFamily="2" charset="-52"/>
            </a:endParaRPr>
          </a:p>
        </p:txBody>
      </p:sp>
      <p:sp>
        <p:nvSpPr>
          <p:cNvPr id="22" name="Овал 21"/>
          <p:cNvSpPr/>
          <p:nvPr/>
        </p:nvSpPr>
        <p:spPr>
          <a:xfrm>
            <a:off x="785572" y="3677749"/>
            <a:ext cx="3091838" cy="3213974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 dirty="0">
              <a:latin typeface="Montserrat" panose="00000500000000000000" pitchFamily="2" charset="-52"/>
            </a:endParaRPr>
          </a:p>
        </p:txBody>
      </p:sp>
      <p:sp>
        <p:nvSpPr>
          <p:cNvPr id="21" name="Овал 20"/>
          <p:cNvSpPr/>
          <p:nvPr/>
        </p:nvSpPr>
        <p:spPr>
          <a:xfrm>
            <a:off x="1091260" y="4017406"/>
            <a:ext cx="2461556" cy="2558795"/>
          </a:xfrm>
          <a:prstGeom prst="ellipse">
            <a:avLst/>
          </a:prstGeom>
          <a:solidFill>
            <a:srgbClr val="FFE59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 dirty="0">
              <a:latin typeface="Montserrat" panose="00000500000000000000" pitchFamily="2" charset="-52"/>
            </a:endParaRPr>
          </a:p>
        </p:txBody>
      </p:sp>
      <p:sp>
        <p:nvSpPr>
          <p:cNvPr id="19" name="Овал 18"/>
          <p:cNvSpPr/>
          <p:nvPr/>
        </p:nvSpPr>
        <p:spPr>
          <a:xfrm>
            <a:off x="1229323" y="4180018"/>
            <a:ext cx="2177726" cy="2263753"/>
          </a:xfrm>
          <a:prstGeom prst="ellipse">
            <a:avLst/>
          </a:prstGeom>
          <a:solidFill>
            <a:srgbClr val="FFEBB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 dirty="0">
              <a:latin typeface="Montserrat" panose="00000500000000000000" pitchFamily="2" charset="-52"/>
            </a:endParaRPr>
          </a:p>
        </p:txBody>
      </p:sp>
      <p:sp>
        <p:nvSpPr>
          <p:cNvPr id="17" name="Овал 16"/>
          <p:cNvSpPr/>
          <p:nvPr/>
        </p:nvSpPr>
        <p:spPr>
          <a:xfrm>
            <a:off x="1350988" y="4319224"/>
            <a:ext cx="1923514" cy="1999499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 dirty="0">
              <a:latin typeface="Montserrat" panose="00000500000000000000" pitchFamily="2" charset="-52"/>
            </a:endParaRPr>
          </a:p>
        </p:txBody>
      </p:sp>
      <p:sp>
        <p:nvSpPr>
          <p:cNvPr id="15" name="Овал 14"/>
          <p:cNvSpPr/>
          <p:nvPr/>
        </p:nvSpPr>
        <p:spPr>
          <a:xfrm>
            <a:off x="1494956" y="4485476"/>
            <a:ext cx="1635579" cy="1700190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 dirty="0">
              <a:latin typeface="Montserrat" panose="00000500000000000000" pitchFamily="2" charset="-52"/>
            </a:endParaRPr>
          </a:p>
        </p:txBody>
      </p:sp>
      <p:sp>
        <p:nvSpPr>
          <p:cNvPr id="10" name="Овал 9"/>
          <p:cNvSpPr/>
          <p:nvPr/>
        </p:nvSpPr>
        <p:spPr>
          <a:xfrm>
            <a:off x="1603899" y="4623095"/>
            <a:ext cx="1372335" cy="1424951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 dirty="0">
              <a:latin typeface="Montserrat" panose="00000500000000000000" pitchFamily="2" charset="-52"/>
            </a:endParaRPr>
          </a:p>
        </p:txBody>
      </p:sp>
      <p:sp>
        <p:nvSpPr>
          <p:cNvPr id="9" name="Овал 8"/>
          <p:cNvSpPr/>
          <p:nvPr/>
        </p:nvSpPr>
        <p:spPr>
          <a:xfrm>
            <a:off x="1729461" y="4788046"/>
            <a:ext cx="1124147" cy="1124147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 dirty="0">
              <a:latin typeface="Montserrat" panose="00000500000000000000" pitchFamily="2" charset="-52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1"/>
          </p:nvPr>
        </p:nvSpPr>
        <p:spPr/>
        <p:txBody>
          <a:bodyPr>
            <a:normAutofit/>
          </a:bodyPr>
          <a:lstStyle/>
          <a:p>
            <a:r>
              <a:rPr lang="ru-RU" dirty="0">
                <a:solidFill>
                  <a:schemeClr val="tx1"/>
                </a:solidFill>
              </a:rPr>
              <a:t>Система работы по самоопределению и профессиональной ориентации обучающихся в Пермском крае</a:t>
            </a:r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8" name="Полилиния 7"/>
          <p:cNvSpPr/>
          <p:nvPr/>
        </p:nvSpPr>
        <p:spPr>
          <a:xfrm>
            <a:off x="1989997" y="5035501"/>
            <a:ext cx="600140" cy="600140"/>
          </a:xfrm>
          <a:custGeom>
            <a:avLst/>
            <a:gdLst>
              <a:gd name="connsiteX0" fmla="*/ 0 w 1459849"/>
              <a:gd name="connsiteY0" fmla="*/ 729925 h 1459849"/>
              <a:gd name="connsiteX1" fmla="*/ 729925 w 1459849"/>
              <a:gd name="connsiteY1" fmla="*/ 0 h 1459849"/>
              <a:gd name="connsiteX2" fmla="*/ 1459850 w 1459849"/>
              <a:gd name="connsiteY2" fmla="*/ 729925 h 1459849"/>
              <a:gd name="connsiteX3" fmla="*/ 729925 w 1459849"/>
              <a:gd name="connsiteY3" fmla="*/ 1459850 h 1459849"/>
              <a:gd name="connsiteX4" fmla="*/ 0 w 1459849"/>
              <a:gd name="connsiteY4" fmla="*/ 729925 h 14598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59849" h="1459849">
                <a:moveTo>
                  <a:pt x="0" y="729925"/>
                </a:moveTo>
                <a:cubicBezTo>
                  <a:pt x="0" y="326799"/>
                  <a:pt x="326799" y="0"/>
                  <a:pt x="729925" y="0"/>
                </a:cubicBezTo>
                <a:cubicBezTo>
                  <a:pt x="1133051" y="0"/>
                  <a:pt x="1459850" y="326799"/>
                  <a:pt x="1459850" y="729925"/>
                </a:cubicBezTo>
                <a:cubicBezTo>
                  <a:pt x="1459850" y="1133051"/>
                  <a:pt x="1133051" y="1459850"/>
                  <a:pt x="729925" y="1459850"/>
                </a:cubicBezTo>
                <a:cubicBezTo>
                  <a:pt x="326799" y="1459850"/>
                  <a:pt x="0" y="1133051"/>
                  <a:pt x="0" y="729925"/>
                </a:cubicBezTo>
                <a:close/>
              </a:path>
            </a:pathLst>
          </a:custGeom>
          <a:solidFill>
            <a:schemeClr val="bg1"/>
          </a:solidFill>
          <a:ln>
            <a:solidFill>
              <a:schemeClr val="bg2"/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0" tIns="0" rIns="0" bIns="0" numCol="1" spcCol="1270" anchor="ctr" anchorCtr="0">
            <a:noAutofit/>
          </a:bodyPr>
          <a:lstStyle/>
          <a:p>
            <a:pPr algn="ctr" defTabSz="766763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ru-RU" sz="825" dirty="0">
              <a:solidFill>
                <a:schemeClr val="tx1"/>
              </a:solidFill>
              <a:latin typeface="Montserrat" panose="00000500000000000000" pitchFamily="2" charset="-52"/>
            </a:endParaRPr>
          </a:p>
        </p:txBody>
      </p:sp>
      <p:sp>
        <p:nvSpPr>
          <p:cNvPr id="12" name="Прямоугольник 11"/>
          <p:cNvSpPr/>
          <p:nvPr/>
        </p:nvSpPr>
        <p:spPr>
          <a:xfrm rot="2576401">
            <a:off x="1820150" y="4854239"/>
            <a:ext cx="923465" cy="1020043"/>
          </a:xfrm>
          <a:prstGeom prst="rect">
            <a:avLst/>
          </a:prstGeom>
          <a:noFill/>
        </p:spPr>
        <p:txBody>
          <a:bodyPr spcFirstLastPara="1" wrap="none" lIns="68580" tIns="34290" rIns="68580" bIns="34290" numCol="1">
            <a:prstTxWarp prst="textArchUp">
              <a:avLst>
                <a:gd name="adj" fmla="val 10966721"/>
              </a:avLst>
            </a:prstTxWarp>
            <a:spAutoFit/>
          </a:bodyPr>
          <a:lstStyle/>
          <a:p>
            <a:pPr algn="ctr"/>
            <a:r>
              <a:rPr lang="ru-RU" sz="2700" dirty="0">
                <a:latin typeface="Montserrat" panose="00000500000000000000" pitchFamily="2" charset="-52"/>
              </a:rPr>
              <a:t>Профессиональные экскурсии, </a:t>
            </a:r>
            <a:r>
              <a:rPr lang="ru-RU" sz="2700" dirty="0" err="1">
                <a:latin typeface="Montserrat" panose="00000500000000000000" pitchFamily="2" charset="-52"/>
              </a:rPr>
              <a:t>квесты</a:t>
            </a:r>
            <a:endParaRPr lang="ru-RU" sz="2700" dirty="0">
              <a:latin typeface="Montserrat" panose="00000500000000000000" pitchFamily="2" charset="-52"/>
            </a:endParaRPr>
          </a:p>
        </p:txBody>
      </p:sp>
      <p:sp>
        <p:nvSpPr>
          <p:cNvPr id="14" name="Прямоугольник 13"/>
          <p:cNvSpPr/>
          <p:nvPr/>
        </p:nvSpPr>
        <p:spPr>
          <a:xfrm rot="210177">
            <a:off x="1722406" y="4732059"/>
            <a:ext cx="1166537" cy="1173830"/>
          </a:xfrm>
          <a:prstGeom prst="rect">
            <a:avLst/>
          </a:prstGeom>
          <a:noFill/>
        </p:spPr>
        <p:txBody>
          <a:bodyPr spcFirstLastPara="1" wrap="none" lIns="68580" tIns="34290" rIns="68580" bIns="34290" numCol="1">
            <a:prstTxWarp prst="textArchUp">
              <a:avLst>
                <a:gd name="adj" fmla="val 13817788"/>
              </a:avLst>
            </a:prstTxWarp>
            <a:spAutoFit/>
          </a:bodyPr>
          <a:lstStyle/>
          <a:p>
            <a:pPr algn="ctr"/>
            <a:r>
              <a:rPr lang="ru-RU" dirty="0" err="1">
                <a:latin typeface="Montserrat" panose="00000500000000000000" pitchFamily="2" charset="-52"/>
              </a:rPr>
              <a:t>Профтестирование</a:t>
            </a:r>
            <a:endParaRPr lang="ru-RU" dirty="0">
              <a:latin typeface="Montserrat" panose="00000500000000000000" pitchFamily="2" charset="-52"/>
            </a:endParaRPr>
          </a:p>
        </p:txBody>
      </p:sp>
      <p:sp>
        <p:nvSpPr>
          <p:cNvPr id="16" name="Прямоугольник 15"/>
          <p:cNvSpPr/>
          <p:nvPr/>
        </p:nvSpPr>
        <p:spPr>
          <a:xfrm rot="2570783">
            <a:off x="1542381" y="4577855"/>
            <a:ext cx="1505651" cy="1507592"/>
          </a:xfrm>
          <a:prstGeom prst="rect">
            <a:avLst/>
          </a:prstGeom>
          <a:noFill/>
        </p:spPr>
        <p:txBody>
          <a:bodyPr spcFirstLastPara="1" wrap="none" lIns="68580" tIns="34290" rIns="68580" bIns="34290" numCol="1">
            <a:prstTxWarp prst="textArchUp">
              <a:avLst>
                <a:gd name="adj" fmla="val 11855553"/>
              </a:avLst>
            </a:prstTxWarp>
            <a:spAutoFit/>
          </a:bodyPr>
          <a:lstStyle/>
          <a:p>
            <a:pPr algn="ctr"/>
            <a:r>
              <a:rPr lang="ru-RU" sz="2700" dirty="0">
                <a:latin typeface="Montserrat" panose="00000500000000000000" pitchFamily="2" charset="-52"/>
              </a:rPr>
              <a:t>Профессиональные пробы, Дни открытых </a:t>
            </a:r>
            <a:r>
              <a:rPr lang="ru-RU" sz="2700" dirty="0" err="1">
                <a:latin typeface="Montserrat" panose="00000500000000000000" pitchFamily="2" charset="-52"/>
              </a:rPr>
              <a:t>двеоей</a:t>
            </a:r>
            <a:endParaRPr lang="ru-RU" sz="2700" dirty="0">
              <a:latin typeface="Montserrat" panose="00000500000000000000" pitchFamily="2" charset="-52"/>
            </a:endParaRPr>
          </a:p>
        </p:txBody>
      </p:sp>
      <p:sp>
        <p:nvSpPr>
          <p:cNvPr id="18" name="Прямоугольник 17"/>
          <p:cNvSpPr/>
          <p:nvPr/>
        </p:nvSpPr>
        <p:spPr>
          <a:xfrm rot="1401785">
            <a:off x="1459007" y="4427222"/>
            <a:ext cx="1706480" cy="1686048"/>
          </a:xfrm>
          <a:prstGeom prst="rect">
            <a:avLst/>
          </a:prstGeom>
          <a:noFill/>
        </p:spPr>
        <p:txBody>
          <a:bodyPr spcFirstLastPara="1" wrap="none" lIns="68580" tIns="34290" rIns="68580" bIns="34290" numCol="1">
            <a:prstTxWarp prst="textArchUp">
              <a:avLst>
                <a:gd name="adj" fmla="val 11612509"/>
              </a:avLst>
            </a:prstTxWarp>
            <a:spAutoFit/>
          </a:bodyPr>
          <a:lstStyle/>
          <a:p>
            <a:pPr algn="ctr"/>
            <a:r>
              <a:rPr lang="ru-RU" sz="2400" b="1" dirty="0">
                <a:solidFill>
                  <a:schemeClr val="bg1"/>
                </a:solidFill>
                <a:latin typeface="Montserrat" panose="00000500000000000000" pitchFamily="2" charset="-52"/>
              </a:rPr>
              <a:t>ИНСТИТУЦИОНАЛЬНЫЙ УРОВЕНЬ</a:t>
            </a:r>
          </a:p>
        </p:txBody>
      </p:sp>
      <p:sp>
        <p:nvSpPr>
          <p:cNvPr id="23" name="Прямоугольник 22"/>
          <p:cNvSpPr/>
          <p:nvPr/>
        </p:nvSpPr>
        <p:spPr>
          <a:xfrm rot="1112648">
            <a:off x="980325" y="3803625"/>
            <a:ext cx="2702332" cy="2669976"/>
          </a:xfrm>
          <a:prstGeom prst="rect">
            <a:avLst/>
          </a:prstGeom>
          <a:noFill/>
        </p:spPr>
        <p:txBody>
          <a:bodyPr spcFirstLastPara="1" wrap="none" lIns="68580" tIns="34290" rIns="68580" bIns="34290" numCol="1">
            <a:prstTxWarp prst="textArchUp">
              <a:avLst>
                <a:gd name="adj" fmla="val 12915536"/>
              </a:avLst>
            </a:prstTxWarp>
            <a:spAutoFit/>
          </a:bodyPr>
          <a:lstStyle/>
          <a:p>
            <a:pPr algn="ctr"/>
            <a:r>
              <a:rPr lang="ru-RU" sz="2400" b="1" dirty="0">
                <a:solidFill>
                  <a:schemeClr val="bg1"/>
                </a:solidFill>
                <a:latin typeface="Montserrat" panose="00000500000000000000" pitchFamily="2" charset="-52"/>
              </a:rPr>
              <a:t>МУНИЦИПАЛЬНЫЙ УРОВЕНЬ</a:t>
            </a:r>
          </a:p>
        </p:txBody>
      </p:sp>
      <p:sp>
        <p:nvSpPr>
          <p:cNvPr id="24" name="Прямоугольник 23"/>
          <p:cNvSpPr/>
          <p:nvPr/>
        </p:nvSpPr>
        <p:spPr>
          <a:xfrm rot="2079760">
            <a:off x="1277159" y="4291008"/>
            <a:ext cx="2070174" cy="2011589"/>
          </a:xfrm>
          <a:prstGeom prst="rect">
            <a:avLst/>
          </a:prstGeom>
          <a:noFill/>
        </p:spPr>
        <p:txBody>
          <a:bodyPr spcFirstLastPara="1" wrap="none" lIns="68580" tIns="34290" rIns="68580" bIns="34290" numCol="1">
            <a:prstTxWarp prst="textArchUp">
              <a:avLst>
                <a:gd name="adj" fmla="val 11944275"/>
              </a:avLst>
            </a:prstTxWarp>
            <a:spAutoFit/>
          </a:bodyPr>
          <a:lstStyle/>
          <a:p>
            <a:pPr algn="ctr"/>
            <a:r>
              <a:rPr lang="ru-RU" sz="2700" dirty="0">
                <a:latin typeface="Montserrat" panose="00000500000000000000" pitchFamily="2" charset="-52"/>
              </a:rPr>
              <a:t>Профессиональные пробы и практики на предприятиях</a:t>
            </a:r>
          </a:p>
        </p:txBody>
      </p:sp>
      <p:sp>
        <p:nvSpPr>
          <p:cNvPr id="25" name="Прямоугольник 24"/>
          <p:cNvSpPr/>
          <p:nvPr/>
        </p:nvSpPr>
        <p:spPr>
          <a:xfrm>
            <a:off x="1236121" y="4111540"/>
            <a:ext cx="2152250" cy="2072748"/>
          </a:xfrm>
          <a:prstGeom prst="rect">
            <a:avLst/>
          </a:prstGeom>
          <a:noFill/>
        </p:spPr>
        <p:txBody>
          <a:bodyPr spcFirstLastPara="1" wrap="none" lIns="68580" tIns="34290" rIns="68580" bIns="34290" numCol="1">
            <a:prstTxWarp prst="textArchUp">
              <a:avLst>
                <a:gd name="adj" fmla="val 14207278"/>
              </a:avLst>
            </a:prstTxWarp>
            <a:spAutoFit/>
          </a:bodyPr>
          <a:lstStyle/>
          <a:p>
            <a:pPr algn="ctr"/>
            <a:r>
              <a:rPr lang="ru-RU" sz="2700" dirty="0">
                <a:latin typeface="Montserrat" panose="00000500000000000000" pitchFamily="2" charset="-52"/>
              </a:rPr>
              <a:t>Проект «Золотой резерв»</a:t>
            </a:r>
          </a:p>
        </p:txBody>
      </p:sp>
      <p:sp>
        <p:nvSpPr>
          <p:cNvPr id="26" name="Прямоугольник 25"/>
          <p:cNvSpPr/>
          <p:nvPr/>
        </p:nvSpPr>
        <p:spPr>
          <a:xfrm rot="459819">
            <a:off x="941046" y="3955988"/>
            <a:ext cx="2708320" cy="2711813"/>
          </a:xfrm>
          <a:prstGeom prst="rect">
            <a:avLst/>
          </a:prstGeom>
          <a:noFill/>
        </p:spPr>
        <p:txBody>
          <a:bodyPr spcFirstLastPara="1" wrap="none" lIns="68580" tIns="34290" rIns="68580" bIns="34290" numCol="1">
            <a:prstTxWarp prst="textArchUp">
              <a:avLst>
                <a:gd name="adj" fmla="val 14435947"/>
              </a:avLst>
            </a:prstTxWarp>
            <a:spAutoFit/>
          </a:bodyPr>
          <a:lstStyle/>
          <a:p>
            <a:pPr algn="ctr"/>
            <a:r>
              <a:rPr lang="ru-RU" sz="2700" dirty="0">
                <a:latin typeface="Montserrat" panose="00000500000000000000" pitchFamily="2" charset="-52"/>
              </a:rPr>
              <a:t>Целевой набор на обучение</a:t>
            </a:r>
          </a:p>
        </p:txBody>
      </p:sp>
      <p:sp>
        <p:nvSpPr>
          <p:cNvPr id="31" name="Прямоугольник 30"/>
          <p:cNvSpPr/>
          <p:nvPr/>
        </p:nvSpPr>
        <p:spPr>
          <a:xfrm rot="1330976">
            <a:off x="280634" y="2996526"/>
            <a:ext cx="4171755" cy="4160875"/>
          </a:xfrm>
          <a:prstGeom prst="rect">
            <a:avLst/>
          </a:prstGeom>
          <a:noFill/>
        </p:spPr>
        <p:txBody>
          <a:bodyPr spcFirstLastPara="1" wrap="none" lIns="68580" tIns="34290" rIns="68580" bIns="34290" numCol="1">
            <a:prstTxWarp prst="textArchUp">
              <a:avLst>
                <a:gd name="adj" fmla="val 14002435"/>
              </a:avLst>
            </a:prstTxWarp>
            <a:spAutoFit/>
          </a:bodyPr>
          <a:lstStyle/>
          <a:p>
            <a:pPr algn="ctr"/>
            <a:r>
              <a:rPr lang="ru-RU" sz="2400" b="1" dirty="0">
                <a:solidFill>
                  <a:schemeClr val="bg1"/>
                </a:solidFill>
                <a:latin typeface="Montserrat" panose="00000500000000000000" pitchFamily="2" charset="-52"/>
              </a:rPr>
              <a:t>РЕГИОНАЛЬНЫЙ УРОВЕНЬ</a:t>
            </a:r>
          </a:p>
        </p:txBody>
      </p:sp>
      <p:sp>
        <p:nvSpPr>
          <p:cNvPr id="33" name="Прямоугольник 32"/>
          <p:cNvSpPr/>
          <p:nvPr/>
        </p:nvSpPr>
        <p:spPr>
          <a:xfrm>
            <a:off x="0" y="5685970"/>
            <a:ext cx="8371924" cy="314780"/>
          </a:xfrm>
          <a:prstGeom prst="rect">
            <a:avLst/>
          </a:prstGeom>
          <a:solidFill>
            <a:srgbClr val="CFD5D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 dirty="0">
              <a:latin typeface="Montserrat" panose="00000500000000000000" pitchFamily="2" charset="-52"/>
            </a:endParaRPr>
          </a:p>
        </p:txBody>
      </p:sp>
      <p:sp>
        <p:nvSpPr>
          <p:cNvPr id="34" name="Прямоугольник 33"/>
          <p:cNvSpPr/>
          <p:nvPr/>
        </p:nvSpPr>
        <p:spPr>
          <a:xfrm rot="726373">
            <a:off x="61615" y="3150217"/>
            <a:ext cx="4470600" cy="4595462"/>
          </a:xfrm>
          <a:prstGeom prst="rect">
            <a:avLst/>
          </a:prstGeom>
          <a:noFill/>
        </p:spPr>
        <p:txBody>
          <a:bodyPr spcFirstLastPara="1" wrap="none" lIns="68580" tIns="34290" rIns="68580" bIns="34290" numCol="1">
            <a:prstTxWarp prst="textArchUp">
              <a:avLst>
                <a:gd name="adj" fmla="val 14270899"/>
              </a:avLst>
            </a:prstTxWarp>
            <a:spAutoFit/>
          </a:bodyPr>
          <a:lstStyle/>
          <a:p>
            <a:pPr algn="ctr"/>
            <a:r>
              <a:rPr lang="ru-RU" sz="2700" dirty="0">
                <a:latin typeface="Montserrat" panose="00000500000000000000" pitchFamily="2" charset="-52"/>
              </a:rPr>
              <a:t>Электронная Пермская образовательная система</a:t>
            </a:r>
          </a:p>
        </p:txBody>
      </p:sp>
      <p:sp>
        <p:nvSpPr>
          <p:cNvPr id="35" name="Прямоугольник 34"/>
          <p:cNvSpPr/>
          <p:nvPr/>
        </p:nvSpPr>
        <p:spPr>
          <a:xfrm rot="802831">
            <a:off x="484549" y="3315284"/>
            <a:ext cx="3752648" cy="3646451"/>
          </a:xfrm>
          <a:prstGeom prst="rect">
            <a:avLst/>
          </a:prstGeom>
          <a:noFill/>
        </p:spPr>
        <p:txBody>
          <a:bodyPr spcFirstLastPara="1" wrap="none" lIns="68580" tIns="34290" rIns="68580" bIns="34290" numCol="1">
            <a:prstTxWarp prst="textArchUp">
              <a:avLst>
                <a:gd name="adj" fmla="val 14047144"/>
              </a:avLst>
            </a:prstTxWarp>
            <a:spAutoFit/>
          </a:bodyPr>
          <a:lstStyle/>
          <a:p>
            <a:pPr algn="ctr"/>
            <a:r>
              <a:rPr lang="ru-RU" sz="2700" dirty="0">
                <a:latin typeface="Montserrat" panose="00000500000000000000" pitchFamily="2" charset="-52"/>
              </a:rPr>
              <a:t>Профильные </a:t>
            </a:r>
            <a:r>
              <a:rPr lang="ru-RU" sz="2700" dirty="0" err="1">
                <a:latin typeface="Montserrat" panose="00000500000000000000" pitchFamily="2" charset="-52"/>
              </a:rPr>
              <a:t>агроклассы</a:t>
            </a:r>
            <a:r>
              <a:rPr lang="ru-RU" sz="2700" dirty="0">
                <a:latin typeface="Montserrat" panose="00000500000000000000" pitchFamily="2" charset="-52"/>
              </a:rPr>
              <a:t>, медицинские классы</a:t>
            </a:r>
          </a:p>
        </p:txBody>
      </p:sp>
      <p:sp>
        <p:nvSpPr>
          <p:cNvPr id="36" name="Прямоугольник 35"/>
          <p:cNvSpPr/>
          <p:nvPr/>
        </p:nvSpPr>
        <p:spPr>
          <a:xfrm rot="2227050">
            <a:off x="246244" y="3401207"/>
            <a:ext cx="3727445" cy="4212546"/>
          </a:xfrm>
          <a:prstGeom prst="rect">
            <a:avLst/>
          </a:prstGeom>
          <a:noFill/>
        </p:spPr>
        <p:txBody>
          <a:bodyPr spcFirstLastPara="1" wrap="none" lIns="68580" tIns="34290" rIns="68580" bIns="34290" numCol="1">
            <a:prstTxWarp prst="textArchUp">
              <a:avLst>
                <a:gd name="adj" fmla="val 13083709"/>
              </a:avLst>
            </a:prstTxWarp>
            <a:spAutoFit/>
          </a:bodyPr>
          <a:lstStyle/>
          <a:p>
            <a:pPr algn="ctr"/>
            <a:r>
              <a:rPr lang="ru-RU" sz="2700" dirty="0">
                <a:latin typeface="Montserrat" panose="00000500000000000000" pitchFamily="2" charset="-52"/>
              </a:rPr>
              <a:t>Проекты «Открытый университет», «Профильные школы при вузах»</a:t>
            </a:r>
          </a:p>
        </p:txBody>
      </p:sp>
      <p:sp>
        <p:nvSpPr>
          <p:cNvPr id="37" name="Прямоугольник 36"/>
          <p:cNvSpPr/>
          <p:nvPr/>
        </p:nvSpPr>
        <p:spPr>
          <a:xfrm rot="1117618">
            <a:off x="460204" y="3612054"/>
            <a:ext cx="3506765" cy="3825839"/>
          </a:xfrm>
          <a:prstGeom prst="rect">
            <a:avLst/>
          </a:prstGeom>
          <a:noFill/>
        </p:spPr>
        <p:txBody>
          <a:bodyPr spcFirstLastPara="1" wrap="none" lIns="68580" tIns="34290" rIns="68580" bIns="34290" numCol="1">
            <a:prstTxWarp prst="textArchUp">
              <a:avLst>
                <a:gd name="adj" fmla="val 14284815"/>
              </a:avLst>
            </a:prstTxWarp>
            <a:spAutoFit/>
          </a:bodyPr>
          <a:lstStyle/>
          <a:p>
            <a:pPr algn="ctr"/>
            <a:r>
              <a:rPr lang="ru-RU" sz="2700" dirty="0">
                <a:latin typeface="Montserrat" panose="00000500000000000000" pitchFamily="2" charset="-52"/>
              </a:rPr>
              <a:t>Технологическое образование детей</a:t>
            </a:r>
          </a:p>
        </p:txBody>
      </p:sp>
      <p:sp>
        <p:nvSpPr>
          <p:cNvPr id="42" name="Прямоугольник 41"/>
          <p:cNvSpPr/>
          <p:nvPr/>
        </p:nvSpPr>
        <p:spPr>
          <a:xfrm rot="2742443">
            <a:off x="15333" y="2158853"/>
            <a:ext cx="5411512" cy="5258389"/>
          </a:xfrm>
          <a:prstGeom prst="rect">
            <a:avLst/>
          </a:prstGeom>
          <a:noFill/>
        </p:spPr>
        <p:txBody>
          <a:bodyPr spcFirstLastPara="1" wrap="none" lIns="68580" tIns="34290" rIns="68580" bIns="34290" numCol="1">
            <a:prstTxWarp prst="textArchUp">
              <a:avLst>
                <a:gd name="adj" fmla="val 14371358"/>
              </a:avLst>
            </a:prstTxWarp>
            <a:spAutoFit/>
          </a:bodyPr>
          <a:lstStyle/>
          <a:p>
            <a:pPr algn="ctr"/>
            <a:r>
              <a:rPr lang="ru-RU" sz="2400" b="1" dirty="0">
                <a:solidFill>
                  <a:schemeClr val="bg1"/>
                </a:solidFill>
                <a:latin typeface="Montserrat" panose="00000500000000000000" pitchFamily="2" charset="-52"/>
              </a:rPr>
              <a:t>ФЕДЕРАЛЬНЫЙ УРОВЕНЬ</a:t>
            </a:r>
          </a:p>
        </p:txBody>
      </p:sp>
      <p:sp>
        <p:nvSpPr>
          <p:cNvPr id="45" name="Прямоугольник 44"/>
          <p:cNvSpPr/>
          <p:nvPr/>
        </p:nvSpPr>
        <p:spPr>
          <a:xfrm rot="2014738">
            <a:off x="-61951" y="2670886"/>
            <a:ext cx="5048693" cy="4833530"/>
          </a:xfrm>
          <a:prstGeom prst="rect">
            <a:avLst/>
          </a:prstGeom>
          <a:noFill/>
        </p:spPr>
        <p:txBody>
          <a:bodyPr spcFirstLastPara="1" wrap="none" lIns="68580" tIns="34290" rIns="68580" bIns="34290" numCol="1">
            <a:prstTxWarp prst="textArchUp">
              <a:avLst>
                <a:gd name="adj" fmla="val 12808694"/>
              </a:avLst>
            </a:prstTxWarp>
            <a:spAutoFit/>
          </a:bodyPr>
          <a:lstStyle/>
          <a:p>
            <a:pPr algn="ctr"/>
            <a:r>
              <a:rPr lang="ru-RU" sz="2700" dirty="0">
                <a:latin typeface="Montserrat" panose="00000500000000000000" pitchFamily="2" charset="-52"/>
              </a:rPr>
              <a:t>Профильные инженерные </a:t>
            </a:r>
            <a:r>
              <a:rPr lang="ru-RU" sz="2700" dirty="0" err="1">
                <a:latin typeface="Montserrat" panose="00000500000000000000" pitchFamily="2" charset="-52"/>
              </a:rPr>
              <a:t>авиаклассы</a:t>
            </a:r>
            <a:r>
              <a:rPr lang="en-US" sz="2700" dirty="0">
                <a:latin typeface="Montserrat" panose="00000500000000000000" pitchFamily="2" charset="-52"/>
              </a:rPr>
              <a:t>/</a:t>
            </a:r>
            <a:r>
              <a:rPr lang="ru-RU" sz="2700" dirty="0">
                <a:latin typeface="Montserrat" panose="00000500000000000000" pitchFamily="2" charset="-52"/>
              </a:rPr>
              <a:t>профильные психолого-педагогические классы</a:t>
            </a:r>
          </a:p>
        </p:txBody>
      </p:sp>
      <p:sp>
        <p:nvSpPr>
          <p:cNvPr id="46" name="Прямоугольник 45"/>
          <p:cNvSpPr/>
          <p:nvPr/>
        </p:nvSpPr>
        <p:spPr>
          <a:xfrm rot="2214030">
            <a:off x="-223518" y="2609297"/>
            <a:ext cx="5303292" cy="5093913"/>
          </a:xfrm>
          <a:prstGeom prst="rect">
            <a:avLst/>
          </a:prstGeom>
          <a:noFill/>
        </p:spPr>
        <p:txBody>
          <a:bodyPr spcFirstLastPara="1" wrap="none" lIns="68580" tIns="34290" rIns="68580" bIns="34290" numCol="1">
            <a:prstTxWarp prst="textArchUp">
              <a:avLst>
                <a:gd name="adj" fmla="val 12768912"/>
              </a:avLst>
            </a:prstTxWarp>
            <a:spAutoFit/>
          </a:bodyPr>
          <a:lstStyle/>
          <a:p>
            <a:r>
              <a:rPr lang="ru-RU" sz="2700" dirty="0">
                <a:latin typeface="Montserrat" panose="00000500000000000000" pitchFamily="2" charset="-52"/>
              </a:rPr>
              <a:t>Центры дополнительного образования  в рамках нацпроекта «Образование» (центры «Точка роста», технопарки</a:t>
            </a:r>
          </a:p>
          <a:p>
            <a:r>
              <a:rPr lang="ru-RU" sz="2700" dirty="0">
                <a:latin typeface="Montserrat" panose="00000500000000000000" pitchFamily="2" charset="-52"/>
              </a:rPr>
              <a:t> «</a:t>
            </a:r>
            <a:r>
              <a:rPr lang="ru-RU" sz="2700" dirty="0" err="1">
                <a:latin typeface="Montserrat" panose="00000500000000000000" pitchFamily="2" charset="-52"/>
              </a:rPr>
              <a:t>Кванториум</a:t>
            </a:r>
            <a:r>
              <a:rPr lang="ru-RU" sz="2700" dirty="0">
                <a:latin typeface="Montserrat" panose="00000500000000000000" pitchFamily="2" charset="-52"/>
              </a:rPr>
              <a:t>», центр цифрового образования IT-куб, центр «Академия первых», Дом научной </a:t>
            </a:r>
            <a:r>
              <a:rPr lang="ru-RU" sz="2700" dirty="0" err="1">
                <a:latin typeface="Montserrat" panose="00000500000000000000" pitchFamily="2" charset="-52"/>
              </a:rPr>
              <a:t>коллаборации</a:t>
            </a:r>
            <a:r>
              <a:rPr lang="ru-RU" sz="2700" dirty="0">
                <a:latin typeface="Montserrat" panose="00000500000000000000" pitchFamily="2" charset="-52"/>
              </a:rPr>
              <a:t>)</a:t>
            </a:r>
          </a:p>
          <a:p>
            <a:endParaRPr lang="ru-RU" sz="2700" dirty="0">
              <a:latin typeface="Montserrat" panose="00000500000000000000" pitchFamily="2" charset="-52"/>
            </a:endParaRPr>
          </a:p>
        </p:txBody>
      </p:sp>
      <p:sp>
        <p:nvSpPr>
          <p:cNvPr id="49" name="Прямоугольник 48"/>
          <p:cNvSpPr/>
          <p:nvPr/>
        </p:nvSpPr>
        <p:spPr>
          <a:xfrm rot="21294994">
            <a:off x="-41210" y="2797242"/>
            <a:ext cx="4815441" cy="4718024"/>
          </a:xfrm>
          <a:prstGeom prst="rect">
            <a:avLst/>
          </a:prstGeom>
          <a:noFill/>
        </p:spPr>
        <p:txBody>
          <a:bodyPr spcFirstLastPara="1" wrap="none" lIns="68580" tIns="34290" rIns="68580" bIns="34290" numCol="1">
            <a:prstTxWarp prst="textArchUp">
              <a:avLst>
                <a:gd name="adj" fmla="val 15201000"/>
              </a:avLst>
            </a:prstTxWarp>
            <a:spAutoFit/>
          </a:bodyPr>
          <a:lstStyle/>
          <a:p>
            <a:pPr algn="ctr"/>
            <a:r>
              <a:rPr lang="ru-RU" sz="2700" dirty="0">
                <a:latin typeface="Montserrat" panose="00000500000000000000" pitchFamily="2" charset="-52"/>
              </a:rPr>
              <a:t>Проект «Билет в будущее»</a:t>
            </a:r>
          </a:p>
        </p:txBody>
      </p:sp>
      <p:sp>
        <p:nvSpPr>
          <p:cNvPr id="50" name="Прямоугольник 49"/>
          <p:cNvSpPr/>
          <p:nvPr/>
        </p:nvSpPr>
        <p:spPr>
          <a:xfrm rot="719416">
            <a:off x="-564079" y="2186174"/>
            <a:ext cx="5946394" cy="5763668"/>
          </a:xfrm>
          <a:prstGeom prst="rect">
            <a:avLst/>
          </a:prstGeom>
          <a:noFill/>
        </p:spPr>
        <p:txBody>
          <a:bodyPr spcFirstLastPara="1" wrap="none" lIns="68580" tIns="34290" rIns="68580" bIns="34290" numCol="1">
            <a:prstTxWarp prst="textArchUp">
              <a:avLst>
                <a:gd name="adj" fmla="val 14222360"/>
              </a:avLst>
            </a:prstTxWarp>
            <a:spAutoFit/>
          </a:bodyPr>
          <a:lstStyle/>
          <a:p>
            <a:r>
              <a:rPr lang="ru-RU" sz="2700" dirty="0">
                <a:latin typeface="Montserrat" panose="00000500000000000000" pitchFamily="2" charset="-52"/>
              </a:rPr>
              <a:t>Открытие и функционирование ЦОПП, проект «</a:t>
            </a:r>
            <a:r>
              <a:rPr lang="ru-RU" sz="2700" dirty="0" err="1">
                <a:latin typeface="Montserrat" panose="00000500000000000000" pitchFamily="2" charset="-52"/>
              </a:rPr>
              <a:t>Профессионалитет</a:t>
            </a:r>
            <a:r>
              <a:rPr lang="ru-RU" sz="2700" dirty="0">
                <a:latin typeface="Montserrat" panose="00000500000000000000" pitchFamily="2" charset="-52"/>
              </a:rPr>
              <a:t>»</a:t>
            </a:r>
          </a:p>
        </p:txBody>
      </p:sp>
      <p:sp>
        <p:nvSpPr>
          <p:cNvPr id="54" name="Объект 4">
            <a:extLst>
              <a:ext uri="{FF2B5EF4-FFF2-40B4-BE49-F238E27FC236}">
                <a16:creationId xmlns:a16="http://schemas.microsoft.com/office/drawing/2014/main" id="{27F4D2FF-4A2D-4D07-9709-AA4227D94C58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251521" y="1555081"/>
            <a:ext cx="8659733" cy="322909"/>
          </a:xfrm>
        </p:spPr>
        <p:txBody>
          <a:bodyPr anchor="ctr"/>
          <a:lstStyle/>
          <a:p>
            <a:pPr>
              <a:spcBef>
                <a:spcPts val="450"/>
              </a:spcBef>
            </a:pPr>
            <a:r>
              <a:rPr lang="ru-RU" dirty="0">
                <a:solidFill>
                  <a:schemeClr val="tx1"/>
                </a:solidFill>
              </a:rPr>
              <a:t>Модель образовательной среды</a:t>
            </a:r>
          </a:p>
        </p:txBody>
      </p:sp>
      <p:sp>
        <p:nvSpPr>
          <p:cNvPr id="57" name="Объект 2"/>
          <p:cNvSpPr>
            <a:spLocks noGrp="1"/>
          </p:cNvSpPr>
          <p:nvPr>
            <p:ph sz="quarter" idx="12"/>
          </p:nvPr>
        </p:nvSpPr>
        <p:spPr>
          <a:xfrm>
            <a:off x="5534154" y="2041141"/>
            <a:ext cx="3192669" cy="579296"/>
          </a:xfrm>
        </p:spPr>
        <p:txBody>
          <a:bodyPr>
            <a:normAutofit fontScale="92500" lnSpcReduction="10000"/>
          </a:bodyPr>
          <a:lstStyle/>
          <a:p>
            <a:r>
              <a:rPr lang="ru-RU" sz="1200" b="1" dirty="0">
                <a:solidFill>
                  <a:srgbClr val="C00000"/>
                </a:solidFill>
              </a:rPr>
              <a:t>ЦЕЛЬ</a:t>
            </a:r>
            <a:r>
              <a:rPr lang="ru-RU" sz="1200" dirty="0">
                <a:solidFill>
                  <a:schemeClr val="tx1"/>
                </a:solidFill>
              </a:rPr>
              <a:t> – создание </a:t>
            </a:r>
            <a:r>
              <a:rPr lang="ru-RU" sz="1200" b="1" dirty="0">
                <a:solidFill>
                  <a:schemeClr val="tx1"/>
                </a:solidFill>
              </a:rPr>
              <a:t>образовательной среды </a:t>
            </a:r>
            <a:r>
              <a:rPr lang="ru-RU" sz="1200" dirty="0">
                <a:solidFill>
                  <a:schemeClr val="tx1"/>
                </a:solidFill>
              </a:rPr>
              <a:t>как пространства возможностей </a:t>
            </a:r>
            <a:br>
              <a:rPr lang="ru-RU" sz="1200" dirty="0">
                <a:solidFill>
                  <a:schemeClr val="tx1"/>
                </a:solidFill>
              </a:rPr>
            </a:br>
            <a:r>
              <a:rPr lang="ru-RU" sz="1200" dirty="0">
                <a:solidFill>
                  <a:schemeClr val="tx1"/>
                </a:solidFill>
              </a:rPr>
              <a:t>для</a:t>
            </a:r>
            <a:r>
              <a:rPr lang="ru-RU" sz="1200" b="1" dirty="0">
                <a:solidFill>
                  <a:schemeClr val="tx1"/>
                </a:solidFill>
              </a:rPr>
              <a:t> самореализации </a:t>
            </a:r>
            <a:r>
              <a:rPr lang="ru-RU" sz="1200" dirty="0">
                <a:solidFill>
                  <a:schemeClr val="tx1"/>
                </a:solidFill>
              </a:rPr>
              <a:t>обучающегося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5590" y="5095114"/>
            <a:ext cx="481064" cy="481064"/>
          </a:xfrm>
          <a:prstGeom prst="rect">
            <a:avLst/>
          </a:prstGeom>
        </p:spPr>
      </p:pic>
      <p:cxnSp>
        <p:nvCxnSpPr>
          <p:cNvPr id="7" name="Прямая соединительная линия 6"/>
          <p:cNvCxnSpPr/>
          <p:nvPr/>
        </p:nvCxnSpPr>
        <p:spPr>
          <a:xfrm flipH="1">
            <a:off x="5007577" y="2624089"/>
            <a:ext cx="529132" cy="404972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 flipV="1">
            <a:off x="5529172" y="2631626"/>
            <a:ext cx="3197651" cy="0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21558665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16FEF6B-3D1A-8FE2-8AC3-3F2CF043BAD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2848381"/>
            <a:ext cx="3148550" cy="2832300"/>
          </a:xfrm>
          <a:prstGeom prst="rect">
            <a:avLst/>
          </a:prstGeom>
        </p:spPr>
      </p:pic>
      <p:sp>
        <p:nvSpPr>
          <p:cNvPr id="33" name="Текст 32">
            <a:extLst>
              <a:ext uri="{FF2B5EF4-FFF2-40B4-BE49-F238E27FC236}">
                <a16:creationId xmlns:a16="http://schemas.microsoft.com/office/drawing/2014/main" id="{4DD4C7A5-7D54-4C61-955C-753773B49ED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ru-RU" dirty="0"/>
              <a:t>Формирование</a:t>
            </a:r>
            <a:r>
              <a:rPr lang="en-US" dirty="0"/>
              <a:t> </a:t>
            </a:r>
            <a:r>
              <a:rPr lang="ru-RU" dirty="0"/>
              <a:t>единого образовательного пространства:</a:t>
            </a:r>
            <a:br>
              <a:rPr lang="en-US" dirty="0"/>
            </a:br>
            <a:r>
              <a:rPr lang="ru-RU" dirty="0"/>
              <a:t>магистральные проекты</a:t>
            </a:r>
          </a:p>
        </p:txBody>
      </p:sp>
      <p:sp>
        <p:nvSpPr>
          <p:cNvPr id="2" name="Текст 1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ru-RU" dirty="0">
                <a:solidFill>
                  <a:schemeClr val="tx1"/>
                </a:solidFill>
              </a:rPr>
              <a:t>Региональный проект «Профильные школы при вузах»</a:t>
            </a: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65A7D3AD-1642-4DB6-ABDF-5FFD971B7262}"/>
              </a:ext>
            </a:extLst>
          </p:cNvPr>
          <p:cNvSpPr/>
          <p:nvPr/>
        </p:nvSpPr>
        <p:spPr>
          <a:xfrm>
            <a:off x="2980593" y="1507989"/>
            <a:ext cx="2935888" cy="62414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50" b="1" dirty="0">
                <a:solidFill>
                  <a:srgbClr val="0070C0"/>
                </a:solidFill>
                <a:latin typeface="Montserrat" panose="00000500000000000000" pitchFamily="2" charset="-52"/>
              </a:rPr>
              <a:t>             Политехническая школа</a:t>
            </a:r>
          </a:p>
          <a:p>
            <a:pPr algn="ctr"/>
            <a:r>
              <a:rPr lang="ru-RU" sz="1050" b="1" dirty="0">
                <a:solidFill>
                  <a:srgbClr val="0070C0"/>
                </a:solidFill>
                <a:latin typeface="Montserrat" panose="00000500000000000000" pitchFamily="2" charset="-52"/>
              </a:rPr>
              <a:t>           ПНИПУ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ru-RU" dirty="0"/>
              <a:t>МИНИСТЕРСТВО ОБРАЗОВАНИЯ И НАУКИ</a:t>
            </a:r>
            <a:br>
              <a:rPr lang="ru-RU" dirty="0"/>
            </a:br>
            <a:r>
              <a:rPr lang="ru-RU" dirty="0"/>
              <a:t>ПЕРМСКОГО КРАЯ</a:t>
            </a: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65A7D3AD-1642-4DB6-ABDF-5FFD971B7262}"/>
              </a:ext>
            </a:extLst>
          </p:cNvPr>
          <p:cNvSpPr/>
          <p:nvPr/>
        </p:nvSpPr>
        <p:spPr>
          <a:xfrm>
            <a:off x="127612" y="1501471"/>
            <a:ext cx="2716823" cy="62414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50" b="1" dirty="0">
                <a:solidFill>
                  <a:srgbClr val="0070C0"/>
                </a:solidFill>
                <a:latin typeface="Montserrat" panose="00000500000000000000" pitchFamily="2" charset="-52"/>
              </a:rPr>
              <a:t>                 Лицей НИУ ВШЭ – Пермь</a:t>
            </a:r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65A7D3AD-1642-4DB6-ABDF-5FFD971B7262}"/>
              </a:ext>
            </a:extLst>
          </p:cNvPr>
          <p:cNvSpPr/>
          <p:nvPr/>
        </p:nvSpPr>
        <p:spPr>
          <a:xfrm>
            <a:off x="6075485" y="1506443"/>
            <a:ext cx="2927839" cy="62569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1125"/>
              </a:lnSpc>
            </a:pPr>
            <a:r>
              <a:rPr lang="ru-RU" sz="1050" b="1" dirty="0">
                <a:solidFill>
                  <a:srgbClr val="0070C0"/>
                </a:solidFill>
                <a:latin typeface="Montserrat" panose="00000500000000000000" pitchFamily="2" charset="-52"/>
              </a:rPr>
              <a:t>             Лицей </a:t>
            </a:r>
            <a:br>
              <a:rPr lang="ru-RU" sz="1050" b="1" dirty="0">
                <a:solidFill>
                  <a:srgbClr val="0070C0"/>
                </a:solidFill>
                <a:latin typeface="Montserrat" panose="00000500000000000000" pitchFamily="2" charset="-52"/>
              </a:rPr>
            </a:br>
            <a:r>
              <a:rPr lang="ru-RU" sz="1050" b="1" dirty="0">
                <a:solidFill>
                  <a:srgbClr val="0070C0"/>
                </a:solidFill>
                <a:latin typeface="Montserrat" panose="00000500000000000000" pitchFamily="2" charset="-52"/>
              </a:rPr>
              <a:t>                с углубленным изучением</a:t>
            </a:r>
            <a:br>
              <a:rPr lang="ru-RU" sz="1050" b="1" dirty="0">
                <a:solidFill>
                  <a:srgbClr val="0070C0"/>
                </a:solidFill>
                <a:latin typeface="Montserrat" panose="00000500000000000000" pitchFamily="2" charset="-52"/>
              </a:rPr>
            </a:br>
            <a:r>
              <a:rPr lang="ru-RU" sz="1050" b="1" dirty="0">
                <a:solidFill>
                  <a:srgbClr val="0070C0"/>
                </a:solidFill>
                <a:latin typeface="Montserrat" panose="00000500000000000000" pitchFamily="2" charset="-52"/>
              </a:rPr>
              <a:t>                 отдельных учебных</a:t>
            </a:r>
            <a:br>
              <a:rPr lang="ru-RU" sz="1050" b="1" dirty="0">
                <a:solidFill>
                  <a:srgbClr val="0070C0"/>
                </a:solidFill>
                <a:latin typeface="Montserrat" panose="00000500000000000000" pitchFamily="2" charset="-52"/>
              </a:rPr>
            </a:br>
            <a:r>
              <a:rPr lang="ru-RU" sz="1050" b="1" dirty="0">
                <a:solidFill>
                  <a:srgbClr val="0070C0"/>
                </a:solidFill>
                <a:latin typeface="Montserrat" panose="00000500000000000000" pitchFamily="2" charset="-52"/>
              </a:rPr>
              <a:t>                  предметов ПГНИУ</a:t>
            </a:r>
          </a:p>
        </p:txBody>
      </p:sp>
      <p:sp>
        <p:nvSpPr>
          <p:cNvPr id="26" name="TextBox 25"/>
          <p:cNvSpPr txBox="1"/>
          <p:nvPr/>
        </p:nvSpPr>
        <p:spPr>
          <a:xfrm flipV="1">
            <a:off x="6791935" y="3941973"/>
            <a:ext cx="2087234" cy="20774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ru-RU" sz="750" b="1" dirty="0">
              <a:solidFill>
                <a:schemeClr val="accent6">
                  <a:lumMod val="50000"/>
                </a:schemeClr>
              </a:solidFill>
              <a:latin typeface="Montserrat" panose="00000500000000000000" pitchFamily="2" charset="-52"/>
            </a:endParaRPr>
          </a:p>
        </p:txBody>
      </p:sp>
      <p:pic>
        <p:nvPicPr>
          <p:cNvPr id="1026" name="Picture 2" descr="C:\Users\nsiskakova\Desktop\Профильные школы 2022\Фото политех\Учебные кабинеты Политех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7281" y="3921816"/>
            <a:ext cx="2998177" cy="13779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Прямоугольник 21">
            <a:extLst>
              <a:ext uri="{FF2B5EF4-FFF2-40B4-BE49-F238E27FC236}">
                <a16:creationId xmlns:a16="http://schemas.microsoft.com/office/drawing/2014/main" id="{65A7D3AD-1642-4DB6-ABDF-5FFD971B7262}"/>
              </a:ext>
            </a:extLst>
          </p:cNvPr>
          <p:cNvSpPr/>
          <p:nvPr/>
        </p:nvSpPr>
        <p:spPr>
          <a:xfrm>
            <a:off x="1" y="2202474"/>
            <a:ext cx="9143999" cy="309200"/>
          </a:xfrm>
          <a:prstGeom prst="rect">
            <a:avLst/>
          </a:prstGeom>
          <a:solidFill>
            <a:srgbClr val="D1F1C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97644"/>
            <a:r>
              <a:rPr lang="ru-RU" sz="1050" b="1" dirty="0">
                <a:solidFill>
                  <a:schemeClr val="tx1"/>
                </a:solidFill>
                <a:latin typeface="Montserrat" panose="00000500000000000000" pitchFamily="2" charset="-52"/>
              </a:rPr>
              <a:t>Участники: обучающиеся 10 - 11 классов; 200 учащихся в первый учебный год и 425 в последующие годы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980591" y="2541536"/>
            <a:ext cx="2791559" cy="10204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spcBef>
                <a:spcPts val="450"/>
              </a:spcBef>
            </a:pPr>
            <a:r>
              <a:rPr lang="ru-RU" sz="825" b="1" dirty="0">
                <a:latin typeface="Montserrat" panose="00000500000000000000" pitchFamily="2" charset="-52"/>
              </a:rPr>
              <a:t>Физико-математический класс:  </a:t>
            </a:r>
            <a:r>
              <a:rPr lang="ru-RU" sz="825" dirty="0">
                <a:latin typeface="Montserrat" panose="00000500000000000000" pitchFamily="2" charset="-52"/>
              </a:rPr>
              <a:t>математика, информатика, физика, второй иностранный язык</a:t>
            </a:r>
          </a:p>
          <a:p>
            <a:pPr>
              <a:lnSpc>
                <a:spcPct val="90000"/>
              </a:lnSpc>
              <a:spcBef>
                <a:spcPts val="450"/>
              </a:spcBef>
            </a:pPr>
            <a:r>
              <a:rPr lang="ru-RU" sz="825" b="1" dirty="0">
                <a:latin typeface="Montserrat" panose="00000500000000000000" pitchFamily="2" charset="-52"/>
              </a:rPr>
              <a:t>Инженерный класс: </a:t>
            </a:r>
            <a:r>
              <a:rPr lang="ru-RU" sz="825" dirty="0">
                <a:latin typeface="Montserrat" panose="00000500000000000000" pitchFamily="2" charset="-52"/>
              </a:rPr>
              <a:t>математика, информатика, химия, второй иностранный язык</a:t>
            </a:r>
            <a:endParaRPr lang="ru-RU" sz="1050" dirty="0">
              <a:solidFill>
                <a:srgbClr val="FF0000"/>
              </a:solidFill>
              <a:latin typeface="Montserrat" panose="00000500000000000000" pitchFamily="2" charset="-52"/>
            </a:endParaRPr>
          </a:p>
          <a:p>
            <a:pPr>
              <a:lnSpc>
                <a:spcPct val="90000"/>
              </a:lnSpc>
              <a:spcBef>
                <a:spcPts val="450"/>
              </a:spcBef>
            </a:pPr>
            <a:r>
              <a:rPr lang="ru-RU" sz="825" b="1" dirty="0">
                <a:latin typeface="Montserrat" panose="00000500000000000000" pitchFamily="2" charset="-52"/>
              </a:rPr>
              <a:t>Курсы: </a:t>
            </a:r>
            <a:r>
              <a:rPr lang="ru-RU" sz="825" dirty="0">
                <a:latin typeface="Montserrat" panose="00000500000000000000" pitchFamily="2" charset="-52"/>
              </a:rPr>
              <a:t>программирование, инженерная и компьютерная графика, интеллектуальный клуб, индивидуальный исследовательский проект</a:t>
            </a:r>
            <a:endParaRPr lang="ru-RU" sz="825" dirty="0">
              <a:solidFill>
                <a:srgbClr val="FF0000"/>
              </a:solidFill>
              <a:latin typeface="Montserrat" panose="00000500000000000000" pitchFamily="2" charset="-52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075485" y="2544386"/>
            <a:ext cx="2927838" cy="13130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spcBef>
                <a:spcPts val="450"/>
              </a:spcBef>
            </a:pPr>
            <a:r>
              <a:rPr lang="ru-RU" sz="825" b="1" dirty="0">
                <a:latin typeface="Montserrat" panose="00000500000000000000" pitchFamily="2" charset="-52"/>
              </a:rPr>
              <a:t>Технологический</a:t>
            </a:r>
            <a:r>
              <a:rPr lang="ru-RU" sz="825" dirty="0">
                <a:latin typeface="Montserrat" panose="00000500000000000000" pitchFamily="2" charset="-52"/>
              </a:rPr>
              <a:t> </a:t>
            </a:r>
            <a:r>
              <a:rPr lang="ru-RU" sz="825" b="1" dirty="0">
                <a:latin typeface="Montserrat" panose="00000500000000000000" pitchFamily="2" charset="-52"/>
              </a:rPr>
              <a:t>класс:  </a:t>
            </a:r>
            <a:r>
              <a:rPr lang="ru-RU" sz="825" dirty="0">
                <a:latin typeface="Montserrat" panose="00000500000000000000" pitchFamily="2" charset="-52"/>
              </a:rPr>
              <a:t>математика, физика, информатика</a:t>
            </a:r>
          </a:p>
          <a:p>
            <a:pPr>
              <a:lnSpc>
                <a:spcPct val="90000"/>
              </a:lnSpc>
              <a:spcBef>
                <a:spcPts val="450"/>
              </a:spcBef>
            </a:pPr>
            <a:r>
              <a:rPr lang="ru-RU" sz="825" b="1" dirty="0">
                <a:latin typeface="Montserrat" panose="00000500000000000000" pitchFamily="2" charset="-52"/>
              </a:rPr>
              <a:t>Естественнонаучный класс:</a:t>
            </a:r>
            <a:r>
              <a:rPr lang="ru-RU" sz="825" dirty="0">
                <a:latin typeface="Montserrat" panose="00000500000000000000" pitchFamily="2" charset="-52"/>
              </a:rPr>
              <a:t> математика, химия, биология</a:t>
            </a:r>
          </a:p>
          <a:p>
            <a:pPr>
              <a:lnSpc>
                <a:spcPct val="90000"/>
              </a:lnSpc>
              <a:spcBef>
                <a:spcPts val="450"/>
              </a:spcBef>
            </a:pPr>
            <a:r>
              <a:rPr lang="ru-RU" sz="825" b="1" dirty="0">
                <a:latin typeface="Montserrat" panose="00000500000000000000" pitchFamily="2" charset="-52"/>
              </a:rPr>
              <a:t>Социально-гуманитарный класс: </a:t>
            </a:r>
            <a:r>
              <a:rPr lang="ru-RU" sz="825" dirty="0">
                <a:latin typeface="Montserrat" panose="00000500000000000000" pitchFamily="2" charset="-52"/>
              </a:rPr>
              <a:t>география, история, английский язык</a:t>
            </a:r>
          </a:p>
          <a:p>
            <a:pPr>
              <a:lnSpc>
                <a:spcPct val="90000"/>
              </a:lnSpc>
              <a:spcBef>
                <a:spcPts val="450"/>
              </a:spcBef>
            </a:pPr>
            <a:r>
              <a:rPr lang="ru-RU" sz="825" b="1" dirty="0">
                <a:solidFill>
                  <a:prstClr val="black"/>
                </a:solidFill>
                <a:latin typeface="Montserrat" panose="00000500000000000000" pitchFamily="2" charset="-52"/>
              </a:rPr>
              <a:t>Курсы: </a:t>
            </a:r>
            <a:r>
              <a:rPr lang="ru-RU" sz="825" dirty="0">
                <a:solidFill>
                  <a:prstClr val="black"/>
                </a:solidFill>
                <a:latin typeface="Montserrat" panose="00000500000000000000" pitchFamily="2" charset="-52"/>
              </a:rPr>
              <a:t>введение в  фармацию и медицинскую химию, основы молекулярной биологии и генетики, цифровая география, компьютерная физика</a:t>
            </a:r>
            <a:endParaRPr lang="ru-RU" sz="825" dirty="0">
              <a:latin typeface="Montserrat" panose="00000500000000000000" pitchFamily="2" charset="-52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14301" y="2544386"/>
            <a:ext cx="2734160" cy="11987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spcBef>
                <a:spcPts val="450"/>
              </a:spcBef>
            </a:pPr>
            <a:r>
              <a:rPr lang="ru-RU" sz="825" b="1" dirty="0">
                <a:solidFill>
                  <a:prstClr val="black"/>
                </a:solidFill>
                <a:latin typeface="Montserrat" panose="00000500000000000000" pitchFamily="2" charset="-52"/>
              </a:rPr>
              <a:t>Технологический класс: </a:t>
            </a:r>
            <a:r>
              <a:rPr lang="ru-RU" sz="825" dirty="0">
                <a:solidFill>
                  <a:prstClr val="black"/>
                </a:solidFill>
                <a:latin typeface="Montserrat" panose="00000500000000000000" pitchFamily="2" charset="-52"/>
              </a:rPr>
              <a:t>информатика, математика, иностранный язык</a:t>
            </a:r>
          </a:p>
          <a:p>
            <a:pPr>
              <a:lnSpc>
                <a:spcPct val="90000"/>
              </a:lnSpc>
              <a:spcBef>
                <a:spcPts val="450"/>
              </a:spcBef>
            </a:pPr>
            <a:r>
              <a:rPr lang="ru-RU" sz="825" b="1" dirty="0">
                <a:solidFill>
                  <a:prstClr val="black"/>
                </a:solidFill>
                <a:latin typeface="Montserrat" panose="00000500000000000000" pitchFamily="2" charset="-52"/>
              </a:rPr>
              <a:t>Социально – экономический класс: </a:t>
            </a:r>
            <a:r>
              <a:rPr lang="ru-RU" sz="825" dirty="0">
                <a:solidFill>
                  <a:prstClr val="black"/>
                </a:solidFill>
                <a:latin typeface="Montserrat" panose="00000500000000000000" pitchFamily="2" charset="-52"/>
              </a:rPr>
              <a:t>экономика, математика, иностранный язык</a:t>
            </a:r>
          </a:p>
          <a:p>
            <a:pPr>
              <a:lnSpc>
                <a:spcPct val="90000"/>
              </a:lnSpc>
              <a:spcBef>
                <a:spcPts val="450"/>
              </a:spcBef>
            </a:pPr>
            <a:r>
              <a:rPr lang="ru-RU" sz="825" b="1" dirty="0">
                <a:solidFill>
                  <a:prstClr val="black"/>
                </a:solidFill>
                <a:latin typeface="Montserrat" panose="00000500000000000000" pitchFamily="2" charset="-52"/>
              </a:rPr>
              <a:t>Гуманитарный класс: </a:t>
            </a:r>
            <a:r>
              <a:rPr lang="ru-RU" sz="825" dirty="0">
                <a:solidFill>
                  <a:prstClr val="black"/>
                </a:solidFill>
                <a:latin typeface="Montserrat" panose="00000500000000000000" pitchFamily="2" charset="-52"/>
              </a:rPr>
              <a:t>история, право математика, иностранный языка</a:t>
            </a:r>
          </a:p>
          <a:p>
            <a:pPr>
              <a:lnSpc>
                <a:spcPct val="90000"/>
              </a:lnSpc>
              <a:spcBef>
                <a:spcPts val="450"/>
              </a:spcBef>
            </a:pPr>
            <a:r>
              <a:rPr lang="ru-RU" sz="825" b="1" dirty="0">
                <a:solidFill>
                  <a:prstClr val="black"/>
                </a:solidFill>
                <a:latin typeface="Montserrat" panose="00000500000000000000" pitchFamily="2" charset="-52"/>
              </a:rPr>
              <a:t>Курсы: </a:t>
            </a:r>
            <a:r>
              <a:rPr lang="ru-RU" sz="825" dirty="0">
                <a:solidFill>
                  <a:prstClr val="black"/>
                </a:solidFill>
                <a:latin typeface="Montserrat" panose="00000500000000000000" pitchFamily="2" charset="-52"/>
              </a:rPr>
              <a:t>теория познания, финансовая грамотность, программирование, олимпиадная экономика </a:t>
            </a:r>
          </a:p>
        </p:txBody>
      </p:sp>
      <p:pic>
        <p:nvPicPr>
          <p:cNvPr id="24" name="Рисунок 23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51520" y="1585913"/>
            <a:ext cx="468630" cy="475884"/>
          </a:xfrm>
          <a:prstGeom prst="rect">
            <a:avLst/>
          </a:prstGeom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63408" y="1595804"/>
            <a:ext cx="473137" cy="4659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08521" y="1595804"/>
            <a:ext cx="434780" cy="4659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" name="Рисунок 19" descr="C:\Users\nsiskakova\Desktop\Фото ВШЭ\Компьютерный класс 2.jpeg.jpg"/>
          <p:cNvPicPr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1" y="3921816"/>
            <a:ext cx="2720849" cy="1377932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Прямоугольник 11"/>
          <p:cNvSpPr/>
          <p:nvPr/>
        </p:nvSpPr>
        <p:spPr>
          <a:xfrm>
            <a:off x="4897317" y="6000750"/>
            <a:ext cx="4246684" cy="380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endParaRPr lang="ru-RU" sz="825" b="1" dirty="0">
              <a:solidFill>
                <a:srgbClr val="0070C0"/>
              </a:solidFill>
              <a:latin typeface="Montserrat" panose="00000500000000000000" pitchFamily="2" charset="-52"/>
            </a:endParaRPr>
          </a:p>
          <a:p>
            <a:pPr lvl="0"/>
            <a:endParaRPr lang="ru-RU" sz="1050" b="1" dirty="0">
              <a:solidFill>
                <a:srgbClr val="0070C0"/>
              </a:solidFill>
              <a:latin typeface="Montserrat" panose="00000500000000000000" pitchFamily="2" charset="-52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114300" y="5306446"/>
            <a:ext cx="2703511" cy="219291"/>
          </a:xfrm>
          <a:prstGeom prst="rect">
            <a:avLst/>
          </a:prstGeom>
          <a:solidFill>
            <a:sysClr val="window" lastClr="FFFFFF"/>
          </a:solidFill>
        </p:spPr>
        <p:txBody>
          <a:bodyPr wrap="square" rtlCol="0">
            <a:spAutoFit/>
          </a:bodyPr>
          <a:lstStyle/>
          <a:p>
            <a:pPr algn="ctr" defTabSz="685800">
              <a:defRPr/>
            </a:pPr>
            <a:r>
              <a:rPr lang="ru-RU" sz="825" b="1" kern="0" dirty="0">
                <a:solidFill>
                  <a:prstClr val="black"/>
                </a:solidFill>
                <a:latin typeface="Montserrat" panose="00000500000000000000" pitchFamily="2" charset="-52"/>
              </a:rPr>
              <a:t>Компьютерный класс, </a:t>
            </a:r>
            <a:r>
              <a:rPr lang="ru-RU" sz="825" kern="0" dirty="0">
                <a:solidFill>
                  <a:prstClr val="black"/>
                </a:solidFill>
                <a:latin typeface="Montserrat" panose="00000500000000000000" pitchFamily="2" charset="-52"/>
              </a:rPr>
              <a:t>лицей НИУ ВШЭ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2967279" y="5306446"/>
            <a:ext cx="2935888" cy="219291"/>
          </a:xfrm>
          <a:prstGeom prst="rect">
            <a:avLst/>
          </a:prstGeom>
          <a:solidFill>
            <a:sysClr val="window" lastClr="FFFFFF"/>
          </a:solidFill>
        </p:spPr>
        <p:txBody>
          <a:bodyPr wrap="square" rtlCol="0">
            <a:spAutoFit/>
          </a:bodyPr>
          <a:lstStyle/>
          <a:p>
            <a:pPr algn="ctr" defTabSz="685800">
              <a:defRPr/>
            </a:pPr>
            <a:r>
              <a:rPr lang="ru-RU" sz="825" b="1" kern="0" dirty="0">
                <a:solidFill>
                  <a:prstClr val="black"/>
                </a:solidFill>
                <a:latin typeface="Montserrat" panose="00000500000000000000" pitchFamily="2" charset="-52"/>
              </a:rPr>
              <a:t>Учебный класс, </a:t>
            </a:r>
            <a:r>
              <a:rPr lang="ru-RU" sz="825" kern="0" dirty="0">
                <a:solidFill>
                  <a:prstClr val="black"/>
                </a:solidFill>
                <a:latin typeface="Montserrat" panose="00000500000000000000" pitchFamily="2" charset="-52"/>
              </a:rPr>
              <a:t>политехническая школа ПНИПУ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6062173" y="5299748"/>
            <a:ext cx="2927838" cy="219291"/>
          </a:xfrm>
          <a:prstGeom prst="rect">
            <a:avLst/>
          </a:prstGeom>
          <a:solidFill>
            <a:sysClr val="window" lastClr="FFFFFF"/>
          </a:solidFill>
        </p:spPr>
        <p:txBody>
          <a:bodyPr wrap="square" rtlCol="0">
            <a:spAutoFit/>
          </a:bodyPr>
          <a:lstStyle/>
          <a:p>
            <a:pPr algn="ctr" defTabSz="685800">
              <a:defRPr/>
            </a:pPr>
            <a:r>
              <a:rPr lang="ru-RU" sz="825" b="1" kern="0" dirty="0">
                <a:solidFill>
                  <a:prstClr val="black"/>
                </a:solidFill>
                <a:latin typeface="Montserrat" panose="00000500000000000000" pitchFamily="2" charset="-52"/>
              </a:rPr>
              <a:t>Физическая лаборатория, </a:t>
            </a:r>
            <a:r>
              <a:rPr lang="ru-RU" sz="825" kern="0" dirty="0">
                <a:solidFill>
                  <a:prstClr val="black"/>
                </a:solidFill>
                <a:latin typeface="Montserrat" panose="00000500000000000000" pitchFamily="2" charset="-52"/>
              </a:rPr>
              <a:t>лицей ПГНИУ</a:t>
            </a:r>
          </a:p>
        </p:txBody>
      </p:sp>
      <p:pic>
        <p:nvPicPr>
          <p:cNvPr id="27" name="Рисунок 26" descr="C:\Users\nsiskakova\AppData\Local\Microsoft\Windows\Temporary Internet Files\Content.Outlook\5HM25DKZ\1 (3).jpg"/>
          <p:cNvPicPr/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0096" y="3941973"/>
            <a:ext cx="2729073" cy="13577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1" name="Рисунок 30">
            <a:extLst>
              <a:ext uri="{FF2B5EF4-FFF2-40B4-BE49-F238E27FC236}">
                <a16:creationId xmlns:a16="http://schemas.microsoft.com/office/drawing/2014/main" id="{9526A1D3-11DE-B74C-BD37-A18A19F5C187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 rot="750654">
            <a:off x="7641541" y="945620"/>
            <a:ext cx="887045" cy="649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8909400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FD7AA2C7-6410-EDBD-92D6-A407D4BEF2B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2848381"/>
            <a:ext cx="3148550" cy="2832300"/>
          </a:xfrm>
          <a:prstGeom prst="rect">
            <a:avLst/>
          </a:prstGeom>
        </p:spPr>
      </p:pic>
      <p:sp>
        <p:nvSpPr>
          <p:cNvPr id="3" name="Текст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ru-RU" dirty="0"/>
              <a:t>МИНИСТЕРСТВО ОБРАЗОВАНИЯ И НАУКИ ПЕРМСКОГО КРАЯ</a:t>
            </a:r>
          </a:p>
        </p:txBody>
      </p:sp>
      <p:sp>
        <p:nvSpPr>
          <p:cNvPr id="9" name="Текст 8"/>
          <p:cNvSpPr>
            <a:spLocks noGrp="1"/>
          </p:cNvSpPr>
          <p:nvPr>
            <p:ph type="body" sz="quarter" idx="11"/>
          </p:nvPr>
        </p:nvSpPr>
        <p:spPr>
          <a:xfrm>
            <a:off x="251520" y="894160"/>
            <a:ext cx="8042374" cy="536972"/>
          </a:xfrm>
        </p:spPr>
        <p:txBody>
          <a:bodyPr>
            <a:normAutofit fontScale="92500" lnSpcReduction="20000"/>
          </a:bodyPr>
          <a:lstStyle/>
          <a:p>
            <a:r>
              <a:rPr lang="ru-RU" dirty="0"/>
              <a:t>Региональный проект «Профессиональное обучение в школе детей с интеллектуальной недостаточностью»</a:t>
            </a:r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ru-RU" dirty="0"/>
              <a:t>Формирование</a:t>
            </a:r>
            <a:r>
              <a:rPr lang="en-US" dirty="0"/>
              <a:t> </a:t>
            </a:r>
            <a:r>
              <a:rPr lang="ru-RU" dirty="0"/>
              <a:t>единого образовательного пространства:</a:t>
            </a:r>
            <a:br>
              <a:rPr lang="en-US" dirty="0"/>
            </a:br>
            <a:r>
              <a:rPr lang="ru-RU" dirty="0"/>
              <a:t>магистральные проекты</a:t>
            </a:r>
          </a:p>
        </p:txBody>
      </p:sp>
      <p:sp>
        <p:nvSpPr>
          <p:cNvPr id="25" name="Прямоугольник 24"/>
          <p:cNvSpPr/>
          <p:nvPr/>
        </p:nvSpPr>
        <p:spPr>
          <a:xfrm>
            <a:off x="421633" y="3675613"/>
            <a:ext cx="3685547" cy="14260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1125"/>
              </a:lnSpc>
              <a:buClr>
                <a:srgbClr val="FA1310"/>
              </a:buClr>
              <a:tabLst>
                <a:tab pos="0" algn="l"/>
                <a:tab pos="270000" algn="l"/>
              </a:tabLst>
              <a:defRPr/>
            </a:pPr>
            <a:r>
              <a:rPr lang="ru-RU" sz="1200" b="1" dirty="0">
                <a:latin typeface="Montserrat" panose="00000500000000000000" pitchFamily="2" charset="-52"/>
              </a:rPr>
              <a:t>Профессии:</a:t>
            </a:r>
          </a:p>
          <a:p>
            <a:pPr marL="214313" indent="-214313">
              <a:lnSpc>
                <a:spcPts val="1125"/>
              </a:lnSpc>
              <a:spcBef>
                <a:spcPts val="450"/>
              </a:spcBef>
              <a:buFont typeface="Wingdings" panose="05000000000000000000" pitchFamily="2" charset="2"/>
              <a:buChar char="§"/>
              <a:tabLst>
                <a:tab pos="0" algn="l"/>
                <a:tab pos="270000" algn="l"/>
              </a:tabLst>
              <a:defRPr/>
            </a:pPr>
            <a:r>
              <a:rPr lang="ru-RU" sz="1200" dirty="0">
                <a:latin typeface="Montserrat" panose="00000500000000000000" pitchFamily="2" charset="-52"/>
                <a:ea typeface="PT Serif" charset="0"/>
                <a:cs typeface="PT Serif" charset="0"/>
              </a:rPr>
              <a:t>каменщик</a:t>
            </a:r>
          </a:p>
          <a:p>
            <a:pPr marL="214313" indent="-214313">
              <a:lnSpc>
                <a:spcPts val="1125"/>
              </a:lnSpc>
              <a:buFont typeface="Wingdings" panose="05000000000000000000" pitchFamily="2" charset="2"/>
              <a:buChar char="§"/>
              <a:tabLst>
                <a:tab pos="0" algn="l"/>
                <a:tab pos="270000" algn="l"/>
              </a:tabLst>
              <a:defRPr/>
            </a:pPr>
            <a:r>
              <a:rPr lang="ru-RU" sz="1200" dirty="0">
                <a:latin typeface="Montserrat" panose="00000500000000000000" pitchFamily="2" charset="-52"/>
                <a:ea typeface="PT Serif" charset="0"/>
                <a:cs typeface="PT Serif" charset="0"/>
              </a:rPr>
              <a:t>штукатур</a:t>
            </a:r>
          </a:p>
          <a:p>
            <a:pPr marL="214313" indent="-214313">
              <a:lnSpc>
                <a:spcPts val="1125"/>
              </a:lnSpc>
              <a:buFont typeface="Wingdings" panose="05000000000000000000" pitchFamily="2" charset="2"/>
              <a:buChar char="§"/>
              <a:tabLst>
                <a:tab pos="0" algn="l"/>
                <a:tab pos="270000" algn="l"/>
              </a:tabLst>
              <a:defRPr/>
            </a:pPr>
            <a:r>
              <a:rPr lang="ru-RU" sz="1200" dirty="0" err="1">
                <a:latin typeface="Montserrat" panose="00000500000000000000" pitchFamily="2" charset="-52"/>
                <a:ea typeface="PT Serif" charset="0"/>
                <a:cs typeface="PT Serif" charset="0"/>
              </a:rPr>
              <a:t>плодоовощевод</a:t>
            </a:r>
            <a:endParaRPr lang="ru-RU" sz="1200" dirty="0">
              <a:latin typeface="Montserrat" panose="00000500000000000000" pitchFamily="2" charset="-52"/>
              <a:ea typeface="PT Serif" charset="0"/>
              <a:cs typeface="PT Serif" charset="0"/>
            </a:endParaRPr>
          </a:p>
          <a:p>
            <a:pPr marL="214313" indent="-214313">
              <a:lnSpc>
                <a:spcPts val="1125"/>
              </a:lnSpc>
              <a:buFont typeface="Wingdings" panose="05000000000000000000" pitchFamily="2" charset="2"/>
              <a:buChar char="§"/>
              <a:tabLst>
                <a:tab pos="0" algn="l"/>
                <a:tab pos="270000" algn="l"/>
              </a:tabLst>
              <a:defRPr/>
            </a:pPr>
            <a:r>
              <a:rPr lang="ru-RU" sz="1200" dirty="0">
                <a:latin typeface="Montserrat" panose="00000500000000000000" pitchFamily="2" charset="-52"/>
                <a:ea typeface="PT Serif" charset="0"/>
                <a:cs typeface="PT Serif" charset="0"/>
              </a:rPr>
              <a:t>повар</a:t>
            </a:r>
          </a:p>
          <a:p>
            <a:pPr marL="214313" indent="-214313">
              <a:lnSpc>
                <a:spcPts val="1125"/>
              </a:lnSpc>
              <a:buFont typeface="Wingdings" panose="05000000000000000000" pitchFamily="2" charset="2"/>
              <a:buChar char="§"/>
              <a:tabLst>
                <a:tab pos="0" algn="l"/>
                <a:tab pos="270000" algn="l"/>
              </a:tabLst>
              <a:defRPr/>
            </a:pPr>
            <a:r>
              <a:rPr lang="ru-RU" sz="1200" dirty="0">
                <a:latin typeface="Montserrat" panose="00000500000000000000" pitchFamily="2" charset="-52"/>
                <a:ea typeface="PT Serif" charset="0"/>
                <a:cs typeface="PT Serif" charset="0"/>
              </a:rPr>
              <a:t>токарь</a:t>
            </a:r>
          </a:p>
          <a:p>
            <a:pPr marL="214313" indent="-214313">
              <a:lnSpc>
                <a:spcPts val="1125"/>
              </a:lnSpc>
              <a:buFont typeface="Wingdings" panose="05000000000000000000" pitchFamily="2" charset="2"/>
              <a:buChar char="§"/>
              <a:tabLst>
                <a:tab pos="0" algn="l"/>
                <a:tab pos="270000" algn="l"/>
              </a:tabLst>
              <a:defRPr/>
            </a:pPr>
            <a:r>
              <a:rPr lang="ru-RU" sz="1200" dirty="0">
                <a:latin typeface="Montserrat" panose="00000500000000000000" pitchFamily="2" charset="-52"/>
                <a:ea typeface="PT Serif" charset="0"/>
                <a:cs typeface="PT Serif" charset="0"/>
              </a:rPr>
              <a:t>тракторист-машинист сельскохозяйственного производства</a:t>
            </a:r>
          </a:p>
          <a:p>
            <a:pPr>
              <a:lnSpc>
                <a:spcPts val="1125"/>
              </a:lnSpc>
              <a:tabLst>
                <a:tab pos="0" algn="l"/>
                <a:tab pos="270000" algn="l"/>
              </a:tabLst>
              <a:defRPr/>
            </a:pPr>
            <a:r>
              <a:rPr lang="ru-RU" sz="1200" dirty="0">
                <a:latin typeface="Montserrat" panose="00000500000000000000" pitchFamily="2" charset="-52"/>
                <a:ea typeface="PT Serif" charset="0"/>
                <a:cs typeface="PT Serif" charset="0"/>
              </a:rPr>
              <a:t>и др.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95549" y="2115807"/>
            <a:ext cx="2570465" cy="415498"/>
          </a:xfrm>
          <a:prstGeom prst="rect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ru-RU" sz="1050" b="1" dirty="0">
                <a:latin typeface="Montserrat" panose="00000500000000000000" pitchFamily="2" charset="-52"/>
              </a:rPr>
              <a:t>Общеобразовательная школа-интернат Пермского края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4572000" y="2120674"/>
            <a:ext cx="3434048" cy="415498"/>
          </a:xfrm>
          <a:prstGeom prst="rect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ru-RU" sz="1050" b="1" dirty="0">
                <a:latin typeface="Montserrat" panose="00000500000000000000" pitchFamily="2" charset="-52"/>
              </a:rPr>
              <a:t>Киселевская школа-интернат </a:t>
            </a:r>
          </a:p>
          <a:p>
            <a:r>
              <a:rPr lang="ru-RU" sz="1050" b="1" dirty="0">
                <a:latin typeface="Montserrat" panose="00000500000000000000" pitchFamily="2" charset="-52"/>
              </a:rPr>
              <a:t>для обучающихся с ОВЗ </a:t>
            </a:r>
            <a:r>
              <a:rPr lang="ru-RU" sz="1050" b="1" dirty="0" err="1">
                <a:latin typeface="Montserrat" panose="00000500000000000000" pitchFamily="2" charset="-52"/>
              </a:rPr>
              <a:t>Суксунского</a:t>
            </a:r>
            <a:r>
              <a:rPr lang="ru-RU" sz="1050" b="1" dirty="0">
                <a:latin typeface="Montserrat" panose="00000500000000000000" pitchFamily="2" charset="-52"/>
              </a:rPr>
              <a:t> ГО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4571999" y="2628286"/>
            <a:ext cx="3434048" cy="415498"/>
          </a:xfrm>
          <a:prstGeom prst="rect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ru-RU" sz="1050" b="1" dirty="0">
                <a:latin typeface="Montserrat" panose="00000500000000000000" pitchFamily="2" charset="-52"/>
              </a:rPr>
              <a:t>Коррекционная школа-интернат для обучающихся с ОВЗ г. Чусовой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595550" y="3006628"/>
            <a:ext cx="2577757" cy="415498"/>
          </a:xfrm>
          <a:prstGeom prst="rect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ru-RU" sz="1050" b="1" dirty="0">
                <a:latin typeface="Montserrat" panose="00000500000000000000" pitchFamily="2" charset="-52"/>
              </a:rPr>
              <a:t>Пермский торгово-технологический колледж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550000" y="1617401"/>
            <a:ext cx="3145700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50" b="1" dirty="0">
                <a:latin typeface="Montserrat" panose="00000500000000000000" pitchFamily="2" charset="-52"/>
              </a:rPr>
              <a:t>Модель 1:  сетевое взаимодействие школы и СПО для получения профессии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4491498" y="3671392"/>
            <a:ext cx="4157203" cy="12644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dirty="0">
                <a:latin typeface="Montserrat" panose="00000500000000000000" pitchFamily="2" charset="-52"/>
              </a:rPr>
              <a:t>Задачи для школ, обучающих детей с интеллектуальной недостаточностью к 2023 г.:</a:t>
            </a:r>
          </a:p>
          <a:p>
            <a:pPr marL="214313" indent="-214313">
              <a:spcBef>
                <a:spcPts val="450"/>
              </a:spcBef>
              <a:buFont typeface="Wingdings" panose="05000000000000000000" pitchFamily="2" charset="2"/>
              <a:buChar char="§"/>
            </a:pPr>
            <a:r>
              <a:rPr lang="ru-RU" sz="1200" dirty="0">
                <a:latin typeface="Montserrat" panose="00000500000000000000" pitchFamily="2" charset="-52"/>
              </a:rPr>
              <a:t>получение лицензии на профессиональное обучение</a:t>
            </a:r>
          </a:p>
          <a:p>
            <a:r>
              <a:rPr lang="ru-RU" sz="1200" b="1" dirty="0">
                <a:latin typeface="Montserrat" panose="00000500000000000000" pitchFamily="2" charset="-52"/>
              </a:rPr>
              <a:t>или</a:t>
            </a:r>
          </a:p>
          <a:p>
            <a:pPr marL="214313" indent="-214313">
              <a:buFont typeface="Wingdings" panose="05000000000000000000" pitchFamily="2" charset="2"/>
              <a:buChar char="§"/>
            </a:pPr>
            <a:r>
              <a:rPr lang="ru-RU" sz="1200" dirty="0">
                <a:latin typeface="Montserrat" panose="00000500000000000000" pitchFamily="2" charset="-52"/>
              </a:rPr>
              <a:t>сетевое взаимодействие с учреждениями СПО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4576048" y="1613062"/>
            <a:ext cx="2891552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50" b="1" dirty="0">
                <a:latin typeface="Montserrat" panose="00000500000000000000" pitchFamily="2" charset="-52"/>
              </a:rPr>
              <a:t>Модель 2:  профессиональное обучение непосредственно в школе</a:t>
            </a:r>
          </a:p>
        </p:txBody>
      </p:sp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9526A1D3-11DE-B74C-BD37-A18A19F5C18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750654">
            <a:off x="8065843" y="1214375"/>
            <a:ext cx="887045" cy="649280"/>
          </a:xfrm>
          <a:prstGeom prst="rect">
            <a:avLst/>
          </a:prstGeom>
        </p:spPr>
      </p:pic>
      <p:sp>
        <p:nvSpPr>
          <p:cNvPr id="17" name="Двойная стрелка вверх/вниз 16"/>
          <p:cNvSpPr/>
          <p:nvPr/>
        </p:nvSpPr>
        <p:spPr>
          <a:xfrm>
            <a:off x="1649846" y="2513512"/>
            <a:ext cx="461871" cy="502067"/>
          </a:xfrm>
          <a:prstGeom prst="upDownArrow">
            <a:avLst>
              <a:gd name="adj1" fmla="val 50000"/>
              <a:gd name="adj2" fmla="val 31852"/>
            </a:avLst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 dirty="0">
              <a:latin typeface="Montserrat" panose="00000500000000000000" pitchFamily="2" charset="-52"/>
            </a:endParaRPr>
          </a:p>
        </p:txBody>
      </p:sp>
    </p:spTree>
    <p:extLst>
      <p:ext uri="{BB962C8B-B14F-4D97-AF65-F5344CB8AC3E}">
        <p14:creationId xmlns:p14="http://schemas.microsoft.com/office/powerpoint/2010/main" val="2824210624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482913" y="3290500"/>
            <a:ext cx="223138" cy="3000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350" dirty="0"/>
              <a:t>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4482913" y="3290500"/>
            <a:ext cx="223138" cy="3000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350" dirty="0"/>
              <a:t>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4482913" y="3290500"/>
            <a:ext cx="223138" cy="3000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350" dirty="0"/>
              <a:t> 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4365" y="1461109"/>
            <a:ext cx="7949718" cy="5328000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115269" y="344319"/>
            <a:ext cx="9144000" cy="731089"/>
          </a:xfrm>
          <a:prstGeom prst="rect">
            <a:avLst/>
          </a:prstGeom>
          <a:solidFill>
            <a:srgbClr val="D6000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/>
              <a:t>Схема реализации мероприятий по обучению </a:t>
            </a:r>
          </a:p>
          <a:p>
            <a:pPr algn="ctr"/>
            <a:r>
              <a:rPr lang="ru-RU" b="1" dirty="0"/>
              <a:t>школьников первой профессии</a:t>
            </a:r>
          </a:p>
        </p:txBody>
      </p:sp>
      <p:sp>
        <p:nvSpPr>
          <p:cNvPr id="9" name="AutoShape 2" descr="blob:https://web.telegram.org/e492b5be-f3a5-46bd-a135-a278e4f63383"/>
          <p:cNvSpPr>
            <a:spLocks noChangeAspect="1" noChangeArrowheads="1"/>
          </p:cNvSpPr>
          <p:nvPr/>
        </p:nvSpPr>
        <p:spPr bwMode="auto">
          <a:xfrm>
            <a:off x="116681" y="748903"/>
            <a:ext cx="228600" cy="228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ru-RU" sz="1350"/>
          </a:p>
        </p:txBody>
      </p:sp>
      <p:sp>
        <p:nvSpPr>
          <p:cNvPr id="10" name="AutoShape 4" descr="blob:https://web.telegram.org/e492b5be-f3a5-46bd-a135-a278e4f63383"/>
          <p:cNvSpPr>
            <a:spLocks noChangeAspect="1" noChangeArrowheads="1"/>
          </p:cNvSpPr>
          <p:nvPr/>
        </p:nvSpPr>
        <p:spPr bwMode="auto">
          <a:xfrm>
            <a:off x="230981" y="863203"/>
            <a:ext cx="228600" cy="228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ru-RU" sz="1350"/>
          </a:p>
        </p:txBody>
      </p:sp>
      <p:sp>
        <p:nvSpPr>
          <p:cNvPr id="11" name="AutoShape 6" descr="blob:https://web.telegram.org/e492b5be-f3a5-46bd-a135-a278e4f63383"/>
          <p:cNvSpPr>
            <a:spLocks noChangeAspect="1" noChangeArrowheads="1"/>
          </p:cNvSpPr>
          <p:nvPr/>
        </p:nvSpPr>
        <p:spPr bwMode="auto">
          <a:xfrm>
            <a:off x="345281" y="977503"/>
            <a:ext cx="228600" cy="228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ru-RU" sz="1350"/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45389"/>
            <a:ext cx="742950" cy="742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7760027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3"/>
          <p:cNvSpPr/>
          <p:nvPr/>
        </p:nvSpPr>
        <p:spPr>
          <a:xfrm flipH="1">
            <a:off x="2664069" y="203582"/>
            <a:ext cx="6479930" cy="869587"/>
          </a:xfrm>
          <a:custGeom>
            <a:avLst/>
            <a:gdLst>
              <a:gd name="connsiteX0" fmla="*/ 0 w 5023098"/>
              <a:gd name="connsiteY0" fmla="*/ 0 h 1293292"/>
              <a:gd name="connsiteX1" fmla="*/ 5023098 w 5023098"/>
              <a:gd name="connsiteY1" fmla="*/ 0 h 1293292"/>
              <a:gd name="connsiteX2" fmla="*/ 5023098 w 5023098"/>
              <a:gd name="connsiteY2" fmla="*/ 1293292 h 1293292"/>
              <a:gd name="connsiteX3" fmla="*/ 0 w 5023098"/>
              <a:gd name="connsiteY3" fmla="*/ 1293292 h 1293292"/>
              <a:gd name="connsiteX4" fmla="*/ 0 w 5023098"/>
              <a:gd name="connsiteY4" fmla="*/ 0 h 1293292"/>
              <a:gd name="connsiteX0" fmla="*/ 0 w 5023098"/>
              <a:gd name="connsiteY0" fmla="*/ 0 h 1293292"/>
              <a:gd name="connsiteX1" fmla="*/ 5023098 w 5023098"/>
              <a:gd name="connsiteY1" fmla="*/ 0 h 1293292"/>
              <a:gd name="connsiteX2" fmla="*/ 4184898 w 5023098"/>
              <a:gd name="connsiteY2" fmla="*/ 1293292 h 1293292"/>
              <a:gd name="connsiteX3" fmla="*/ 0 w 5023098"/>
              <a:gd name="connsiteY3" fmla="*/ 1293292 h 1293292"/>
              <a:gd name="connsiteX4" fmla="*/ 0 w 5023098"/>
              <a:gd name="connsiteY4" fmla="*/ 0 h 1293292"/>
              <a:gd name="connsiteX0" fmla="*/ 0 w 5023098"/>
              <a:gd name="connsiteY0" fmla="*/ 0 h 1293292"/>
              <a:gd name="connsiteX1" fmla="*/ 5023098 w 5023098"/>
              <a:gd name="connsiteY1" fmla="*/ 0 h 1293292"/>
              <a:gd name="connsiteX2" fmla="*/ 4448521 w 5023098"/>
              <a:gd name="connsiteY2" fmla="*/ 1293292 h 1293292"/>
              <a:gd name="connsiteX3" fmla="*/ 0 w 5023098"/>
              <a:gd name="connsiteY3" fmla="*/ 1293292 h 1293292"/>
              <a:gd name="connsiteX4" fmla="*/ 0 w 5023098"/>
              <a:gd name="connsiteY4" fmla="*/ 0 h 12932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023098" h="1293292">
                <a:moveTo>
                  <a:pt x="0" y="0"/>
                </a:moveTo>
                <a:lnTo>
                  <a:pt x="5023098" y="0"/>
                </a:lnTo>
                <a:lnTo>
                  <a:pt x="4448521" y="1293292"/>
                </a:lnTo>
                <a:lnTo>
                  <a:pt x="0" y="1293292"/>
                </a:lnTo>
                <a:lnTo>
                  <a:pt x="0" y="0"/>
                </a:lnTo>
                <a:close/>
              </a:path>
            </a:pathLst>
          </a:custGeom>
          <a:solidFill>
            <a:srgbClr val="0065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240111" y="1321417"/>
            <a:ext cx="3496620" cy="2538406"/>
          </a:xfrm>
          <a:prstGeom prst="roundRect">
            <a:avLst/>
          </a:prstGeom>
          <a:solidFill>
            <a:schemeClr val="bg1"/>
          </a:solidFill>
          <a:ln>
            <a:solidFill>
              <a:schemeClr val="accent1"/>
            </a:solidFill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>
              <a:defRPr/>
            </a:pPr>
            <a:r>
              <a:rPr lang="ru-RU" sz="1800" dirty="0">
                <a:solidFill>
                  <a:srgbClr val="002060"/>
                </a:solidFill>
                <a:cs typeface="Times New Roman" pitchFamily="18" charset="0"/>
              </a:rPr>
              <a:t>Создание условий для обучающихся </a:t>
            </a:r>
          </a:p>
          <a:p>
            <a:pPr algn="ctr">
              <a:defRPr/>
            </a:pPr>
            <a:r>
              <a:rPr lang="ru-RU" sz="1800" dirty="0">
                <a:solidFill>
                  <a:srgbClr val="002060"/>
                </a:solidFill>
                <a:cs typeface="Times New Roman" pitchFamily="18" charset="0"/>
              </a:rPr>
              <a:t>10 классов </a:t>
            </a:r>
            <a:r>
              <a:rPr lang="ru-RU" dirty="0">
                <a:solidFill>
                  <a:srgbClr val="002060"/>
                </a:solidFill>
                <a:cs typeface="Times New Roman" pitchFamily="18" charset="0"/>
              </a:rPr>
              <a:t>Ординского муниципального округа получение среднего общего образования вместе с профессиональным образованием</a:t>
            </a:r>
            <a:endParaRPr lang="ru-RU" sz="1800" dirty="0">
              <a:solidFill>
                <a:srgbClr val="002060"/>
              </a:solidFill>
              <a:cs typeface="Times New Roman" pitchFamily="18" charset="0"/>
            </a:endParaRPr>
          </a:p>
        </p:txBody>
      </p:sp>
      <p:sp>
        <p:nvSpPr>
          <p:cNvPr id="6" name="Стрелка вправо 5"/>
          <p:cNvSpPr/>
          <p:nvPr/>
        </p:nvSpPr>
        <p:spPr>
          <a:xfrm>
            <a:off x="3826103" y="1945692"/>
            <a:ext cx="1439039" cy="108328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15"/>
          <p:cNvSpPr>
            <a:spLocks noChangeArrowheads="1"/>
          </p:cNvSpPr>
          <p:nvPr/>
        </p:nvSpPr>
        <p:spPr bwMode="auto">
          <a:xfrm>
            <a:off x="2896949" y="203337"/>
            <a:ext cx="6255844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ru-RU" sz="2000" b="1" dirty="0">
                <a:solidFill>
                  <a:schemeClr val="bg1"/>
                </a:solidFill>
                <a:latin typeface="+mn-lt"/>
                <a:ea typeface="Tahoma" panose="020B0604030504040204" pitchFamily="34" charset="0"/>
                <a:cs typeface="Tahoma" panose="020B0604030504040204" pitchFamily="34" charset="0"/>
              </a:rPr>
              <a:t>Проект</a:t>
            </a:r>
            <a:r>
              <a:rPr lang="ru-RU" sz="2000" b="1" dirty="0">
                <a:latin typeface="+mn-lt"/>
              </a:rPr>
              <a:t> </a:t>
            </a:r>
            <a:r>
              <a:rPr lang="ru-RU" sz="2000" b="1" dirty="0">
                <a:solidFill>
                  <a:schemeClr val="bg1"/>
                </a:solidFill>
                <a:latin typeface="+mn-lt"/>
              </a:rPr>
              <a:t>«Путевка в жизнь школьникам Ординского муниципального округа»</a:t>
            </a:r>
            <a:r>
              <a:rPr lang="ru-RU" sz="2000" b="1" dirty="0">
                <a:solidFill>
                  <a:schemeClr val="bg1"/>
                </a:solidFill>
                <a:latin typeface="+mn-lt"/>
                <a:ea typeface="Tahoma" panose="020B0604030504040204" pitchFamily="34" charset="0"/>
                <a:cs typeface="Tahoma" panose="020B0604030504040204" pitchFamily="34" charset="0"/>
              </a:rPr>
              <a:t>  </a:t>
            </a: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5265143" y="1359697"/>
            <a:ext cx="3685426" cy="2500126"/>
          </a:xfrm>
          <a:prstGeom prst="roundRect">
            <a:avLst/>
          </a:prstGeom>
          <a:solidFill>
            <a:schemeClr val="bg1"/>
          </a:solidFill>
          <a:ln>
            <a:solidFill>
              <a:schemeClr val="accent1"/>
            </a:solidFill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marL="0" indent="0" algn="ctr">
              <a:buNone/>
            </a:pPr>
            <a:r>
              <a:rPr lang="ru-RU" dirty="0">
                <a:solidFill>
                  <a:schemeClr val="tx1"/>
                </a:solidFill>
              </a:rPr>
              <a:t>Швея, столяр, слесарь по ремонту автомобилей, оператор ЭВМ, повар, сварщик, парикмахер, младший воспитатель, младшая медицинская сестра по уходу за больным</a:t>
            </a:r>
          </a:p>
        </p:txBody>
      </p:sp>
      <p:pic>
        <p:nvPicPr>
          <p:cNvPr id="11" name="Рисунок 10" descr="https://bk55.ru/fileadmin/bkinform/bk_info_180442_orig_1612414244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0111" y="4108071"/>
            <a:ext cx="2794409" cy="2201668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Рисунок 11" descr="https://kemt.ru/wp-content/gallery/5641/WhatsApp-Image-2022-06-24-at-11.27.47.jpe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95311" y="4108072"/>
            <a:ext cx="2829560" cy="2201668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Рисунок 13" descr="в2.jpg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5662" y="4127211"/>
            <a:ext cx="2597853" cy="216338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304916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0E789D4-D9CB-458C-A104-152F3C056F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5298" name="Picture 2" descr="https://vp43.ru/img/news/54/54089/0orig.jpg">
            <a:extLst>
              <a:ext uri="{FF2B5EF4-FFF2-40B4-BE49-F238E27FC236}">
                <a16:creationId xmlns:a16="http://schemas.microsoft.com/office/drawing/2014/main" id="{BF84293F-FCA6-4A6B-B834-9BAAD78F97EF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680" y="30257"/>
            <a:ext cx="8656320" cy="65531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79214255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 flipH="1">
            <a:off x="2593731" y="229958"/>
            <a:ext cx="6550268" cy="768756"/>
          </a:xfrm>
          <a:custGeom>
            <a:avLst/>
            <a:gdLst>
              <a:gd name="connsiteX0" fmla="*/ 0 w 5023098"/>
              <a:gd name="connsiteY0" fmla="*/ 0 h 1293292"/>
              <a:gd name="connsiteX1" fmla="*/ 5023098 w 5023098"/>
              <a:gd name="connsiteY1" fmla="*/ 0 h 1293292"/>
              <a:gd name="connsiteX2" fmla="*/ 5023098 w 5023098"/>
              <a:gd name="connsiteY2" fmla="*/ 1293292 h 1293292"/>
              <a:gd name="connsiteX3" fmla="*/ 0 w 5023098"/>
              <a:gd name="connsiteY3" fmla="*/ 1293292 h 1293292"/>
              <a:gd name="connsiteX4" fmla="*/ 0 w 5023098"/>
              <a:gd name="connsiteY4" fmla="*/ 0 h 1293292"/>
              <a:gd name="connsiteX0" fmla="*/ 0 w 5023098"/>
              <a:gd name="connsiteY0" fmla="*/ 0 h 1293292"/>
              <a:gd name="connsiteX1" fmla="*/ 5023098 w 5023098"/>
              <a:gd name="connsiteY1" fmla="*/ 0 h 1293292"/>
              <a:gd name="connsiteX2" fmla="*/ 4184898 w 5023098"/>
              <a:gd name="connsiteY2" fmla="*/ 1293292 h 1293292"/>
              <a:gd name="connsiteX3" fmla="*/ 0 w 5023098"/>
              <a:gd name="connsiteY3" fmla="*/ 1293292 h 1293292"/>
              <a:gd name="connsiteX4" fmla="*/ 0 w 5023098"/>
              <a:gd name="connsiteY4" fmla="*/ 0 h 1293292"/>
              <a:gd name="connsiteX0" fmla="*/ 0 w 5023098"/>
              <a:gd name="connsiteY0" fmla="*/ 0 h 1293292"/>
              <a:gd name="connsiteX1" fmla="*/ 5023098 w 5023098"/>
              <a:gd name="connsiteY1" fmla="*/ 0 h 1293292"/>
              <a:gd name="connsiteX2" fmla="*/ 4448521 w 5023098"/>
              <a:gd name="connsiteY2" fmla="*/ 1293292 h 1293292"/>
              <a:gd name="connsiteX3" fmla="*/ 0 w 5023098"/>
              <a:gd name="connsiteY3" fmla="*/ 1293292 h 1293292"/>
              <a:gd name="connsiteX4" fmla="*/ 0 w 5023098"/>
              <a:gd name="connsiteY4" fmla="*/ 0 h 12932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023098" h="1293292">
                <a:moveTo>
                  <a:pt x="0" y="0"/>
                </a:moveTo>
                <a:lnTo>
                  <a:pt x="5023098" y="0"/>
                </a:lnTo>
                <a:lnTo>
                  <a:pt x="4448521" y="1293292"/>
                </a:lnTo>
                <a:lnTo>
                  <a:pt x="0" y="1293292"/>
                </a:lnTo>
                <a:lnTo>
                  <a:pt x="0" y="0"/>
                </a:lnTo>
                <a:close/>
              </a:path>
            </a:pathLst>
          </a:custGeom>
          <a:solidFill>
            <a:srgbClr val="0065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800" b="1"/>
              <a:t>Социологический </a:t>
            </a:r>
            <a:r>
              <a:rPr lang="ru-RU" sz="2800" b="1" dirty="0"/>
              <a:t>опрос родителей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4683" y="1653703"/>
            <a:ext cx="22738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endParaRPr lang="ru-RU"/>
          </a:p>
        </p:txBody>
      </p:sp>
      <p:graphicFrame>
        <p:nvGraphicFramePr>
          <p:cNvPr id="9" name="Объект 5">
            <a:extLst>
              <a:ext uri="{FF2B5EF4-FFF2-40B4-BE49-F238E27FC236}">
                <a16:creationId xmlns:a16="http://schemas.microsoft.com/office/drawing/2014/main" id="{4198405A-D548-40BA-8C0A-3676EBD8CF9A}"/>
              </a:ext>
            </a:extLst>
          </p:cNvPr>
          <p:cNvGraphicFramePr>
            <a:graphicFrameLocks/>
          </p:cNvGraphicFramePr>
          <p:nvPr>
            <p:extLst/>
          </p:nvPr>
        </p:nvGraphicFramePr>
        <p:xfrm>
          <a:off x="655455" y="1213945"/>
          <a:ext cx="8015579" cy="541409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44619357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3"/>
          <p:cNvSpPr/>
          <p:nvPr/>
        </p:nvSpPr>
        <p:spPr>
          <a:xfrm flipH="1">
            <a:off x="3028220" y="0"/>
            <a:ext cx="6124573" cy="804376"/>
          </a:xfrm>
          <a:custGeom>
            <a:avLst/>
            <a:gdLst>
              <a:gd name="connsiteX0" fmla="*/ 0 w 5023098"/>
              <a:gd name="connsiteY0" fmla="*/ 0 h 1293292"/>
              <a:gd name="connsiteX1" fmla="*/ 5023098 w 5023098"/>
              <a:gd name="connsiteY1" fmla="*/ 0 h 1293292"/>
              <a:gd name="connsiteX2" fmla="*/ 5023098 w 5023098"/>
              <a:gd name="connsiteY2" fmla="*/ 1293292 h 1293292"/>
              <a:gd name="connsiteX3" fmla="*/ 0 w 5023098"/>
              <a:gd name="connsiteY3" fmla="*/ 1293292 h 1293292"/>
              <a:gd name="connsiteX4" fmla="*/ 0 w 5023098"/>
              <a:gd name="connsiteY4" fmla="*/ 0 h 1293292"/>
              <a:gd name="connsiteX0" fmla="*/ 0 w 5023098"/>
              <a:gd name="connsiteY0" fmla="*/ 0 h 1293292"/>
              <a:gd name="connsiteX1" fmla="*/ 5023098 w 5023098"/>
              <a:gd name="connsiteY1" fmla="*/ 0 h 1293292"/>
              <a:gd name="connsiteX2" fmla="*/ 4184898 w 5023098"/>
              <a:gd name="connsiteY2" fmla="*/ 1293292 h 1293292"/>
              <a:gd name="connsiteX3" fmla="*/ 0 w 5023098"/>
              <a:gd name="connsiteY3" fmla="*/ 1293292 h 1293292"/>
              <a:gd name="connsiteX4" fmla="*/ 0 w 5023098"/>
              <a:gd name="connsiteY4" fmla="*/ 0 h 1293292"/>
              <a:gd name="connsiteX0" fmla="*/ 0 w 5023098"/>
              <a:gd name="connsiteY0" fmla="*/ 0 h 1293292"/>
              <a:gd name="connsiteX1" fmla="*/ 5023098 w 5023098"/>
              <a:gd name="connsiteY1" fmla="*/ 0 h 1293292"/>
              <a:gd name="connsiteX2" fmla="*/ 4448521 w 5023098"/>
              <a:gd name="connsiteY2" fmla="*/ 1293292 h 1293292"/>
              <a:gd name="connsiteX3" fmla="*/ 0 w 5023098"/>
              <a:gd name="connsiteY3" fmla="*/ 1293292 h 1293292"/>
              <a:gd name="connsiteX4" fmla="*/ 0 w 5023098"/>
              <a:gd name="connsiteY4" fmla="*/ 0 h 12932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023098" h="1293292">
                <a:moveTo>
                  <a:pt x="0" y="0"/>
                </a:moveTo>
                <a:lnTo>
                  <a:pt x="5023098" y="0"/>
                </a:lnTo>
                <a:lnTo>
                  <a:pt x="4448521" y="1293292"/>
                </a:lnTo>
                <a:lnTo>
                  <a:pt x="0" y="1293292"/>
                </a:lnTo>
                <a:lnTo>
                  <a:pt x="0" y="0"/>
                </a:lnTo>
                <a:close/>
              </a:path>
            </a:pathLst>
          </a:custGeom>
          <a:solidFill>
            <a:srgbClr val="0065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b="1" dirty="0"/>
              <a:t>                         Ожидаемый результат</a:t>
            </a:r>
          </a:p>
        </p:txBody>
      </p:sp>
      <p:pic>
        <p:nvPicPr>
          <p:cNvPr id="4" name="Рисунок 3" descr="д2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027" y="4461839"/>
            <a:ext cx="2198075" cy="2152649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 descr="д5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8773" y="4461839"/>
            <a:ext cx="1987061" cy="2152649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6AE97E41-51CD-42B7-B98F-5D3A31AFF599}"/>
              </a:ext>
            </a:extLst>
          </p:cNvPr>
          <p:cNvSpPr/>
          <p:nvPr/>
        </p:nvSpPr>
        <p:spPr>
          <a:xfrm>
            <a:off x="898635" y="1322518"/>
            <a:ext cx="8005254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 algn="just">
              <a:buFont typeface="Wingdings" panose="05000000000000000000" pitchFamily="2" charset="2"/>
              <a:buChar char="Ø"/>
            </a:pPr>
            <a:r>
              <a:rPr lang="ru-RU" dirty="0">
                <a:latin typeface="+mn-lt"/>
                <a:cs typeface="Times New Roman" panose="02020603050405020304" pitchFamily="18" charset="0"/>
              </a:rPr>
              <a:t>модернизация профессионального образования, в том числе посредством внедрения адаптивных, практико-ориентированных и гибких образовательных программ; 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ru-RU" dirty="0"/>
              <a:t>ежегодное обучение по программам профессионального образования не менее 25 старшеклассников;</a:t>
            </a:r>
          </a:p>
          <a:p>
            <a:pPr marL="285750" lvl="0" indent="-285750" algn="just">
              <a:buFont typeface="Wingdings" panose="05000000000000000000" pitchFamily="2" charset="2"/>
              <a:buChar char="Ø"/>
            </a:pPr>
            <a:r>
              <a:rPr lang="ru-RU" dirty="0"/>
              <a:t>не менее 10  выпускников общеобразовательных организаций, получивших первую рабочую профессию и трудоустроившихся в организациях и на предприятиях </a:t>
            </a:r>
            <a:r>
              <a:rPr lang="ru-RU" dirty="0" err="1"/>
              <a:t>Ординского</a:t>
            </a:r>
            <a:r>
              <a:rPr lang="ru-RU" dirty="0"/>
              <a:t> МО;</a:t>
            </a:r>
          </a:p>
          <a:p>
            <a:pPr marL="285750" lvl="0" indent="-285750" algn="just">
              <a:buFont typeface="Wingdings" panose="05000000000000000000" pitchFamily="2" charset="2"/>
              <a:buChar char="Ø"/>
            </a:pPr>
            <a:r>
              <a:rPr lang="ru-RU" dirty="0"/>
              <a:t>участие в юниорском движении АНО «Агентство развития профессионального мастерства (</a:t>
            </a:r>
            <a:r>
              <a:rPr lang="ru-RU" dirty="0" err="1"/>
              <a:t>Ворлдскиллс</a:t>
            </a:r>
            <a:r>
              <a:rPr lang="ru-RU" dirty="0"/>
              <a:t> Россия)»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1026" name="Picture 2" descr="https://cts-kemppi.ru/upload/iblock/235/2352ab7223280a97a1f3dab217ff1215.jpg">
            <a:extLst>
              <a:ext uri="{FF2B5EF4-FFF2-40B4-BE49-F238E27FC236}">
                <a16:creationId xmlns:a16="http://schemas.microsoft.com/office/drawing/2014/main" id="{81547723-A51B-4B82-957B-D103866AFC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0506" y="4461839"/>
            <a:ext cx="2743200" cy="21526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53186202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3D3D3F6E-AE95-4296-BF78-24A9BF867102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9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553151">
            <a:off x="-1035840" y="3108323"/>
            <a:ext cx="4243337" cy="4243337"/>
          </a:xfrm>
          <a:prstGeom prst="rect">
            <a:avLst/>
          </a:prstGeom>
          <a:ln>
            <a:noFill/>
          </a:ln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0F683935-EF86-8EA6-C705-AAF102D7D7C3}"/>
              </a:ext>
            </a:extLst>
          </p:cNvPr>
          <p:cNvSpPr txBox="1"/>
          <p:nvPr/>
        </p:nvSpPr>
        <p:spPr>
          <a:xfrm>
            <a:off x="3998864" y="2930124"/>
            <a:ext cx="4970964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300" b="1" dirty="0">
                <a:solidFill>
                  <a:srgbClr val="1D4999"/>
                </a:solidFill>
                <a:latin typeface="Montserrat" panose="00000500000000000000" pitchFamily="2" charset="-52"/>
              </a:rPr>
              <a:t>УЧИТЕЛЬ</a:t>
            </a:r>
          </a:p>
        </p:txBody>
      </p:sp>
      <p:sp>
        <p:nvSpPr>
          <p:cNvPr id="14" name="Полилиния: фигура 13">
            <a:extLst>
              <a:ext uri="{FF2B5EF4-FFF2-40B4-BE49-F238E27FC236}">
                <a16:creationId xmlns:a16="http://schemas.microsoft.com/office/drawing/2014/main" id="{33FB5E5A-BD4E-1DC9-E4D2-AE7BDE03F49A}"/>
              </a:ext>
            </a:extLst>
          </p:cNvPr>
          <p:cNvSpPr/>
          <p:nvPr/>
        </p:nvSpPr>
        <p:spPr>
          <a:xfrm>
            <a:off x="2596754" y="3221832"/>
            <a:ext cx="1305520" cy="369689"/>
          </a:xfrm>
          <a:custGeom>
            <a:avLst/>
            <a:gdLst>
              <a:gd name="connsiteX0" fmla="*/ 0 w 1740693"/>
              <a:gd name="connsiteY0" fmla="*/ 492919 h 492919"/>
              <a:gd name="connsiteX1" fmla="*/ 504825 w 1740693"/>
              <a:gd name="connsiteY1" fmla="*/ 2381 h 492919"/>
              <a:gd name="connsiteX2" fmla="*/ 1740693 w 1740693"/>
              <a:gd name="connsiteY2" fmla="*/ 0 h 4929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740693" h="492919">
                <a:moveTo>
                  <a:pt x="0" y="492919"/>
                </a:moveTo>
                <a:lnTo>
                  <a:pt x="504825" y="2381"/>
                </a:lnTo>
                <a:lnTo>
                  <a:pt x="1740693" y="0"/>
                </a:lnTo>
              </a:path>
            </a:pathLst>
          </a:custGeom>
          <a:noFill/>
          <a:ln w="76200">
            <a:solidFill>
              <a:srgbClr val="1D49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 dirty="0">
              <a:solidFill>
                <a:srgbClr val="4B8523"/>
              </a:solidFill>
              <a:latin typeface="Montserrat" panose="00000500000000000000" pitchFamily="2" charset="-52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00E640A9-43AC-0986-AE5B-B0C42C565DF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122" y="4257079"/>
            <a:ext cx="1973576" cy="16674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8633189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Рисунок 31">
            <a:extLst>
              <a:ext uri="{FF2B5EF4-FFF2-40B4-BE49-F238E27FC236}">
                <a16:creationId xmlns:a16="http://schemas.microsoft.com/office/drawing/2014/main" id="{83B5F50B-0D0F-1376-F119-6256F865854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2848381"/>
            <a:ext cx="3148550" cy="2832300"/>
          </a:xfrm>
          <a:prstGeom prst="rect">
            <a:avLst/>
          </a:prstGeom>
        </p:spPr>
      </p:pic>
      <p:sp>
        <p:nvSpPr>
          <p:cNvPr id="33" name="Текст 3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ru-RU" dirty="0"/>
              <a:t>МИНИСТЕРСТВО ОБРАЗОВАНИЯ И НАУКИ ПЕРМСКОГО КРАЯ</a:t>
            </a:r>
          </a:p>
        </p:txBody>
      </p:sp>
      <p:sp>
        <p:nvSpPr>
          <p:cNvPr id="34" name="Текст 33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ru-RU" dirty="0"/>
              <a:t>Меры по привлечению и сохранению педагогических кадров</a:t>
            </a:r>
          </a:p>
        </p:txBody>
      </p:sp>
      <p:sp>
        <p:nvSpPr>
          <p:cNvPr id="37" name="Текст 36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ru-RU" dirty="0"/>
              <a:t>Формирование</a:t>
            </a:r>
            <a:r>
              <a:rPr lang="en-US" dirty="0"/>
              <a:t> </a:t>
            </a:r>
            <a:r>
              <a:rPr lang="ru-RU" dirty="0"/>
              <a:t>единого образовательного пространства:</a:t>
            </a:r>
            <a:br>
              <a:rPr lang="en-US" dirty="0"/>
            </a:br>
            <a:r>
              <a:rPr lang="ru-RU" dirty="0"/>
              <a:t>магистральные проекты</a:t>
            </a:r>
          </a:p>
        </p:txBody>
      </p:sp>
      <p:pic>
        <p:nvPicPr>
          <p:cNvPr id="3" name="Picture 8" descr="https://api.rbsmi.ru/attachments/22eb871d5751cb251b010c91fbecae785836b455/store/crop/0/0/1024/700/1024/700/0/73467881f1ad0e463771e67da36b15826e0075caa9c54c830bbac77e4833/78c985f8e3aa8f0b5b90eca7553e03ca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356456" y="3208947"/>
            <a:ext cx="899697" cy="552640"/>
          </a:xfrm>
          <a:prstGeom prst="flowChartAlternateProcess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302638" y="3221559"/>
            <a:ext cx="230201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b="1" dirty="0">
                <a:latin typeface="Montserrat" panose="00000500000000000000" pitchFamily="2" charset="-52"/>
              </a:rPr>
              <a:t>Федеральный проект «Земский учитель»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341668" y="3580120"/>
            <a:ext cx="2698854" cy="2539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50" b="1" dirty="0">
                <a:solidFill>
                  <a:srgbClr val="C00000"/>
                </a:solidFill>
                <a:latin typeface="Montserrat" panose="00000500000000000000" pitchFamily="2" charset="-52"/>
              </a:rPr>
              <a:t>30</a:t>
            </a:r>
            <a:r>
              <a:rPr lang="ru-RU" sz="1050" dirty="0">
                <a:latin typeface="Montserrat" panose="00000500000000000000" pitchFamily="2" charset="-52"/>
              </a:rPr>
              <a:t> победителей (с 2019 г. – </a:t>
            </a:r>
            <a:r>
              <a:rPr lang="ru-RU" sz="1050" b="1" dirty="0">
                <a:solidFill>
                  <a:srgbClr val="C00000"/>
                </a:solidFill>
                <a:latin typeface="Montserrat" panose="00000500000000000000" pitchFamily="2" charset="-52"/>
              </a:rPr>
              <a:t>99</a:t>
            </a:r>
            <a:r>
              <a:rPr lang="ru-RU" sz="1050" dirty="0">
                <a:solidFill>
                  <a:srgbClr val="C00000"/>
                </a:solidFill>
                <a:latin typeface="Montserrat" panose="00000500000000000000" pitchFamily="2" charset="-52"/>
              </a:rPr>
              <a:t> </a:t>
            </a:r>
            <a:r>
              <a:rPr lang="ru-RU" sz="1050" dirty="0">
                <a:latin typeface="Montserrat" panose="00000500000000000000" pitchFamily="2" charset="-52"/>
              </a:rPr>
              <a:t>чел.)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378069" y="1522687"/>
            <a:ext cx="957313" cy="3000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200" b="1" dirty="0">
                <a:latin typeface="Montserrat" panose="00000500000000000000" pitchFamily="2" charset="-52"/>
              </a:rPr>
              <a:t>Вакансии</a:t>
            </a:r>
            <a:r>
              <a:rPr lang="ru-RU" sz="1350" b="1" dirty="0">
                <a:latin typeface="Montserrat" panose="00000500000000000000" pitchFamily="2" charset="-52"/>
              </a:rPr>
              <a:t> </a:t>
            </a:r>
            <a:endParaRPr lang="ru-RU" sz="1350" dirty="0">
              <a:latin typeface="Montserrat" panose="00000500000000000000" pitchFamily="2" charset="-52"/>
            </a:endParaRPr>
          </a:p>
        </p:txBody>
      </p:sp>
      <p:graphicFrame>
        <p:nvGraphicFramePr>
          <p:cNvPr id="7" name="Диаграмма 6"/>
          <p:cNvGraphicFramePr>
            <a:graphicFrameLocks/>
          </p:cNvGraphicFramePr>
          <p:nvPr>
            <p:extLst/>
          </p:nvPr>
        </p:nvGraphicFramePr>
        <p:xfrm>
          <a:off x="326323" y="1773740"/>
          <a:ext cx="3130223" cy="94425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8" name="Прямоугольник 7"/>
          <p:cNvSpPr/>
          <p:nvPr/>
        </p:nvSpPr>
        <p:spPr>
          <a:xfrm>
            <a:off x="469324" y="2717995"/>
            <a:ext cx="867545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900" dirty="0">
                <a:latin typeface="Montserrat" panose="00000500000000000000" pitchFamily="2" charset="-52"/>
              </a:rPr>
              <a:t>01.09.2020 г</a:t>
            </a:r>
            <a:r>
              <a:rPr lang="ru-RU" sz="900" b="1" dirty="0">
                <a:latin typeface="Montserrat" panose="00000500000000000000" pitchFamily="2" charset="-52"/>
              </a:rPr>
              <a:t>.</a:t>
            </a:r>
            <a:endParaRPr lang="ru-RU" sz="900" dirty="0">
              <a:latin typeface="Montserrat" panose="00000500000000000000" pitchFamily="2" charset="-52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427974" y="2724755"/>
            <a:ext cx="867545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900" dirty="0">
                <a:latin typeface="Montserrat" panose="00000500000000000000" pitchFamily="2" charset="-52"/>
              </a:rPr>
              <a:t>01.09.2021 г.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2351631" y="2724755"/>
            <a:ext cx="867545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900" dirty="0">
                <a:latin typeface="Montserrat" panose="00000500000000000000" pitchFamily="2" charset="-52"/>
              </a:rPr>
              <a:t>01.09.2022 г</a:t>
            </a:r>
            <a:r>
              <a:rPr lang="ru-RU" sz="900" b="1" dirty="0">
                <a:latin typeface="Montserrat" panose="00000500000000000000" pitchFamily="2" charset="-52"/>
              </a:rPr>
              <a:t>.</a:t>
            </a:r>
            <a:endParaRPr lang="ru-RU" sz="900" dirty="0">
              <a:latin typeface="Montserrat" panose="00000500000000000000" pitchFamily="2" charset="-52"/>
            </a:endParaRPr>
          </a:p>
        </p:txBody>
      </p:sp>
      <p:pic>
        <p:nvPicPr>
          <p:cNvPr id="11" name="Picture 12" descr="https://static.tildacdn.com/tild3237-3732-4463-b461-393461333131/ruble.png"/>
          <p:cNvPicPr>
            <a:picLocks noChangeAspect="1" noChangeArrowheads="1"/>
          </p:cNvPicPr>
          <p:nvPr/>
        </p:nvPicPr>
        <p:blipFill>
          <a:blip r:embed="rId5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04967" y="1765609"/>
            <a:ext cx="460036" cy="4600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Прямоугольник 11"/>
          <p:cNvSpPr/>
          <p:nvPr/>
        </p:nvSpPr>
        <p:spPr>
          <a:xfrm>
            <a:off x="4601223" y="1744855"/>
            <a:ext cx="440769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b="1" dirty="0">
                <a:latin typeface="Montserrat" panose="00000500000000000000" pitchFamily="2" charset="-52"/>
              </a:rPr>
              <a:t>Меры социальной поддержки для молодых специалистов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4601223" y="2149331"/>
            <a:ext cx="2752677" cy="73866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050" b="1" dirty="0">
                <a:solidFill>
                  <a:srgbClr val="C00000"/>
                </a:solidFill>
                <a:latin typeface="Montserrat" panose="00000500000000000000" pitchFamily="2" charset="-52"/>
              </a:rPr>
              <a:t>50 тыс. руб. </a:t>
            </a:r>
            <a:r>
              <a:rPr lang="ru-RU" sz="1050" dirty="0">
                <a:latin typeface="Montserrat" panose="00000500000000000000" pitchFamily="2" charset="-52"/>
              </a:rPr>
              <a:t>– единовременное пособие</a:t>
            </a:r>
          </a:p>
          <a:p>
            <a:r>
              <a:rPr lang="ru-RU" sz="1050" b="1" dirty="0">
                <a:solidFill>
                  <a:srgbClr val="C00000"/>
                </a:solidFill>
                <a:latin typeface="Montserrat" panose="00000500000000000000" pitchFamily="2" charset="-52"/>
              </a:rPr>
              <a:t>3,1 тыс. руб. </a:t>
            </a:r>
            <a:r>
              <a:rPr lang="ru-RU" sz="1050" dirty="0">
                <a:latin typeface="Montserrat" panose="00000500000000000000" pitchFamily="2" charset="-52"/>
              </a:rPr>
              <a:t>– ежемесячная надбавка </a:t>
            </a:r>
          </a:p>
          <a:p>
            <a:r>
              <a:rPr lang="ru-RU" sz="1050" b="1" dirty="0">
                <a:solidFill>
                  <a:srgbClr val="C00000"/>
                </a:solidFill>
                <a:latin typeface="Montserrat" panose="00000500000000000000" pitchFamily="2" charset="-52"/>
              </a:rPr>
              <a:t>1,55 тыс. руб.</a:t>
            </a:r>
            <a:r>
              <a:rPr lang="ru-RU" sz="1050" b="1" dirty="0">
                <a:solidFill>
                  <a:srgbClr val="FF0000"/>
                </a:solidFill>
                <a:latin typeface="Montserrat" panose="00000500000000000000" pitchFamily="2" charset="-52"/>
              </a:rPr>
              <a:t> </a:t>
            </a:r>
            <a:r>
              <a:rPr lang="ru-RU" sz="1050" dirty="0">
                <a:latin typeface="Montserrat" panose="00000500000000000000" pitchFamily="2" charset="-52"/>
              </a:rPr>
              <a:t>– диплом с отличием</a:t>
            </a:r>
          </a:p>
          <a:p>
            <a:r>
              <a:rPr lang="ru-RU" sz="1050" b="1" dirty="0">
                <a:solidFill>
                  <a:srgbClr val="C00000"/>
                </a:solidFill>
                <a:latin typeface="Montserrat" panose="00000500000000000000" pitchFamily="2" charset="-52"/>
              </a:rPr>
              <a:t>5 тыс. руб. </a:t>
            </a:r>
            <a:r>
              <a:rPr lang="ru-RU" sz="1050" dirty="0">
                <a:latin typeface="Montserrat" panose="00000500000000000000" pitchFamily="2" charset="-52"/>
              </a:rPr>
              <a:t>– классное руководство</a:t>
            </a:r>
          </a:p>
        </p:txBody>
      </p:sp>
      <p:pic>
        <p:nvPicPr>
          <p:cNvPr id="14" name="Picture 6" descr="https://www.shareicon.net/data/2015/11/18/673865_laptop_512x512.png"/>
          <p:cNvPicPr>
            <a:picLocks noChangeAspect="1" noChangeArrowheads="1"/>
          </p:cNvPicPr>
          <p:nvPr/>
        </p:nvPicPr>
        <p:blipFill>
          <a:blip r:embed="rId6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26037" y="3236772"/>
            <a:ext cx="434821" cy="4348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Прямоугольник 14"/>
          <p:cNvSpPr/>
          <p:nvPr/>
        </p:nvSpPr>
        <p:spPr>
          <a:xfrm>
            <a:off x="4604830" y="3157708"/>
            <a:ext cx="2698175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200" b="1" dirty="0">
                <a:latin typeface="Montserrat" panose="00000500000000000000" pitchFamily="2" charset="-52"/>
              </a:rPr>
              <a:t>Проект «Краевая онлайн-школа»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4618564" y="3385511"/>
            <a:ext cx="3812739" cy="9002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defTabSz="466725">
              <a:spcBef>
                <a:spcPct val="0"/>
              </a:spcBef>
              <a:buClr>
                <a:schemeClr val="tx2">
                  <a:lumMod val="60000"/>
                  <a:lumOff val="40000"/>
                </a:schemeClr>
              </a:buClr>
            </a:pPr>
            <a:r>
              <a:rPr lang="ru-RU" sz="1050" b="1" dirty="0">
                <a:solidFill>
                  <a:srgbClr val="C00000"/>
                </a:solidFill>
                <a:latin typeface="Montserrat" panose="00000500000000000000" pitchFamily="2" charset="-52"/>
                <a:cs typeface="Times New Roman" panose="02020603050405020304" pitchFamily="18" charset="0"/>
              </a:rPr>
              <a:t>29 </a:t>
            </a:r>
            <a:r>
              <a:rPr lang="ru-RU" sz="1050" dirty="0">
                <a:latin typeface="Montserrat" panose="00000500000000000000" pitchFamily="2" charset="-52"/>
                <a:cs typeface="Times New Roman" panose="02020603050405020304" pitchFamily="18" charset="0"/>
              </a:rPr>
              <a:t>школ  </a:t>
            </a:r>
            <a:r>
              <a:rPr lang="ru-RU" sz="1050" b="1" dirty="0">
                <a:solidFill>
                  <a:srgbClr val="C00000"/>
                </a:solidFill>
                <a:latin typeface="Montserrat" panose="00000500000000000000" pitchFamily="2" charset="-52"/>
                <a:cs typeface="Times New Roman" panose="02020603050405020304" pitchFamily="18" charset="0"/>
              </a:rPr>
              <a:t>16</a:t>
            </a:r>
            <a:r>
              <a:rPr lang="ru-RU" sz="1050" dirty="0">
                <a:latin typeface="Montserrat" panose="00000500000000000000" pitchFamily="2" charset="-52"/>
                <a:cs typeface="Times New Roman" panose="02020603050405020304" pitchFamily="18" charset="0"/>
              </a:rPr>
              <a:t> муниципалитетов</a:t>
            </a:r>
          </a:p>
          <a:p>
            <a:pPr marL="0" lvl="1" defTabSz="466725">
              <a:spcBef>
                <a:spcPct val="0"/>
              </a:spcBef>
              <a:buClr>
                <a:schemeClr val="tx2">
                  <a:lumMod val="60000"/>
                  <a:lumOff val="40000"/>
                </a:schemeClr>
              </a:buClr>
            </a:pPr>
            <a:r>
              <a:rPr lang="ru-RU" sz="1050" b="1" dirty="0">
                <a:solidFill>
                  <a:srgbClr val="C00000"/>
                </a:solidFill>
                <a:latin typeface="Montserrat" panose="00000500000000000000" pitchFamily="2" charset="-52"/>
                <a:cs typeface="Times New Roman" panose="02020603050405020304" pitchFamily="18" charset="0"/>
              </a:rPr>
              <a:t>16</a:t>
            </a:r>
            <a:r>
              <a:rPr lang="ru-RU" sz="1050" dirty="0">
                <a:latin typeface="Montserrat" panose="00000500000000000000" pitchFamily="2" charset="-52"/>
                <a:cs typeface="Times New Roman" panose="02020603050405020304" pitchFamily="18" charset="0"/>
              </a:rPr>
              <a:t> сетевых педагогов </a:t>
            </a:r>
            <a:r>
              <a:rPr lang="ru-RU" sz="1050" b="1" dirty="0">
                <a:solidFill>
                  <a:srgbClr val="C00000"/>
                </a:solidFill>
                <a:latin typeface="Montserrat" panose="00000500000000000000" pitchFamily="2" charset="-52"/>
                <a:cs typeface="Times New Roman" panose="02020603050405020304" pitchFamily="18" charset="0"/>
              </a:rPr>
              <a:t>900 </a:t>
            </a:r>
            <a:r>
              <a:rPr lang="ru-RU" sz="1050" dirty="0">
                <a:latin typeface="Montserrat" panose="00000500000000000000" pitchFamily="2" charset="-52"/>
                <a:cs typeface="Times New Roman" panose="02020603050405020304" pitchFamily="18" charset="0"/>
              </a:rPr>
              <a:t>учащихся</a:t>
            </a:r>
          </a:p>
          <a:p>
            <a:pPr marL="0" lvl="1" defTabSz="466725">
              <a:spcBef>
                <a:spcPct val="0"/>
              </a:spcBef>
              <a:buClr>
                <a:schemeClr val="tx2">
                  <a:lumMod val="60000"/>
                  <a:lumOff val="40000"/>
                </a:schemeClr>
              </a:buClr>
            </a:pPr>
            <a:r>
              <a:rPr lang="ru-RU" sz="1050" b="1" dirty="0">
                <a:solidFill>
                  <a:srgbClr val="C00000"/>
                </a:solidFill>
                <a:latin typeface="Montserrat" panose="00000500000000000000" pitchFamily="2" charset="-52"/>
                <a:cs typeface="Times New Roman" panose="02020603050405020304" pitchFamily="18" charset="0"/>
              </a:rPr>
              <a:t>32</a:t>
            </a:r>
            <a:r>
              <a:rPr lang="ru-RU" sz="1050" dirty="0">
                <a:latin typeface="Montserrat" panose="00000500000000000000" pitchFamily="2" charset="-52"/>
                <a:cs typeface="Times New Roman" panose="02020603050405020304" pitchFamily="18" charset="0"/>
              </a:rPr>
              <a:t> вакансии закрыты (английский и немецкий язык, физика, химия, астрономия, история, обществознание  и информатика)</a:t>
            </a:r>
          </a:p>
        </p:txBody>
      </p:sp>
      <p:pic>
        <p:nvPicPr>
          <p:cNvPr id="17" name="Picture 14" descr="https://i.siteapi.org/1hf3k_aBgi04UELrrNDkY4I9LV4=/s2.siteapi.org/18167c482a934df/page/e3iawb1be7kscs88os4wwcwgo0wc8c"/>
          <p:cNvPicPr>
            <a:picLocks noChangeAspect="1" noChangeArrowheads="1"/>
          </p:cNvPicPr>
          <p:nvPr/>
        </p:nvPicPr>
        <p:blipFill>
          <a:blip r:embed="rId7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27825" y="4652576"/>
            <a:ext cx="416112" cy="4161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Прямоугольник 17"/>
          <p:cNvSpPr/>
          <p:nvPr/>
        </p:nvSpPr>
        <p:spPr>
          <a:xfrm>
            <a:off x="4619263" y="4596829"/>
            <a:ext cx="2836033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200" b="1" dirty="0">
                <a:latin typeface="Montserrat" panose="00000500000000000000" pitchFamily="2" charset="-52"/>
              </a:rPr>
              <a:t>Проект «Разъездной автомобиль»</a:t>
            </a:r>
          </a:p>
        </p:txBody>
      </p:sp>
      <p:sp>
        <p:nvSpPr>
          <p:cNvPr id="19" name="Прямоугольник 18"/>
          <p:cNvSpPr/>
          <p:nvPr/>
        </p:nvSpPr>
        <p:spPr>
          <a:xfrm>
            <a:off x="4634097" y="4830621"/>
            <a:ext cx="3938032" cy="5770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50" b="1" dirty="0">
                <a:solidFill>
                  <a:srgbClr val="C00000"/>
                </a:solidFill>
                <a:latin typeface="Montserrat" panose="00000500000000000000" pitchFamily="2" charset="-52"/>
              </a:rPr>
              <a:t>75</a:t>
            </a:r>
            <a:r>
              <a:rPr lang="ru-RU" sz="1050" b="1" dirty="0">
                <a:latin typeface="Montserrat" panose="00000500000000000000" pitchFamily="2" charset="-52"/>
              </a:rPr>
              <a:t> </a:t>
            </a:r>
            <a:r>
              <a:rPr lang="ru-RU" sz="1050" dirty="0">
                <a:latin typeface="Montserrat" panose="00000500000000000000" pitchFamily="2" charset="-52"/>
              </a:rPr>
              <a:t>автомобилей приобретено за 2019-2022 г.</a:t>
            </a:r>
          </a:p>
          <a:p>
            <a:r>
              <a:rPr lang="ru-RU" sz="1050" b="1" dirty="0">
                <a:solidFill>
                  <a:srgbClr val="C00000"/>
                </a:solidFill>
                <a:latin typeface="Montserrat" panose="00000500000000000000" pitchFamily="2" charset="-52"/>
              </a:rPr>
              <a:t>75 </a:t>
            </a:r>
            <a:r>
              <a:rPr lang="ru-RU" sz="1050" dirty="0">
                <a:latin typeface="Montserrat" panose="00000500000000000000" pitchFamily="2" charset="-52"/>
              </a:rPr>
              <a:t>школ</a:t>
            </a:r>
          </a:p>
          <a:p>
            <a:r>
              <a:rPr lang="ru-RU" sz="1050" b="1" dirty="0">
                <a:solidFill>
                  <a:srgbClr val="C00000"/>
                </a:solidFill>
                <a:latin typeface="Montserrat" panose="00000500000000000000" pitchFamily="2" charset="-52"/>
              </a:rPr>
              <a:t>30</a:t>
            </a:r>
            <a:r>
              <a:rPr lang="ru-RU" sz="1050" dirty="0">
                <a:latin typeface="Montserrat" panose="00000500000000000000" pitchFamily="2" charset="-52"/>
              </a:rPr>
              <a:t> муниципалитетов</a:t>
            </a:r>
          </a:p>
        </p:txBody>
      </p:sp>
      <p:sp>
        <p:nvSpPr>
          <p:cNvPr id="23" name="Прямоугольник 22"/>
          <p:cNvSpPr/>
          <p:nvPr/>
        </p:nvSpPr>
        <p:spPr>
          <a:xfrm>
            <a:off x="330740" y="3861126"/>
            <a:ext cx="3580582" cy="16081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50" b="1" dirty="0">
                <a:solidFill>
                  <a:srgbClr val="C00000"/>
                </a:solidFill>
                <a:latin typeface="Montserrat" panose="00000500000000000000" pitchFamily="2" charset="-52"/>
              </a:rPr>
              <a:t>70 % </a:t>
            </a:r>
            <a:r>
              <a:rPr lang="ru-RU" sz="1050" dirty="0">
                <a:latin typeface="Montserrat" panose="00000500000000000000" pitchFamily="2" charset="-52"/>
              </a:rPr>
              <a:t>из Пермского края, </a:t>
            </a:r>
            <a:r>
              <a:rPr lang="ru-RU" sz="1050" b="1" dirty="0">
                <a:solidFill>
                  <a:srgbClr val="C00000"/>
                </a:solidFill>
                <a:latin typeface="Montserrat" panose="00000500000000000000" pitchFamily="2" charset="-52"/>
              </a:rPr>
              <a:t>30 % </a:t>
            </a:r>
            <a:r>
              <a:rPr lang="ru-RU" sz="1050" dirty="0">
                <a:latin typeface="Montserrat" panose="00000500000000000000" pitchFamily="2" charset="-52"/>
              </a:rPr>
              <a:t>из других регионов РФ</a:t>
            </a:r>
          </a:p>
          <a:p>
            <a:pPr>
              <a:spcBef>
                <a:spcPts val="450"/>
              </a:spcBef>
            </a:pPr>
            <a:r>
              <a:rPr lang="ru-RU" sz="1050" b="1" dirty="0">
                <a:solidFill>
                  <a:srgbClr val="C00000"/>
                </a:solidFill>
                <a:latin typeface="Montserrat" panose="00000500000000000000" pitchFamily="2" charset="-52"/>
              </a:rPr>
              <a:t>77 % </a:t>
            </a:r>
            <a:r>
              <a:rPr lang="ru-RU" sz="1050" dirty="0">
                <a:latin typeface="Montserrat" panose="00000500000000000000" pitchFamily="2" charset="-52"/>
              </a:rPr>
              <a:t>женщин, </a:t>
            </a:r>
            <a:r>
              <a:rPr lang="ru-RU" sz="1050" b="1" dirty="0">
                <a:solidFill>
                  <a:srgbClr val="C00000"/>
                </a:solidFill>
                <a:latin typeface="Montserrat" panose="00000500000000000000" pitchFamily="2" charset="-52"/>
              </a:rPr>
              <a:t>23 % </a:t>
            </a:r>
            <a:r>
              <a:rPr lang="ru-RU" sz="1050" dirty="0">
                <a:latin typeface="Montserrat" panose="00000500000000000000" pitchFamily="2" charset="-52"/>
              </a:rPr>
              <a:t>мужчин</a:t>
            </a:r>
          </a:p>
          <a:p>
            <a:pPr>
              <a:spcBef>
                <a:spcPts val="450"/>
              </a:spcBef>
            </a:pPr>
            <a:r>
              <a:rPr lang="ru-RU" sz="1050" b="1" dirty="0">
                <a:solidFill>
                  <a:srgbClr val="C00000"/>
                </a:solidFill>
                <a:latin typeface="Montserrat" panose="00000500000000000000" pitchFamily="2" charset="-52"/>
              </a:rPr>
              <a:t>77 % </a:t>
            </a:r>
            <a:r>
              <a:rPr lang="ru-RU" sz="1050" dirty="0">
                <a:latin typeface="Montserrat" panose="00000500000000000000" pitchFamily="2" charset="-52"/>
              </a:rPr>
              <a:t>с семьей</a:t>
            </a:r>
          </a:p>
          <a:p>
            <a:pPr>
              <a:spcBef>
                <a:spcPts val="450"/>
              </a:spcBef>
            </a:pPr>
            <a:r>
              <a:rPr lang="ru-RU" sz="1050" b="1" dirty="0">
                <a:solidFill>
                  <a:srgbClr val="C00000"/>
                </a:solidFill>
                <a:latin typeface="Montserrat" panose="00000500000000000000" pitchFamily="2" charset="-52"/>
              </a:rPr>
              <a:t>47 % </a:t>
            </a:r>
            <a:r>
              <a:rPr lang="ru-RU" sz="1050" dirty="0">
                <a:latin typeface="Montserrat" panose="00000500000000000000" pitchFamily="2" charset="-52"/>
              </a:rPr>
              <a:t>до 35 лет</a:t>
            </a:r>
          </a:p>
          <a:p>
            <a:pPr>
              <a:spcBef>
                <a:spcPts val="450"/>
              </a:spcBef>
            </a:pPr>
            <a:r>
              <a:rPr lang="ru-RU" sz="1050" b="1" dirty="0">
                <a:solidFill>
                  <a:srgbClr val="C00000"/>
                </a:solidFill>
                <a:latin typeface="Montserrat" panose="00000500000000000000" pitchFamily="2" charset="-52"/>
              </a:rPr>
              <a:t>13 %  </a:t>
            </a:r>
            <a:r>
              <a:rPr lang="ru-RU" sz="1050" dirty="0">
                <a:latin typeface="Montserrat" panose="00000500000000000000" pitchFamily="2" charset="-52"/>
              </a:rPr>
              <a:t>студенты</a:t>
            </a:r>
          </a:p>
          <a:p>
            <a:pPr>
              <a:spcBef>
                <a:spcPts val="450"/>
              </a:spcBef>
            </a:pPr>
            <a:r>
              <a:rPr lang="ru-RU" sz="1050" b="1" dirty="0">
                <a:solidFill>
                  <a:srgbClr val="C00000"/>
                </a:solidFill>
                <a:latin typeface="Montserrat" panose="00000500000000000000" pitchFamily="2" charset="-52"/>
              </a:rPr>
              <a:t>40 %  </a:t>
            </a:r>
            <a:r>
              <a:rPr lang="ru-RU" sz="1050" dirty="0">
                <a:latin typeface="Montserrat" panose="00000500000000000000" pitchFamily="2" charset="-52"/>
              </a:rPr>
              <a:t>стаж более 10 лет</a:t>
            </a:r>
          </a:p>
          <a:p>
            <a:pPr>
              <a:spcBef>
                <a:spcPts val="450"/>
              </a:spcBef>
            </a:pPr>
            <a:r>
              <a:rPr lang="ru-RU" sz="1050" b="1" dirty="0">
                <a:solidFill>
                  <a:srgbClr val="C00000"/>
                </a:solidFill>
                <a:latin typeface="Montserrat" panose="00000500000000000000" pitchFamily="2" charset="-52"/>
              </a:rPr>
              <a:t>43 %  </a:t>
            </a:r>
            <a:r>
              <a:rPr lang="ru-RU" sz="1050" dirty="0">
                <a:latin typeface="Montserrat" panose="00000500000000000000" pitchFamily="2" charset="-52"/>
              </a:rPr>
              <a:t>имеют категорию</a:t>
            </a:r>
          </a:p>
        </p:txBody>
      </p:sp>
    </p:spTree>
    <p:extLst>
      <p:ext uri="{BB962C8B-B14F-4D97-AF65-F5344CB8AC3E}">
        <p14:creationId xmlns:p14="http://schemas.microsoft.com/office/powerpoint/2010/main" val="3136549139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35B275E-48E9-419E-A987-107FBA8512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ru-RU" sz="2800" b="1" dirty="0">
                <a:solidFill>
                  <a:srgbClr val="002060"/>
                </a:solidFill>
              </a:rPr>
              <a:t>Муниципальный конкурс </a:t>
            </a:r>
            <a:br>
              <a:rPr lang="ru-RU" sz="2800" b="1" dirty="0">
                <a:solidFill>
                  <a:srgbClr val="002060"/>
                </a:solidFill>
              </a:rPr>
            </a:br>
            <a:r>
              <a:rPr lang="ru-RU" sz="2800" b="1" dirty="0">
                <a:solidFill>
                  <a:srgbClr val="002060"/>
                </a:solidFill>
              </a:rPr>
              <a:t>«Учитель года – 2022»</a:t>
            </a: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43333EE2-FE20-42C6-9C6C-A36DCDDCC2A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556792"/>
            <a:ext cx="2458616" cy="3445843"/>
          </a:xfr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F14B9B87-3470-490B-9F79-405E6358FCF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9802" y="1922102"/>
            <a:ext cx="2283718" cy="3445844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D2D6F8B5-AA64-45FE-AD80-29765B58723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6289" y="4175249"/>
            <a:ext cx="1923678" cy="2682751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88B4BED4-0706-43B4-8CC1-8474A92A230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3480" y="839276"/>
            <a:ext cx="2518544" cy="3512581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53A2D57F-52B8-4614-9527-149D94693A1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8418" y="4077072"/>
            <a:ext cx="2056892" cy="2780928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3CE5EF86-5C5E-4E0A-9B9D-3410F736452A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0027" y="352917"/>
            <a:ext cx="2458616" cy="2996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3490391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Заголовок 1"/>
          <p:cNvSpPr>
            <a:spLocks noGrp="1"/>
          </p:cNvSpPr>
          <p:nvPr>
            <p:ph type="title"/>
          </p:nvPr>
        </p:nvSpPr>
        <p:spPr>
          <a:xfrm>
            <a:off x="500034" y="214290"/>
            <a:ext cx="8229600" cy="714380"/>
          </a:xfrm>
        </p:spPr>
        <p:txBody>
          <a:bodyPr>
            <a:normAutofit fontScale="90000"/>
          </a:bodyPr>
          <a:lstStyle/>
          <a:p>
            <a:r>
              <a:rPr lang="ru-RU" sz="2800" b="1" dirty="0">
                <a:cs typeface="Times New Roman" pitchFamily="18" charset="0"/>
              </a:rPr>
              <a:t>Аттестация педагогов</a:t>
            </a:r>
            <a:br>
              <a:rPr lang="ru-RU" sz="2800" b="1" dirty="0">
                <a:cs typeface="Times New Roman" pitchFamily="18" charset="0"/>
              </a:rPr>
            </a:br>
            <a:r>
              <a:rPr lang="ru-RU" sz="2800" b="1" dirty="0">
                <a:cs typeface="Times New Roman" pitchFamily="18" charset="0"/>
              </a:rPr>
              <a:t> 2021 - 2022 учебный год</a:t>
            </a:r>
          </a:p>
        </p:txBody>
      </p:sp>
      <p:graphicFrame>
        <p:nvGraphicFramePr>
          <p:cNvPr id="8" name="Содержимое 7"/>
          <p:cNvGraphicFramePr>
            <a:graphicFrameLocks noGrp="1"/>
          </p:cNvGraphicFramePr>
          <p:nvPr>
            <p:ph idx="1"/>
          </p:nvPr>
        </p:nvGraphicFramePr>
        <p:xfrm>
          <a:off x="500034" y="1142984"/>
          <a:ext cx="8286808" cy="4869006"/>
        </p:xfrm>
        <a:graphic>
          <a:graphicData uri="http://schemas.openxmlformats.org/drawingml/2006/table">
            <a:tbl>
              <a:tblPr/>
              <a:tblGrid>
                <a:gridCol w="14287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1444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7157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4300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4300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4300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143008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8684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itchFamily="18" charset="0"/>
                          <a:cs typeface="Calibri" pitchFamily="34" charset="0"/>
                        </a:rPr>
                        <a:t>Тип ОУ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itchFamily="18" charset="0"/>
                          <a:cs typeface="Calibri" pitchFamily="34" charset="0"/>
                        </a:rPr>
                        <a:t>Высшая кв. категория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1" i="0" u="none" strike="noStrike" cap="none" normalizeH="0" baseline="0" dirty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Times New Roman" pitchFamily="18" charset="0"/>
                        <a:cs typeface="Calibri" pitchFamily="34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itchFamily="18" charset="0"/>
                          <a:cs typeface="Calibri" pitchFamily="34" charset="0"/>
                        </a:rPr>
                        <a:t>Первая кв. категория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000" b="1" i="0" u="none" strike="noStrike" cap="none" normalizeH="0" baseline="0" dirty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Times New Roman" pitchFamily="18" charset="0"/>
                        <a:cs typeface="Calibri" pitchFamily="34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itchFamily="18" charset="0"/>
                          <a:cs typeface="Calibri" pitchFamily="34" charset="0"/>
                        </a:rPr>
                        <a:t>Соответствие занимаемой должности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000" b="1" i="0" u="none" strike="noStrike" cap="none" normalizeH="0" baseline="0" dirty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Times New Roman" pitchFamily="18" charset="0"/>
                        <a:cs typeface="Calibri" pitchFamily="34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684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1" i="0" u="none" strike="noStrike" cap="none" normalizeH="0" baseline="0" dirty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Times New Roman" pitchFamily="18" charset="0"/>
                        <a:cs typeface="Calibri" pitchFamily="34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itchFamily="18" charset="0"/>
                          <a:cs typeface="Calibri" pitchFamily="34" charset="0"/>
                        </a:rPr>
                        <a:t>2020-2021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itchFamily="18" charset="0"/>
                          <a:cs typeface="Calibri" pitchFamily="34" charset="0"/>
                        </a:rPr>
                        <a:t>2021-2022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itchFamily="18" charset="0"/>
                          <a:cs typeface="Calibri" pitchFamily="34" charset="0"/>
                        </a:rPr>
                        <a:t>2020-2021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itchFamily="18" charset="0"/>
                          <a:cs typeface="Calibri" pitchFamily="34" charset="0"/>
                        </a:rPr>
                        <a:t>2021-2022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itchFamily="18" charset="0"/>
                          <a:cs typeface="Calibri" pitchFamily="34" charset="0"/>
                        </a:rPr>
                        <a:t>2020-2021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itchFamily="18" charset="0"/>
                          <a:cs typeface="Calibri" pitchFamily="34" charset="0"/>
                        </a:rPr>
                        <a:t>2021-2022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754514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Calibri" pitchFamily="34" charset="0"/>
                        </a:rPr>
                        <a:t>школы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Calibri"/>
                          <a:cs typeface="Times New Roman"/>
                        </a:rPr>
                        <a:t>6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Calibri"/>
                          <a:cs typeface="Times New Roman"/>
                        </a:rPr>
                        <a:t>11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Calibri"/>
                          <a:cs typeface="Times New Roman"/>
                        </a:rPr>
                        <a:t>12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Calibri"/>
                          <a:cs typeface="Times New Roman"/>
                        </a:rPr>
                        <a:t>11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Calibri"/>
                          <a:cs typeface="Times New Roman"/>
                        </a:rPr>
                        <a:t>24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Calibri"/>
                          <a:cs typeface="Times New Roman"/>
                        </a:rPr>
                        <a:t>38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54514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Calibri" pitchFamily="34" charset="0"/>
                        </a:rPr>
                        <a:t>дошкольные учреждения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Calibri"/>
                          <a:cs typeface="Times New Roman"/>
                        </a:rPr>
                        <a:t>4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Calibri"/>
                          <a:cs typeface="Times New Roman"/>
                        </a:rPr>
                        <a:t>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Calibri"/>
                          <a:cs typeface="Times New Roman"/>
                        </a:rPr>
                        <a:t>3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Calibri"/>
                          <a:cs typeface="Times New Roman"/>
                        </a:rPr>
                        <a:t>3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Calibri"/>
                          <a:cs typeface="Times New Roman"/>
                        </a:rPr>
                        <a:t>7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Calibri"/>
                          <a:cs typeface="Times New Roman"/>
                        </a:rPr>
                        <a:t>4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54514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Calibri" pitchFamily="34" charset="0"/>
                        </a:rPr>
                        <a:t>дополнительное образование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Calibri"/>
                          <a:cs typeface="Times New Roman"/>
                        </a:rPr>
                        <a:t>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68488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Calibri" pitchFamily="34" charset="0"/>
                        </a:rPr>
                        <a:t>Итого</a:t>
                      </a:r>
                      <a:endParaRPr kumimoji="0" lang="ru-RU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Calibri" pitchFamily="34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Calibri"/>
                          <a:cs typeface="Times New Roman"/>
                        </a:rPr>
                        <a:t>10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Calibri"/>
                          <a:cs typeface="Times New Roman"/>
                        </a:rPr>
                        <a:t>11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Calibri"/>
                          <a:cs typeface="Times New Roman"/>
                        </a:rPr>
                        <a:t>17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Calibri"/>
                          <a:cs typeface="Times New Roman"/>
                        </a:rPr>
                        <a:t>14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Calibri"/>
                          <a:cs typeface="Times New Roman"/>
                        </a:rPr>
                        <a:t>35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Calibri"/>
                          <a:cs typeface="Times New Roman"/>
                        </a:rPr>
                        <a:t>42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439850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br>
              <a:rPr lang="ru-RU" sz="2800" dirty="0"/>
            </a:br>
            <a:br>
              <a:rPr lang="ru-RU" sz="2800" dirty="0"/>
            </a:br>
            <a:br>
              <a:rPr lang="ru-RU" sz="2800" dirty="0"/>
            </a:br>
            <a:r>
              <a:rPr lang="ru-RU" sz="3100" b="1" dirty="0">
                <a:cs typeface="Times New Roman" pitchFamily="18" charset="0"/>
              </a:rPr>
              <a:t>Динамика аттестованных педагогических работников образовательных учреждений округа</a:t>
            </a:r>
            <a:br>
              <a:rPr lang="ru-RU" sz="2800" dirty="0">
                <a:latin typeface="Times New Roman" pitchFamily="18" charset="0"/>
                <a:cs typeface="Times New Roman" pitchFamily="18" charset="0"/>
              </a:rPr>
            </a:br>
            <a:br>
              <a:rPr lang="ru-RU" sz="2800" dirty="0"/>
            </a:br>
            <a:r>
              <a:rPr lang="ru-RU" sz="2800" dirty="0"/>
              <a:t> </a:t>
            </a:r>
            <a:br>
              <a:rPr lang="ru-RU" sz="2800" dirty="0"/>
            </a:br>
            <a:endParaRPr lang="ru-RU" sz="2800" dirty="0"/>
          </a:p>
        </p:txBody>
      </p:sp>
      <p:graphicFrame>
        <p:nvGraphicFramePr>
          <p:cNvPr id="6" name="Содержимое 5"/>
          <p:cNvGraphicFramePr>
            <a:graphicFrameLocks noGrp="1"/>
          </p:cNvGraphicFramePr>
          <p:nvPr>
            <p:ph idx="1"/>
          </p:nvPr>
        </p:nvGraphicFramePr>
        <p:xfrm>
          <a:off x="457200" y="1643049"/>
          <a:ext cx="8258204" cy="4914150"/>
        </p:xfrm>
        <a:graphic>
          <a:graphicData uri="http://schemas.openxmlformats.org/drawingml/2006/table">
            <a:tbl>
              <a:tblPr/>
              <a:tblGrid>
                <a:gridCol w="154303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0019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5738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85738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0019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73676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itchFamily="18" charset="0"/>
                          <a:cs typeface="Calibri" pitchFamily="34" charset="0"/>
                        </a:rPr>
                        <a:t>Квалификационная категория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itchFamily="18" charset="0"/>
                          <a:cs typeface="Calibri" pitchFamily="34" charset="0"/>
                        </a:rPr>
                        <a:t>2018-2019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itchFamily="18" charset="0"/>
                          <a:cs typeface="Calibri" pitchFamily="34" charset="0"/>
                        </a:rPr>
                        <a:t>учебный год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itchFamily="18" charset="0"/>
                          <a:cs typeface="Calibri" pitchFamily="34" charset="0"/>
                        </a:rPr>
                        <a:t>2019-2020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itchFamily="18" charset="0"/>
                          <a:cs typeface="Calibri" pitchFamily="34" charset="0"/>
                        </a:rPr>
                        <a:t>учебный год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itchFamily="18" charset="0"/>
                          <a:cs typeface="Calibri" pitchFamily="34" charset="0"/>
                        </a:rPr>
                        <a:t>2020-2021 учебный год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itchFamily="18" charset="0"/>
                          <a:cs typeface="Calibri" pitchFamily="34" charset="0"/>
                        </a:rPr>
                        <a:t>2021-2022 учебный год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1" i="0" u="none" strike="noStrike" cap="none" normalizeH="0" baseline="0" dirty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Times New Roman" pitchFamily="18" charset="0"/>
                        <a:cs typeface="Calibri" pitchFamily="34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4084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Calibri" pitchFamily="34" charset="0"/>
                        </a:rPr>
                        <a:t>высшая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</a:rPr>
                        <a:t>28 – </a:t>
                      </a:r>
                      <a:r>
                        <a:rPr lang="ru-RU" sz="1600" b="1" dirty="0">
                          <a:latin typeface="Times New Roman"/>
                          <a:ea typeface="Calibri"/>
                        </a:rPr>
                        <a:t>13,1%</a:t>
                      </a:r>
                      <a:r>
                        <a:rPr lang="ru-RU" sz="1600" dirty="0">
                          <a:latin typeface="Times New Roman"/>
                          <a:ea typeface="Calibri"/>
                        </a:rPr>
                        <a:t>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</a:rPr>
                        <a:t>35 - </a:t>
                      </a:r>
                      <a:r>
                        <a:rPr lang="ru-RU" sz="1600" b="1" dirty="0">
                          <a:latin typeface="Times New Roman"/>
                          <a:ea typeface="Calibri"/>
                        </a:rPr>
                        <a:t>12,2  %   </a:t>
                      </a:r>
                      <a:endParaRPr lang="ru-RU" sz="1600" dirty="0"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</a:rPr>
                        <a:t>36 – </a:t>
                      </a:r>
                      <a:r>
                        <a:rPr lang="ru-RU" sz="1600" b="1" dirty="0">
                          <a:latin typeface="Times New Roman"/>
                          <a:ea typeface="Calibri"/>
                        </a:rPr>
                        <a:t>13,5%</a:t>
                      </a:r>
                      <a:endParaRPr lang="ru-RU" sz="1600" dirty="0"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</a:rPr>
                        <a:t>43 – </a:t>
                      </a:r>
                      <a:r>
                        <a:rPr lang="ru-RU" sz="1600" b="1" dirty="0">
                          <a:latin typeface="Times New Roman"/>
                          <a:ea typeface="Calibri"/>
                        </a:rPr>
                        <a:t>18,1%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4084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Calibri" pitchFamily="34" charset="0"/>
                        </a:rPr>
                        <a:t>первая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</a:rPr>
                        <a:t>65 – </a:t>
                      </a:r>
                      <a:r>
                        <a:rPr lang="ru-RU" sz="1600" b="1" dirty="0">
                          <a:latin typeface="Times New Roman"/>
                          <a:ea typeface="Calibri"/>
                        </a:rPr>
                        <a:t>30,4%</a:t>
                      </a:r>
                      <a:endParaRPr lang="ru-RU" sz="1600" dirty="0"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</a:rPr>
                        <a:t>95 – </a:t>
                      </a:r>
                      <a:r>
                        <a:rPr lang="ru-RU" sz="1600" b="1">
                          <a:latin typeface="Times New Roman"/>
                          <a:ea typeface="Calibri"/>
                        </a:rPr>
                        <a:t>33,1%</a:t>
                      </a:r>
                      <a:endParaRPr lang="ru-RU" sz="1600"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</a:rPr>
                        <a:t>93 – </a:t>
                      </a:r>
                      <a:r>
                        <a:rPr lang="ru-RU" sz="1600" b="1" dirty="0">
                          <a:latin typeface="Times New Roman"/>
                          <a:ea typeface="Calibri"/>
                        </a:rPr>
                        <a:t>31,2%</a:t>
                      </a:r>
                      <a:endParaRPr lang="ru-RU" sz="1600" dirty="0"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</a:rPr>
                        <a:t>71- </a:t>
                      </a:r>
                      <a:r>
                        <a:rPr lang="ru-RU" sz="1600" b="1" dirty="0">
                          <a:latin typeface="Times New Roman"/>
                          <a:ea typeface="Calibri"/>
                        </a:rPr>
                        <a:t>30%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05800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Calibri" pitchFamily="34" charset="0"/>
                        </a:rPr>
                        <a:t>соответствие занимаемой должности 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</a:rPr>
                        <a:t>98</a:t>
                      </a:r>
                      <a:r>
                        <a:rPr lang="ru-RU" sz="1600" b="1" dirty="0">
                          <a:latin typeface="Times New Roman"/>
                          <a:ea typeface="Calibri"/>
                        </a:rPr>
                        <a:t> – 45,8% </a:t>
                      </a:r>
                      <a:endParaRPr lang="ru-RU" sz="1600" dirty="0"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</a:rPr>
                        <a:t>116</a:t>
                      </a:r>
                      <a:r>
                        <a:rPr lang="ru-RU" sz="1600" b="1" dirty="0">
                          <a:latin typeface="Times New Roman"/>
                          <a:ea typeface="Calibri"/>
                        </a:rPr>
                        <a:t> – 43,9%</a:t>
                      </a:r>
                      <a:endParaRPr lang="ru-RU" sz="1600" dirty="0"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</a:rPr>
                        <a:t>114 – </a:t>
                      </a:r>
                      <a:r>
                        <a:rPr lang="ru-RU" sz="1600" b="1" dirty="0">
                          <a:latin typeface="Times New Roman"/>
                          <a:ea typeface="Calibri"/>
                        </a:rPr>
                        <a:t>42,9%</a:t>
                      </a:r>
                      <a:endParaRPr lang="ru-RU" sz="1600" dirty="0"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</a:rPr>
                        <a:t>99- </a:t>
                      </a:r>
                      <a:r>
                        <a:rPr lang="ru-RU" sz="1600" b="1" dirty="0">
                          <a:latin typeface="Times New Roman"/>
                          <a:ea typeface="Calibri"/>
                        </a:rPr>
                        <a:t>41,8%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4084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Calibri" pitchFamily="34" charset="0"/>
                        </a:rPr>
                        <a:t>не имеют категории и СЗД 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</a:rPr>
                        <a:t>23 – </a:t>
                      </a:r>
                      <a:r>
                        <a:rPr lang="ru-RU" sz="1600" b="1" dirty="0">
                          <a:latin typeface="Times New Roman"/>
                          <a:ea typeface="Calibri"/>
                        </a:rPr>
                        <a:t>10,7%</a:t>
                      </a:r>
                      <a:endParaRPr lang="ru-RU" sz="1600" dirty="0"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</a:rPr>
                        <a:t>31 – </a:t>
                      </a:r>
                      <a:r>
                        <a:rPr lang="ru-RU" sz="1600" b="1">
                          <a:latin typeface="Times New Roman"/>
                          <a:ea typeface="Calibri"/>
                        </a:rPr>
                        <a:t>10,8%</a:t>
                      </a:r>
                      <a:endParaRPr lang="ru-RU" sz="1600"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</a:rPr>
                        <a:t>38 – </a:t>
                      </a:r>
                      <a:r>
                        <a:rPr lang="ru-RU" sz="1600" b="1" dirty="0">
                          <a:latin typeface="Times New Roman"/>
                          <a:ea typeface="Calibri"/>
                        </a:rPr>
                        <a:t>10,5%</a:t>
                      </a:r>
                      <a:endParaRPr lang="ru-RU" sz="1600" dirty="0"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</a:rPr>
                        <a:t>24 – </a:t>
                      </a:r>
                      <a:r>
                        <a:rPr lang="ru-RU" sz="1600" b="1" dirty="0">
                          <a:latin typeface="Times New Roman"/>
                          <a:ea typeface="Calibri"/>
                        </a:rPr>
                        <a:t>10,1%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10617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Calibri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Calibri" pitchFamily="34" charset="0"/>
                        </a:rPr>
                        <a:t>% </a:t>
                      </a:r>
                      <a:r>
                        <a:rPr kumimoji="0" lang="ru-RU" sz="16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Calibri" pitchFamily="34" charset="0"/>
                        </a:rPr>
                        <a:t>категорийных</a:t>
                      </a:r>
                      <a:r>
                        <a:rPr kumimoji="0" lang="ru-RU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Calibri" pitchFamily="34" charset="0"/>
                        </a:rPr>
                        <a:t> педагогов</a:t>
                      </a:r>
                      <a:endParaRPr kumimoji="0" lang="ru-RU" sz="16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Calibri" pitchFamily="34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600" dirty="0">
                        <a:latin typeface="Times New Roman"/>
                        <a:ea typeface="Calibri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Calibri"/>
                        </a:rPr>
                        <a:t>43,5%</a:t>
                      </a:r>
                      <a:endParaRPr lang="ru-RU" sz="1600" dirty="0"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600" dirty="0">
                        <a:latin typeface="Times New Roman"/>
                        <a:ea typeface="Calibri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Calibri"/>
                        </a:rPr>
                        <a:t>  44,3%</a:t>
                      </a:r>
                      <a:endParaRPr lang="ru-RU" sz="1600" dirty="0"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600" dirty="0">
                        <a:latin typeface="Times New Roman"/>
                        <a:ea typeface="Calibri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Calibri"/>
                        </a:rPr>
                        <a:t> 44,7%</a:t>
                      </a:r>
                      <a:endParaRPr lang="ru-RU" sz="1600" dirty="0"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600" dirty="0">
                        <a:latin typeface="Times New Roman"/>
                        <a:ea typeface="Calibri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Calibri"/>
                        </a:rPr>
                        <a:t>48,1%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5B6B9A61-3B4F-A5D0-5F28-80B09A427DC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2848381"/>
            <a:ext cx="3148550" cy="2832300"/>
          </a:xfrm>
          <a:prstGeom prst="rect">
            <a:avLst/>
          </a:prstGeom>
        </p:spPr>
      </p:pic>
      <p:sp>
        <p:nvSpPr>
          <p:cNvPr id="2" name="Текст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ru-RU" dirty="0"/>
              <a:t>МИНИСТЕРСТВО ОБРАЗОВАНИЯ И НАУКИ</a:t>
            </a:r>
            <a:br>
              <a:rPr lang="ru-RU" dirty="0"/>
            </a:br>
            <a:r>
              <a:rPr lang="ru-RU" dirty="0"/>
              <a:t>ПЕРМСКОГО КРАЯ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1"/>
          </p:nvPr>
        </p:nvSpPr>
        <p:spPr/>
        <p:txBody>
          <a:bodyPr>
            <a:normAutofit/>
          </a:bodyPr>
          <a:lstStyle/>
          <a:p>
            <a:r>
              <a:rPr lang="ru-RU" dirty="0"/>
              <a:t>Размер средней заработной платы педагогов</a:t>
            </a:r>
            <a:br>
              <a:rPr lang="en-US" dirty="0"/>
            </a:br>
            <a:r>
              <a:rPr lang="ru-RU" dirty="0"/>
              <a:t>в Приволжском Федеральном округе в 2021 г.</a:t>
            </a:r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ru-RU" dirty="0"/>
              <a:t>Формирование</a:t>
            </a:r>
            <a:r>
              <a:rPr lang="en-US" dirty="0"/>
              <a:t> </a:t>
            </a:r>
            <a:r>
              <a:rPr lang="ru-RU" dirty="0"/>
              <a:t>единого образовательного пространства:</a:t>
            </a:r>
            <a:br>
              <a:rPr lang="en-US" dirty="0"/>
            </a:br>
            <a:r>
              <a:rPr lang="ru-RU" dirty="0"/>
              <a:t>магистральные проекты</a:t>
            </a: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/>
          </p:nvPr>
        </p:nvGraphicFramePr>
        <p:xfrm>
          <a:off x="251520" y="1575098"/>
          <a:ext cx="8473756" cy="3905888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162271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11906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73197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80060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  <a:cs typeface="Times New Roman" panose="02020603050405020304" pitchFamily="18" charset="0"/>
                        </a:rPr>
                        <a:t>Место в ПФО по </a:t>
                      </a:r>
                      <a:r>
                        <a:rPr lang="ru-RU" sz="1100" b="1" kern="1200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52"/>
                          <a:ea typeface="+mn-ea"/>
                          <a:cs typeface="Times New Roman" panose="02020603050405020304" pitchFamily="18" charset="0"/>
                        </a:rPr>
                        <a:t>абсолютному значению</a:t>
                      </a:r>
                    </a:p>
                  </a:txBody>
                  <a:tcPr marL="54000" marR="5400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52"/>
                        <a:cs typeface="Times New Roman" panose="02020603050405020304" pitchFamily="18" charset="0"/>
                      </a:endParaRPr>
                    </a:p>
                  </a:txBody>
                  <a:tcPr marL="54000" marR="5400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u="none" strike="noStrike" dirty="0">
                          <a:effectLst/>
                          <a:latin typeface="Montserrat" panose="00000500000000000000" pitchFamily="2" charset="-52"/>
                          <a:cs typeface="Times New Roman" panose="02020603050405020304" pitchFamily="18" charset="0"/>
                        </a:rPr>
                        <a:t>руб./мес. </a:t>
                      </a:r>
                      <a:br>
                        <a:rPr lang="ru-RU" sz="1100" b="1" u="none" strike="noStrike" dirty="0">
                          <a:effectLst/>
                          <a:latin typeface="Montserrat" panose="00000500000000000000" pitchFamily="2" charset="-52"/>
                          <a:cs typeface="Times New Roman" panose="02020603050405020304" pitchFamily="18" charset="0"/>
                        </a:rPr>
                      </a:br>
                      <a:r>
                        <a:rPr lang="ru-RU" sz="1100" b="1" u="none" strike="noStrike" dirty="0">
                          <a:effectLst/>
                          <a:latin typeface="Montserrat" panose="00000500000000000000" pitchFamily="2" charset="-52"/>
                          <a:cs typeface="Times New Roman" panose="02020603050405020304" pitchFamily="18" charset="0"/>
                        </a:rPr>
                        <a:t>(без</a:t>
                      </a:r>
                      <a:r>
                        <a:rPr lang="ru-RU" sz="1100" b="1" u="none" strike="noStrike" baseline="0" dirty="0">
                          <a:effectLst/>
                          <a:latin typeface="Montserrat" panose="00000500000000000000" pitchFamily="2" charset="-52"/>
                          <a:cs typeface="Times New Roman" panose="02020603050405020304" pitchFamily="18" charset="0"/>
                        </a:rPr>
                        <a:t> учета классного руководства)</a:t>
                      </a:r>
                      <a:endParaRPr lang="ru-RU" sz="1100" b="1" i="0" u="none" strike="noStrike" dirty="0">
                        <a:effectLst/>
                        <a:latin typeface="Montserrat" panose="00000500000000000000" pitchFamily="2" charset="-52"/>
                        <a:cs typeface="Times New Roman" panose="02020603050405020304" pitchFamily="18" charset="0"/>
                      </a:endParaRPr>
                    </a:p>
                  </a:txBody>
                  <a:tcPr marL="7144" marR="7144" marT="7144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60020">
                <a:tc gridSpan="3">
                  <a:txBody>
                    <a:bodyPr/>
                    <a:lstStyle/>
                    <a:p>
                      <a:pPr marL="0" lvl="1" indent="0" algn="ctr" fontAlgn="ctr">
                        <a:buFont typeface="+mj-lt"/>
                        <a:buNone/>
                      </a:pPr>
                      <a:endParaRPr lang="ru-RU" sz="1100" b="1" i="1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52"/>
                        <a:cs typeface="Times New Roman" panose="02020603050405020304" pitchFamily="18" charset="0"/>
                      </a:endParaRPr>
                    </a:p>
                  </a:txBody>
                  <a:tcPr marL="54000" marR="5400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27540">
                <a:tc gridSpan="3">
                  <a:txBody>
                    <a:bodyPr/>
                    <a:lstStyle/>
                    <a:p>
                      <a:pPr algn="ctr">
                        <a:lnSpc>
                          <a:spcPts val="1275"/>
                        </a:lnSpc>
                      </a:pPr>
                      <a:r>
                        <a:rPr lang="ru-RU" sz="1200" b="1" dirty="0">
                          <a:solidFill>
                            <a:srgbClr val="C00000"/>
                          </a:solidFill>
                          <a:latin typeface="Montserrat" panose="00000500000000000000" pitchFamily="2" charset="-52"/>
                        </a:rPr>
                        <a:t>Дошкольное</a:t>
                      </a:r>
                      <a:r>
                        <a:rPr lang="ru-RU" sz="1200" b="1" dirty="0">
                          <a:latin typeface="Montserrat" panose="00000500000000000000" pitchFamily="2" charset="-52"/>
                        </a:rPr>
                        <a:t> образование</a:t>
                      </a:r>
                    </a:p>
                  </a:txBody>
                  <a:tcPr marL="54000" marR="5400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ctr"/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28600" marR="9525" marT="9525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67164">
                <a:tc>
                  <a:txBody>
                    <a:bodyPr/>
                    <a:lstStyle/>
                    <a:p>
                      <a:pPr marL="0" lvl="1" indent="0" algn="ctr" fontAlgn="ctr">
                        <a:buFont typeface="+mj-lt"/>
                        <a:buNone/>
                      </a:pP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  <a:cs typeface="Times New Roman" panose="02020603050405020304" pitchFamily="18" charset="0"/>
                        </a:rPr>
                        <a:t>I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52"/>
                        <a:cs typeface="Times New Roman" panose="02020603050405020304" pitchFamily="18" charset="0"/>
                      </a:endParaRPr>
                    </a:p>
                  </a:txBody>
                  <a:tcPr marL="54000" marR="5400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  <a:cs typeface="Times New Roman" panose="02020603050405020304" pitchFamily="18" charset="0"/>
                        </a:rPr>
                        <a:t>Республика Башкортостан</a:t>
                      </a:r>
                    </a:p>
                  </a:txBody>
                  <a:tcPr marL="171450" marR="7144" marT="7144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  <a:cs typeface="Times New Roman" panose="02020603050405020304" pitchFamily="18" charset="0"/>
                        </a:rPr>
                        <a:t>35 382,0</a:t>
                      </a:r>
                    </a:p>
                  </a:txBody>
                  <a:tcPr marL="7144" marR="7144" marT="7144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67164">
                <a:tc>
                  <a:txBody>
                    <a:bodyPr/>
                    <a:lstStyle/>
                    <a:p>
                      <a:pPr marL="0" lvl="1" indent="0" algn="ctr" fontAlgn="ctr">
                        <a:buFont typeface="+mj-lt"/>
                        <a:buNone/>
                      </a:pP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  <a:cs typeface="Times New Roman" panose="02020603050405020304" pitchFamily="18" charset="0"/>
                        </a:rPr>
                        <a:t>II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52"/>
                        <a:cs typeface="Times New Roman" panose="02020603050405020304" pitchFamily="18" charset="0"/>
                      </a:endParaRPr>
                    </a:p>
                  </a:txBody>
                  <a:tcPr marL="54000" marR="5400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  <a:cs typeface="Times New Roman" panose="02020603050405020304" pitchFamily="18" charset="0"/>
                        </a:rPr>
                        <a:t>Самарская область</a:t>
                      </a:r>
                    </a:p>
                  </a:txBody>
                  <a:tcPr marL="171450" marR="7144" marT="7144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  <a:cs typeface="Times New Roman" panose="02020603050405020304" pitchFamily="18" charset="0"/>
                        </a:rPr>
                        <a:t>35 349,0</a:t>
                      </a:r>
                    </a:p>
                  </a:txBody>
                  <a:tcPr marL="7144" marR="7144" marT="7144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67164">
                <a:tc>
                  <a:txBody>
                    <a:bodyPr/>
                    <a:lstStyle/>
                    <a:p>
                      <a:pPr marL="0" lvl="1" indent="0" algn="ctr" fontAlgn="ctr">
                        <a:buFont typeface="+mj-lt"/>
                        <a:buNone/>
                      </a:pPr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  <a:cs typeface="Times New Roman" panose="02020603050405020304" pitchFamily="18" charset="0"/>
                        </a:rPr>
                        <a:t>III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52"/>
                        <a:cs typeface="Times New Roman" panose="02020603050405020304" pitchFamily="18" charset="0"/>
                      </a:endParaRPr>
                    </a:p>
                  </a:txBody>
                  <a:tcPr marL="54000" marR="5400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D96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  <a:cs typeface="Times New Roman" panose="02020603050405020304" pitchFamily="18" charset="0"/>
                        </a:rPr>
                        <a:t>Пермский край</a:t>
                      </a:r>
                    </a:p>
                  </a:txBody>
                  <a:tcPr marL="171450" marR="7144" marT="7144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96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  <a:cs typeface="Times New Roman" panose="02020603050405020304" pitchFamily="18" charset="0"/>
                        </a:rPr>
                        <a:t>35 011,0</a:t>
                      </a:r>
                    </a:p>
                  </a:txBody>
                  <a:tcPr marL="7144" marR="7144" marT="7144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96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27540">
                <a:tc gridSpan="3">
                  <a:txBody>
                    <a:bodyPr/>
                    <a:lstStyle/>
                    <a:p>
                      <a:pPr algn="ctr">
                        <a:lnSpc>
                          <a:spcPts val="1275"/>
                        </a:lnSpc>
                      </a:pPr>
                      <a:endParaRPr lang="ru-RU" sz="1200" dirty="0">
                        <a:latin typeface="Montserrat" panose="00000500000000000000" pitchFamily="2" charset="-52"/>
                      </a:endParaRPr>
                    </a:p>
                  </a:txBody>
                  <a:tcPr marL="54000" marR="5400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27540">
                <a:tc gridSpan="3">
                  <a:txBody>
                    <a:bodyPr/>
                    <a:lstStyle/>
                    <a:p>
                      <a:pPr algn="ctr">
                        <a:lnSpc>
                          <a:spcPts val="1275"/>
                        </a:lnSpc>
                      </a:pPr>
                      <a:r>
                        <a:rPr lang="ru-RU" sz="1200" b="1" dirty="0">
                          <a:solidFill>
                            <a:srgbClr val="C00000"/>
                          </a:solidFill>
                          <a:latin typeface="Montserrat" panose="00000500000000000000" pitchFamily="2" charset="-52"/>
                        </a:rPr>
                        <a:t>Общее </a:t>
                      </a:r>
                      <a:r>
                        <a:rPr lang="ru-RU" sz="1200" b="1" dirty="0">
                          <a:latin typeface="Montserrat" panose="00000500000000000000" pitchFamily="2" charset="-52"/>
                        </a:rPr>
                        <a:t>образование</a:t>
                      </a:r>
                    </a:p>
                  </a:txBody>
                  <a:tcPr marL="54000" marR="5400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ctr"/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28600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67164">
                <a:tc>
                  <a:txBody>
                    <a:bodyPr/>
                    <a:lstStyle/>
                    <a:p>
                      <a:pPr marL="0" lvl="1" indent="0" algn="ctr" fontAlgn="ctr">
                        <a:buFont typeface="+mj-lt"/>
                        <a:buNone/>
                      </a:pP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  <a:cs typeface="Times New Roman" panose="02020603050405020304" pitchFamily="18" charset="0"/>
                        </a:rPr>
                        <a:t>I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52"/>
                        <a:cs typeface="Times New Roman" panose="02020603050405020304" pitchFamily="18" charset="0"/>
                      </a:endParaRPr>
                    </a:p>
                  </a:txBody>
                  <a:tcPr marL="54000" marR="5400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  <a:cs typeface="Times New Roman" panose="02020603050405020304" pitchFamily="18" charset="0"/>
                        </a:rPr>
                        <a:t>Республика</a:t>
                      </a:r>
                      <a:r>
                        <a:rPr lang="ru-RU" sz="11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  <a:cs typeface="Times New Roman" panose="02020603050405020304" pitchFamily="18" charset="0"/>
                        </a:rPr>
                        <a:t> Татарстан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52"/>
                        <a:cs typeface="Times New Roman" panose="02020603050405020304" pitchFamily="18" charset="0"/>
                      </a:endParaRPr>
                    </a:p>
                  </a:txBody>
                  <a:tcPr marL="171450" marR="7144" marT="7144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  <a:cs typeface="Times New Roman" panose="02020603050405020304" pitchFamily="18" charset="0"/>
                        </a:rPr>
                        <a:t>39 022,0</a:t>
                      </a:r>
                    </a:p>
                  </a:txBody>
                  <a:tcPr marL="7144" marR="7144" marT="7144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67164">
                <a:tc>
                  <a:txBody>
                    <a:bodyPr/>
                    <a:lstStyle/>
                    <a:p>
                      <a:pPr marL="0" lvl="1" indent="0" algn="ctr" fontAlgn="ctr">
                        <a:buFont typeface="+mj-lt"/>
                        <a:buNone/>
                      </a:pPr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  <a:cs typeface="Times New Roman" panose="02020603050405020304" pitchFamily="18" charset="0"/>
                        </a:rPr>
                        <a:t>II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52"/>
                        <a:cs typeface="Times New Roman" panose="02020603050405020304" pitchFamily="18" charset="0"/>
                      </a:endParaRPr>
                    </a:p>
                  </a:txBody>
                  <a:tcPr marL="54000" marR="5400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  <a:cs typeface="Times New Roman" panose="02020603050405020304" pitchFamily="18" charset="0"/>
                        </a:rPr>
                        <a:t>Пермский край</a:t>
                      </a:r>
                    </a:p>
                  </a:txBody>
                  <a:tcPr marL="171450" marR="7144" marT="7144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  <a:cs typeface="Times New Roman" panose="02020603050405020304" pitchFamily="18" charset="0"/>
                        </a:rPr>
                        <a:t>37 613,0</a:t>
                      </a:r>
                    </a:p>
                  </a:txBody>
                  <a:tcPr marL="7144" marR="7144" marT="7144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67164">
                <a:tc>
                  <a:txBody>
                    <a:bodyPr/>
                    <a:lstStyle/>
                    <a:p>
                      <a:pPr marL="0" lvl="1" indent="0" algn="ctr" fontAlgn="ctr">
                        <a:buFont typeface="+mj-lt"/>
                        <a:buNone/>
                      </a:pP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  <a:cs typeface="Times New Roman" panose="02020603050405020304" pitchFamily="18" charset="0"/>
                        </a:rPr>
                        <a:t>III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52"/>
                        <a:cs typeface="Times New Roman" panose="02020603050405020304" pitchFamily="18" charset="0"/>
                      </a:endParaRPr>
                    </a:p>
                  </a:txBody>
                  <a:tcPr marL="54000" marR="5400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  <a:cs typeface="Times New Roman" panose="02020603050405020304" pitchFamily="18" charset="0"/>
                        </a:rPr>
                        <a:t>Республика Башкортостан</a:t>
                      </a:r>
                    </a:p>
                  </a:txBody>
                  <a:tcPr marL="171450" marR="7144" marT="7144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  <a:cs typeface="Times New Roman" panose="02020603050405020304" pitchFamily="18" charset="0"/>
                        </a:rPr>
                        <a:t>35 793,0</a:t>
                      </a:r>
                    </a:p>
                  </a:txBody>
                  <a:tcPr marL="7144" marR="7144" marT="7144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60020">
                <a:tc gridSpan="3">
                  <a:txBody>
                    <a:bodyPr/>
                    <a:lstStyle/>
                    <a:p>
                      <a:pPr marL="0" lvl="1" indent="0" algn="ctr" fontAlgn="ctr">
                        <a:buFont typeface="+mj-lt"/>
                        <a:buNone/>
                      </a:pPr>
                      <a:endParaRPr lang="ru-RU" sz="1100" b="1" i="1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52"/>
                        <a:cs typeface="Times New Roman" panose="02020603050405020304" pitchFamily="18" charset="0"/>
                      </a:endParaRPr>
                    </a:p>
                  </a:txBody>
                  <a:tcPr marL="54000" marR="5400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123825">
                <a:tc gridSpan="3">
                  <a:txBody>
                    <a:bodyPr/>
                    <a:lstStyle/>
                    <a:p>
                      <a:pPr algn="ctr">
                        <a:lnSpc>
                          <a:spcPts val="1275"/>
                        </a:lnSpc>
                      </a:pPr>
                      <a:r>
                        <a:rPr lang="ru-RU" sz="1100" b="1" dirty="0">
                          <a:solidFill>
                            <a:srgbClr val="C00000"/>
                          </a:solidFill>
                          <a:latin typeface="Montserrat" panose="00000500000000000000" pitchFamily="2" charset="-52"/>
                        </a:rPr>
                        <a:t>Дополнительное</a:t>
                      </a:r>
                      <a:r>
                        <a:rPr lang="ru-RU" sz="1100" b="1" dirty="0">
                          <a:latin typeface="Montserrat" panose="00000500000000000000" pitchFamily="2" charset="-52"/>
                        </a:rPr>
                        <a:t> образование</a:t>
                      </a:r>
                    </a:p>
                  </a:txBody>
                  <a:tcPr marL="54000" marR="5400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algn="l" fontAlgn="ctr"/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28600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167164">
                <a:tc>
                  <a:txBody>
                    <a:bodyPr/>
                    <a:lstStyle/>
                    <a:p>
                      <a:pPr marL="0" lvl="1" indent="0" algn="ctr" fontAlgn="ctr">
                        <a:buFont typeface="+mj-lt"/>
                        <a:buNone/>
                      </a:pPr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  <a:cs typeface="Times New Roman" panose="02020603050405020304" pitchFamily="18" charset="0"/>
                        </a:rPr>
                        <a:t>I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52"/>
                        <a:cs typeface="Times New Roman" panose="02020603050405020304" pitchFamily="18" charset="0"/>
                      </a:endParaRPr>
                    </a:p>
                  </a:txBody>
                  <a:tcPr marL="54000" marR="5400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  <a:cs typeface="Times New Roman" panose="02020603050405020304" pitchFamily="18" charset="0"/>
                        </a:rPr>
                        <a:t>Пермский край</a:t>
                      </a:r>
                    </a:p>
                  </a:txBody>
                  <a:tcPr marL="171450" marR="7144" marT="7144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  <a:cs typeface="Times New Roman" panose="02020603050405020304" pitchFamily="18" charset="0"/>
                        </a:rPr>
                        <a:t>39 601,0</a:t>
                      </a:r>
                    </a:p>
                  </a:txBody>
                  <a:tcPr marL="7144" marR="7144" marT="7144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167164">
                <a:tc>
                  <a:txBody>
                    <a:bodyPr/>
                    <a:lstStyle/>
                    <a:p>
                      <a:pPr marL="0" lvl="1" indent="0" algn="ctr" fontAlgn="ctr">
                        <a:buFont typeface="+mj-lt"/>
                        <a:buNone/>
                      </a:pP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  <a:cs typeface="Times New Roman" panose="02020603050405020304" pitchFamily="18" charset="0"/>
                        </a:rPr>
                        <a:t>II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52"/>
                        <a:cs typeface="Times New Roman" panose="02020603050405020304" pitchFamily="18" charset="0"/>
                      </a:endParaRPr>
                    </a:p>
                  </a:txBody>
                  <a:tcPr marL="54000" marR="5400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  <a:cs typeface="Times New Roman" panose="02020603050405020304" pitchFamily="18" charset="0"/>
                        </a:rPr>
                        <a:t>Республика Татарстан</a:t>
                      </a:r>
                    </a:p>
                  </a:txBody>
                  <a:tcPr marL="171450" marR="7144" marT="7144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  <a:cs typeface="Times New Roman" panose="02020603050405020304" pitchFamily="18" charset="0"/>
                        </a:rPr>
                        <a:t>39 350,0</a:t>
                      </a:r>
                    </a:p>
                  </a:txBody>
                  <a:tcPr marL="7144" marR="7144" marT="7144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167164">
                <a:tc>
                  <a:txBody>
                    <a:bodyPr/>
                    <a:lstStyle/>
                    <a:p>
                      <a:pPr marL="0" lvl="1" indent="0" algn="ctr" fontAlgn="ctr">
                        <a:buFont typeface="+mj-lt"/>
                        <a:buNone/>
                      </a:pP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  <a:cs typeface="Times New Roman" panose="02020603050405020304" pitchFamily="18" charset="0"/>
                        </a:rPr>
                        <a:t>III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52"/>
                        <a:cs typeface="Times New Roman" panose="02020603050405020304" pitchFamily="18" charset="0"/>
                      </a:endParaRPr>
                    </a:p>
                  </a:txBody>
                  <a:tcPr marL="54000" marR="5400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  <a:cs typeface="Times New Roman" panose="02020603050405020304" pitchFamily="18" charset="0"/>
                        </a:rPr>
                        <a:t>Республика Башкортостан</a:t>
                      </a:r>
                    </a:p>
                  </a:txBody>
                  <a:tcPr marL="171450" marR="7144" marT="7144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  <a:cs typeface="Times New Roman" panose="02020603050405020304" pitchFamily="18" charset="0"/>
                        </a:rPr>
                        <a:t>38 699,0</a:t>
                      </a:r>
                    </a:p>
                  </a:txBody>
                  <a:tcPr marL="7144" marR="7144" marT="7144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160020">
                <a:tc gridSpan="3">
                  <a:txBody>
                    <a:bodyPr/>
                    <a:lstStyle/>
                    <a:p>
                      <a:pPr algn="ctr" fontAlgn="ctr"/>
                      <a:endParaRPr lang="ru-RU" sz="1100" b="1" i="1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52"/>
                        <a:cs typeface="Times New Roman" panose="02020603050405020304" pitchFamily="18" charset="0"/>
                      </a:endParaRPr>
                    </a:p>
                  </a:txBody>
                  <a:tcPr marL="54000" marR="5400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133544">
                <a:tc gridSpan="3">
                  <a:txBody>
                    <a:bodyPr/>
                    <a:lstStyle/>
                    <a:p>
                      <a:pPr algn="ctr">
                        <a:lnSpc>
                          <a:spcPts val="1275"/>
                        </a:lnSpc>
                      </a:pPr>
                      <a:r>
                        <a:rPr lang="ru-RU" sz="1100" b="1" dirty="0">
                          <a:solidFill>
                            <a:srgbClr val="C00000"/>
                          </a:solidFill>
                          <a:latin typeface="Montserrat" panose="00000500000000000000" pitchFamily="2" charset="-52"/>
                        </a:rPr>
                        <a:t>Профессиональное</a:t>
                      </a:r>
                      <a:r>
                        <a:rPr lang="ru-RU" sz="1100" b="1" dirty="0">
                          <a:latin typeface="Montserrat" panose="00000500000000000000" pitchFamily="2" charset="-52"/>
                        </a:rPr>
                        <a:t> образование</a:t>
                      </a:r>
                    </a:p>
                  </a:txBody>
                  <a:tcPr marL="54000" marR="5400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algn="l" fontAlgn="ctr"/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28600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167164">
                <a:tc>
                  <a:txBody>
                    <a:bodyPr/>
                    <a:lstStyle/>
                    <a:p>
                      <a:pPr marL="0" lvl="1" indent="0" algn="ctr" fontAlgn="ctr">
                        <a:buFont typeface="+mj-lt"/>
                        <a:buNone/>
                      </a:pP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  <a:cs typeface="Times New Roman" panose="02020603050405020304" pitchFamily="18" charset="0"/>
                        </a:rPr>
                        <a:t>I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52"/>
                        <a:cs typeface="Times New Roman" panose="02020603050405020304" pitchFamily="18" charset="0"/>
                      </a:endParaRPr>
                    </a:p>
                  </a:txBody>
                  <a:tcPr marL="54000" marR="5400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  <a:cs typeface="Times New Roman" panose="02020603050405020304" pitchFamily="18" charset="0"/>
                        </a:rPr>
                        <a:t>Республика Татарстан</a:t>
                      </a:r>
                    </a:p>
                  </a:txBody>
                  <a:tcPr marL="171450" marR="7144" marT="7144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  <a:cs typeface="Times New Roman" panose="02020603050405020304" pitchFamily="18" charset="0"/>
                        </a:rPr>
                        <a:t>40 115,0</a:t>
                      </a:r>
                    </a:p>
                  </a:txBody>
                  <a:tcPr marL="7144" marR="7144" marT="7144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167164">
                <a:tc>
                  <a:txBody>
                    <a:bodyPr/>
                    <a:lstStyle/>
                    <a:p>
                      <a:pPr marL="0" lvl="1" indent="0" algn="ctr" fontAlgn="ctr">
                        <a:buFont typeface="+mj-lt"/>
                        <a:buNone/>
                      </a:pPr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  <a:cs typeface="Times New Roman" panose="02020603050405020304" pitchFamily="18" charset="0"/>
                        </a:rPr>
                        <a:t>II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52"/>
                        <a:cs typeface="Times New Roman" panose="02020603050405020304" pitchFamily="18" charset="0"/>
                      </a:endParaRPr>
                    </a:p>
                  </a:txBody>
                  <a:tcPr marL="54000" marR="5400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  <a:cs typeface="Times New Roman" panose="02020603050405020304" pitchFamily="18" charset="0"/>
                        </a:rPr>
                        <a:t>Пермский край</a:t>
                      </a:r>
                    </a:p>
                  </a:txBody>
                  <a:tcPr marL="171450" marR="7144" marT="7144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  <a:cs typeface="Times New Roman" panose="02020603050405020304" pitchFamily="18" charset="0"/>
                        </a:rPr>
                        <a:t>38 786,0</a:t>
                      </a:r>
                    </a:p>
                  </a:txBody>
                  <a:tcPr marL="7144" marR="7144" marT="7144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  <a:tr h="167164">
                <a:tc>
                  <a:txBody>
                    <a:bodyPr/>
                    <a:lstStyle/>
                    <a:p>
                      <a:pPr marL="0" lvl="1" indent="0" algn="ctr" fontAlgn="ctr">
                        <a:buFont typeface="+mj-lt"/>
                        <a:buNone/>
                      </a:pP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  <a:cs typeface="Times New Roman" panose="02020603050405020304" pitchFamily="18" charset="0"/>
                        </a:rPr>
                        <a:t>III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52"/>
                        <a:cs typeface="Times New Roman" panose="02020603050405020304" pitchFamily="18" charset="0"/>
                      </a:endParaRPr>
                    </a:p>
                  </a:txBody>
                  <a:tcPr marL="54000" marR="5400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  <a:cs typeface="Times New Roman" panose="02020603050405020304" pitchFamily="18" charset="0"/>
                        </a:rPr>
                        <a:t>Республика Башкортостан</a:t>
                      </a:r>
                    </a:p>
                  </a:txBody>
                  <a:tcPr marL="171450" marR="7144" marT="7144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  <a:cs typeface="Times New Roman" panose="02020603050405020304" pitchFamily="18" charset="0"/>
                        </a:rPr>
                        <a:t>37 699,0</a:t>
                      </a:r>
                    </a:p>
                  </a:txBody>
                  <a:tcPr marL="7144" marR="7144" marT="7144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2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05965041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14290"/>
            <a:ext cx="9144000" cy="928694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>
                <a:solidFill>
                  <a:srgbClr val="0000FF"/>
                </a:solidFill>
              </a:rPr>
              <a:t>     </a:t>
            </a:r>
            <a:r>
              <a:rPr lang="ru-RU" sz="2000" b="1" dirty="0"/>
              <a:t>Анализ средней заработной платы педагогических работников общеобразовательных учреждений </a:t>
            </a:r>
            <a:r>
              <a:rPr lang="ru-RU" sz="2000" b="1" dirty="0" err="1"/>
              <a:t>Ординского</a:t>
            </a:r>
            <a:r>
              <a:rPr lang="ru-RU" sz="2000" b="1" dirty="0"/>
              <a:t> муниципального округа</a:t>
            </a:r>
          </a:p>
        </p:txBody>
      </p:sp>
      <p:graphicFrame>
        <p:nvGraphicFramePr>
          <p:cNvPr id="16" name="Диаграмма 15"/>
          <p:cNvGraphicFramePr/>
          <p:nvPr>
            <p:extLst/>
          </p:nvPr>
        </p:nvGraphicFramePr>
        <p:xfrm flipH="1">
          <a:off x="9144000" y="6072205"/>
          <a:ext cx="571536" cy="4571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9" name="Диаграмма 18"/>
          <p:cNvGraphicFramePr/>
          <p:nvPr>
            <p:extLst>
              <p:ext uri="{D42A27DB-BD31-4B8C-83A1-F6EECF244321}">
                <p14:modId xmlns:p14="http://schemas.microsoft.com/office/powerpoint/2010/main" val="2009196119"/>
              </p:ext>
            </p:extLst>
          </p:nvPr>
        </p:nvGraphicFramePr>
        <p:xfrm>
          <a:off x="785786" y="1428736"/>
          <a:ext cx="7786742" cy="478634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41296745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9" y="0"/>
            <a:ext cx="8535322" cy="1378388"/>
          </a:xfrm>
        </p:spPr>
        <p:txBody>
          <a:bodyPr>
            <a:noAutofit/>
          </a:bodyPr>
          <a:lstStyle/>
          <a:p>
            <a:pPr algn="ctr"/>
            <a:r>
              <a:rPr lang="ru-RU" sz="2000" b="1" dirty="0"/>
              <a:t>Анализ средней заработной платы педагогических работников дошкольных образовательных учреждений </a:t>
            </a:r>
            <a:r>
              <a:rPr lang="ru-RU" sz="2000" b="1" dirty="0" err="1"/>
              <a:t>Ординского</a:t>
            </a:r>
            <a:r>
              <a:rPr lang="ru-RU" sz="2000" b="1" dirty="0"/>
              <a:t> муниципального округа </a:t>
            </a:r>
          </a:p>
        </p:txBody>
      </p:sp>
      <p:graphicFrame>
        <p:nvGraphicFramePr>
          <p:cNvPr id="16" name="Диаграмма 15"/>
          <p:cNvGraphicFramePr/>
          <p:nvPr>
            <p:extLst/>
          </p:nvPr>
        </p:nvGraphicFramePr>
        <p:xfrm flipH="1">
          <a:off x="9143999" y="1071546"/>
          <a:ext cx="45719" cy="5319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9" name="Диаграмма 18"/>
          <p:cNvGraphicFramePr/>
          <p:nvPr>
            <p:extLst/>
          </p:nvPr>
        </p:nvGraphicFramePr>
        <p:xfrm>
          <a:off x="857224" y="1124744"/>
          <a:ext cx="7429552" cy="49474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701593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7F1FCE7-226D-4A88-A7BE-29D9FC9C91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764704"/>
            <a:ext cx="8929718" cy="5956770"/>
          </a:xfrm>
        </p:spPr>
        <p:txBody>
          <a:bodyPr>
            <a:noAutofit/>
          </a:bodyPr>
          <a:lstStyle/>
          <a:p>
            <a:br>
              <a:rPr lang="ru-RU" sz="2800" b="1" i="1" dirty="0"/>
            </a:br>
            <a:r>
              <a:rPr lang="ru-RU" sz="2800" b="1" i="1" dirty="0"/>
              <a:t>Стратегически важные нормативные документы</a:t>
            </a:r>
            <a:br>
              <a:rPr lang="ru-RU" sz="2800" b="1" i="1" dirty="0"/>
            </a:br>
            <a:br>
              <a:rPr lang="ru-RU" sz="2400" b="1" dirty="0"/>
            </a:br>
            <a:r>
              <a:rPr lang="ru-RU" sz="2400" i="1" dirty="0"/>
              <a:t>1. Распоряжение Правительства РФ от 24 июня 2022 г. № 1688-р «Концепция подготовки педагогических кадров для системы образования до 2030 года»</a:t>
            </a:r>
            <a:br>
              <a:rPr lang="ru-RU" sz="2400" i="1" dirty="0"/>
            </a:br>
            <a:r>
              <a:rPr lang="ru-RU" sz="2400" i="1" dirty="0"/>
              <a:t>2. Письмо </a:t>
            </a:r>
            <a:r>
              <a:rPr lang="ru-RU" sz="2400" i="1" dirty="0" err="1"/>
              <a:t>Минпросвещения</a:t>
            </a:r>
            <a:r>
              <a:rPr lang="ru-RU" sz="2400" i="1" dirty="0"/>
              <a:t> России от 10 июня 2022 г. № ДГ – 120/06 </a:t>
            </a:r>
            <a:r>
              <a:rPr lang="ru-RU" sz="2400" i="1" dirty="0" err="1"/>
              <a:t>вн</a:t>
            </a:r>
            <a:r>
              <a:rPr lang="ru-RU" sz="2400" i="1" dirty="0"/>
              <a:t> «Примерный календарный план воспитательной работы на 2022/2023 учебный год»</a:t>
            </a:r>
            <a:br>
              <a:rPr lang="ru-RU" sz="2400" i="1" dirty="0"/>
            </a:br>
            <a:r>
              <a:rPr lang="ru-RU" sz="2400" i="1" dirty="0"/>
              <a:t>3. Письмо </a:t>
            </a:r>
            <a:r>
              <a:rPr lang="ru-RU" sz="2400" i="1" dirty="0" err="1"/>
              <a:t>Минпросвещения</a:t>
            </a:r>
            <a:r>
              <a:rPr lang="ru-RU" sz="2400" i="1" dirty="0"/>
              <a:t> РФ от  15 февраля 2022 г. № АЗ-113/03 «Введение обновленных ФГОС начального общего и основного общего образования»</a:t>
            </a:r>
            <a:br>
              <a:rPr lang="ru-RU" sz="2400" i="1" dirty="0"/>
            </a:br>
            <a:r>
              <a:rPr lang="ru-RU" sz="2400" i="1" dirty="0"/>
              <a:t>4. Письмо </a:t>
            </a:r>
            <a:r>
              <a:rPr lang="ru-RU" sz="2400" i="1" dirty="0" err="1"/>
              <a:t>Минпросвещения</a:t>
            </a:r>
            <a:r>
              <a:rPr lang="ru-RU" sz="2400" i="1" dirty="0"/>
              <a:t> России от 17 июня 2022 № АБ-1611/06 «Стандарт Церемонии поднятия Государственного флага РФ в образовательных организациях»</a:t>
            </a:r>
            <a:br>
              <a:rPr lang="ru-RU" sz="2400" i="1" dirty="0"/>
            </a:br>
            <a:r>
              <a:rPr lang="ru-RU" sz="2400" i="1" dirty="0"/>
              <a:t>5. Письмо </a:t>
            </a:r>
            <a:r>
              <a:rPr lang="ru-RU" sz="2400" i="1" dirty="0" err="1"/>
              <a:t>Минпросвещения</a:t>
            </a:r>
            <a:r>
              <a:rPr lang="ru-RU" sz="2400" i="1" dirty="0"/>
              <a:t> России от 20 мая 2022 г. № АБ – 1367/02 «Модернизация школьных систем образования» </a:t>
            </a:r>
            <a:br>
              <a:rPr lang="ru-RU" sz="2400" i="1" dirty="0"/>
            </a:br>
            <a:r>
              <a:rPr lang="ru-RU" sz="2000" b="1" i="1" dirty="0"/>
              <a:t>сайт </a:t>
            </a:r>
            <a:r>
              <a:rPr lang="ru-RU" sz="2000" b="1" i="1" dirty="0" err="1"/>
              <a:t>Минпросвещения</a:t>
            </a:r>
            <a:r>
              <a:rPr lang="ru-RU" sz="2000" b="1" i="1" dirty="0"/>
              <a:t> РФ </a:t>
            </a:r>
            <a:r>
              <a:rPr lang="en-US" sz="2000" b="1" i="1" dirty="0"/>
              <a:t>https</a:t>
            </a:r>
            <a:r>
              <a:rPr lang="ru-RU" sz="2000" b="1" i="1" dirty="0"/>
              <a:t>://</a:t>
            </a:r>
            <a:r>
              <a:rPr lang="en-US" sz="2000" b="1" i="1" dirty="0"/>
              <a:t>edu.gov.ru</a:t>
            </a:r>
            <a:br>
              <a:rPr lang="ru-RU" sz="2000" b="1" i="1" dirty="0"/>
            </a:br>
            <a:br>
              <a:rPr lang="ru-RU" sz="2400" i="1" dirty="0"/>
            </a:br>
            <a:endParaRPr lang="ru-RU" sz="2400" i="1" dirty="0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E58430-FFFB-4512-9722-3B2B2F0EE9F2}" type="slidenum">
              <a:rPr lang="ru-RU"/>
              <a:pPr/>
              <a:t>7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21579757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3D3D3F6E-AE95-4296-BF78-24A9BF867102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9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553151">
            <a:off x="-1035840" y="3108323"/>
            <a:ext cx="4243337" cy="4243337"/>
          </a:xfrm>
          <a:prstGeom prst="rect">
            <a:avLst/>
          </a:prstGeom>
          <a:ln>
            <a:noFill/>
          </a:ln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0F683935-EF86-8EA6-C705-AAF102D7D7C3}"/>
              </a:ext>
            </a:extLst>
          </p:cNvPr>
          <p:cNvSpPr txBox="1"/>
          <p:nvPr/>
        </p:nvSpPr>
        <p:spPr>
          <a:xfrm>
            <a:off x="3998864" y="2930125"/>
            <a:ext cx="4954636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300" b="1" dirty="0">
                <a:solidFill>
                  <a:srgbClr val="43801A"/>
                </a:solidFill>
                <a:latin typeface="Montserrat" panose="00000500000000000000" pitchFamily="2" charset="-52"/>
              </a:rPr>
              <a:t>УСЛОВИЯ.</a:t>
            </a:r>
            <a:br>
              <a:rPr lang="ru-RU" sz="3300" b="1" dirty="0">
                <a:solidFill>
                  <a:srgbClr val="43801A"/>
                </a:solidFill>
                <a:latin typeface="Montserrat" panose="00000500000000000000" pitchFamily="2" charset="-52"/>
              </a:rPr>
            </a:br>
            <a:r>
              <a:rPr lang="ru-RU" sz="3300" b="1" dirty="0">
                <a:solidFill>
                  <a:srgbClr val="43801A"/>
                </a:solidFill>
                <a:latin typeface="Montserrat" panose="00000500000000000000" pitchFamily="2" charset="-52"/>
              </a:rPr>
              <a:t>ЦИФРОВАЯ ОБРАЗОВАТЕЛЬНАЯ СРЕДА</a:t>
            </a:r>
          </a:p>
        </p:txBody>
      </p:sp>
      <p:sp>
        <p:nvSpPr>
          <p:cNvPr id="14" name="Полилиния: фигура 13">
            <a:extLst>
              <a:ext uri="{FF2B5EF4-FFF2-40B4-BE49-F238E27FC236}">
                <a16:creationId xmlns:a16="http://schemas.microsoft.com/office/drawing/2014/main" id="{33FB5E5A-BD4E-1DC9-E4D2-AE7BDE03F49A}"/>
              </a:ext>
            </a:extLst>
          </p:cNvPr>
          <p:cNvSpPr/>
          <p:nvPr/>
        </p:nvSpPr>
        <p:spPr>
          <a:xfrm>
            <a:off x="2596754" y="3221832"/>
            <a:ext cx="1305520" cy="369689"/>
          </a:xfrm>
          <a:custGeom>
            <a:avLst/>
            <a:gdLst>
              <a:gd name="connsiteX0" fmla="*/ 0 w 1740693"/>
              <a:gd name="connsiteY0" fmla="*/ 492919 h 492919"/>
              <a:gd name="connsiteX1" fmla="*/ 504825 w 1740693"/>
              <a:gd name="connsiteY1" fmla="*/ 2381 h 492919"/>
              <a:gd name="connsiteX2" fmla="*/ 1740693 w 1740693"/>
              <a:gd name="connsiteY2" fmla="*/ 0 h 4929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740693" h="492919">
                <a:moveTo>
                  <a:pt x="0" y="492919"/>
                </a:moveTo>
                <a:lnTo>
                  <a:pt x="504825" y="2381"/>
                </a:lnTo>
                <a:lnTo>
                  <a:pt x="1740693" y="0"/>
                </a:lnTo>
              </a:path>
            </a:pathLst>
          </a:custGeom>
          <a:noFill/>
          <a:ln w="76200">
            <a:solidFill>
              <a:srgbClr val="4A852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 dirty="0">
              <a:solidFill>
                <a:srgbClr val="4B8523"/>
              </a:solidFill>
              <a:latin typeface="Montserrat" panose="00000500000000000000" pitchFamily="2" charset="-52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4F11B5C0-8955-2D47-A2DE-3160384988D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1" y="4188931"/>
            <a:ext cx="1583590" cy="1592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0202636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FC7AEBD0-049A-EE59-62E5-0D0C079609E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2848381"/>
            <a:ext cx="3148550" cy="2832300"/>
          </a:xfrm>
          <a:prstGeom prst="rect">
            <a:avLst/>
          </a:prstGeom>
        </p:spPr>
      </p:pic>
      <p:sp>
        <p:nvSpPr>
          <p:cNvPr id="32" name="Прямоугольник 31">
            <a:extLst>
              <a:ext uri="{FF2B5EF4-FFF2-40B4-BE49-F238E27FC236}">
                <a16:creationId xmlns:a16="http://schemas.microsoft.com/office/drawing/2014/main" id="{65A7D3AD-1642-4DB6-ABDF-5FFD971B7262}"/>
              </a:ext>
            </a:extLst>
          </p:cNvPr>
          <p:cNvSpPr/>
          <p:nvPr/>
        </p:nvSpPr>
        <p:spPr>
          <a:xfrm>
            <a:off x="1" y="1559017"/>
            <a:ext cx="8965760" cy="814917"/>
          </a:xfrm>
          <a:prstGeom prst="rect">
            <a:avLst/>
          </a:prstGeom>
          <a:solidFill>
            <a:srgbClr val="D1F1C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 dirty="0">
              <a:latin typeface="Montserrat" panose="00000500000000000000" pitchFamily="2" charset="-52"/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ru-RU" dirty="0"/>
              <a:t>МИНИСТЕРСТВО ОБРАЗОВАНИЯ И НАУКИ ПЕРМСКОГО КРАЯ</a:t>
            </a:r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1"/>
          </p:nvPr>
        </p:nvSpPr>
        <p:spPr>
          <a:xfrm>
            <a:off x="300108" y="906963"/>
            <a:ext cx="8843893" cy="536972"/>
          </a:xfrm>
        </p:spPr>
        <p:txBody>
          <a:bodyPr>
            <a:noAutofit/>
          </a:bodyPr>
          <a:lstStyle/>
          <a:p>
            <a:r>
              <a:rPr lang="ru-RU" sz="1425" dirty="0"/>
              <a:t>Национальный проект «Образование» + национальная программа «Цифровая экономика РФ»</a:t>
            </a:r>
          </a:p>
          <a:p>
            <a:pPr>
              <a:spcBef>
                <a:spcPts val="0"/>
              </a:spcBef>
            </a:pPr>
            <a:r>
              <a:rPr lang="ru-RU" sz="1425" dirty="0"/>
              <a:t>= Цифровая образовательная среда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ru-RU" dirty="0"/>
              <a:t>Формирование</a:t>
            </a:r>
            <a:r>
              <a:rPr lang="en-US" dirty="0"/>
              <a:t> </a:t>
            </a:r>
            <a:r>
              <a:rPr lang="ru-RU" dirty="0"/>
              <a:t>единого образовательного пространства:</a:t>
            </a:r>
            <a:br>
              <a:rPr lang="en-US" dirty="0"/>
            </a:br>
            <a:r>
              <a:rPr lang="ru-RU" dirty="0"/>
              <a:t>магистральные проекты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47673" y="1627405"/>
            <a:ext cx="8668589" cy="7155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350" b="1" i="1" dirty="0">
                <a:latin typeface="Montserrat" panose="00000500000000000000" pitchFamily="2" charset="-52"/>
              </a:rPr>
              <a:t>Цифровая образовательная среда (ЦОС)</a:t>
            </a:r>
            <a:r>
              <a:rPr lang="ru-RU" sz="1350" i="1" dirty="0">
                <a:latin typeface="Montserrat" panose="00000500000000000000" pitchFamily="2" charset="-52"/>
              </a:rPr>
              <a:t> </a:t>
            </a:r>
            <a:r>
              <a:rPr lang="ru-RU" sz="1350" b="1" i="1" dirty="0">
                <a:solidFill>
                  <a:srgbClr val="C00000"/>
                </a:solidFill>
                <a:latin typeface="Montserrat" panose="00000500000000000000" pitchFamily="2" charset="-52"/>
              </a:rPr>
              <a:t>обеспечивает</a:t>
            </a:r>
            <a:r>
              <a:rPr lang="ru-RU" sz="1350" i="1" dirty="0">
                <a:solidFill>
                  <a:srgbClr val="C00000"/>
                </a:solidFill>
                <a:latin typeface="Montserrat" panose="00000500000000000000" pitchFamily="2" charset="-52"/>
              </a:rPr>
              <a:t> </a:t>
            </a:r>
            <a:r>
              <a:rPr lang="ru-RU" sz="1350" b="1" i="1" dirty="0">
                <a:solidFill>
                  <a:srgbClr val="C00000"/>
                </a:solidFill>
                <a:latin typeface="Montserrat" panose="00000500000000000000" pitchFamily="2" charset="-52"/>
              </a:rPr>
              <a:t>равные условия образования </a:t>
            </a:r>
            <a:r>
              <a:rPr lang="ru-RU" sz="1350" i="1" dirty="0">
                <a:latin typeface="Montserrat" panose="00000500000000000000" pitchFamily="2" charset="-52"/>
              </a:rPr>
              <a:t>обучающихся вне зависимости от места их проживания, </a:t>
            </a:r>
            <a:r>
              <a:rPr lang="ru-RU" sz="1350" b="1" i="1" dirty="0">
                <a:solidFill>
                  <a:srgbClr val="C00000"/>
                </a:solidFill>
                <a:latin typeface="Montserrat" panose="00000500000000000000" pitchFamily="2" charset="-52"/>
              </a:rPr>
              <a:t>использование цифрового образовательного контента</a:t>
            </a:r>
            <a:r>
              <a:rPr lang="ru-RU" sz="1350" i="1" dirty="0">
                <a:latin typeface="Montserrat" panose="00000500000000000000" pitchFamily="2" charset="-52"/>
              </a:rPr>
              <a:t> и образовательных сервисов</a:t>
            </a:r>
          </a:p>
        </p:txBody>
      </p:sp>
      <p:grpSp>
        <p:nvGrpSpPr>
          <p:cNvPr id="8" name="Группа 7"/>
          <p:cNvGrpSpPr/>
          <p:nvPr/>
        </p:nvGrpSpPr>
        <p:grpSpPr>
          <a:xfrm>
            <a:off x="300108" y="2448610"/>
            <a:ext cx="6927170" cy="3163116"/>
            <a:chOff x="400144" y="2165773"/>
            <a:chExt cx="9236226" cy="4217488"/>
          </a:xfrm>
        </p:grpSpPr>
        <p:cxnSp>
          <p:nvCxnSpPr>
            <p:cNvPr id="29" name="Прямая соединительная линия 28"/>
            <p:cNvCxnSpPr/>
            <p:nvPr/>
          </p:nvCxnSpPr>
          <p:spPr>
            <a:xfrm flipH="1">
              <a:off x="6969866" y="2199362"/>
              <a:ext cx="0" cy="410400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Прямая соединительная линия 8"/>
            <p:cNvCxnSpPr/>
            <p:nvPr/>
          </p:nvCxnSpPr>
          <p:spPr>
            <a:xfrm flipH="1">
              <a:off x="3824097" y="2212809"/>
              <a:ext cx="0" cy="410400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3" name="TextBox 42"/>
            <p:cNvSpPr txBox="1"/>
            <p:nvPr/>
          </p:nvSpPr>
          <p:spPr>
            <a:xfrm>
              <a:off x="4339005" y="4449296"/>
              <a:ext cx="1701451" cy="543444"/>
            </a:xfrm>
            <a:prstGeom prst="rect">
              <a:avLst/>
            </a:prstGeom>
            <a:noFill/>
            <a:ln w="3175">
              <a:solidFill>
                <a:schemeClr val="bg1">
                  <a:lumMod val="85000"/>
                </a:schemeClr>
              </a:solidFill>
            </a:ln>
          </p:spPr>
          <p:txBody>
            <a:bodyPr wrap="square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r>
                <a:rPr lang="ru-RU" sz="1050" dirty="0">
                  <a:latin typeface="Montserrat" panose="00000500000000000000" pitchFamily="2" charset="-52"/>
                </a:rPr>
                <a:t>Формирование цифровых компетенций </a:t>
              </a:r>
            </a:p>
          </p:txBody>
        </p:sp>
        <p:sp>
          <p:nvSpPr>
            <p:cNvPr id="44" name="TextBox 43"/>
            <p:cNvSpPr txBox="1"/>
            <p:nvPr/>
          </p:nvSpPr>
          <p:spPr>
            <a:xfrm>
              <a:off x="4337083" y="5416278"/>
              <a:ext cx="1701451" cy="543444"/>
            </a:xfrm>
            <a:prstGeom prst="rect">
              <a:avLst/>
            </a:prstGeom>
            <a:noFill/>
            <a:ln w="3175">
              <a:solidFill>
                <a:schemeClr val="bg1">
                  <a:lumMod val="85000"/>
                </a:schemeClr>
              </a:solidFill>
            </a:ln>
          </p:spPr>
          <p:txBody>
            <a:bodyPr wrap="square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r>
                <a:rPr lang="ru-RU" sz="1050" dirty="0">
                  <a:latin typeface="Montserrat" panose="00000500000000000000" pitchFamily="2" charset="-52"/>
                </a:rPr>
                <a:t>Конференции, форумы, семинары</a:t>
              </a:r>
            </a:p>
          </p:txBody>
        </p:sp>
        <p:sp>
          <p:nvSpPr>
            <p:cNvPr id="45" name="TextBox 44"/>
            <p:cNvSpPr txBox="1"/>
            <p:nvPr/>
          </p:nvSpPr>
          <p:spPr>
            <a:xfrm>
              <a:off x="4337084" y="3529836"/>
              <a:ext cx="1701451" cy="543444"/>
            </a:xfrm>
            <a:prstGeom prst="rect">
              <a:avLst/>
            </a:prstGeom>
            <a:noFill/>
            <a:ln w="3175">
              <a:solidFill>
                <a:schemeClr val="bg1">
                  <a:lumMod val="85000"/>
                </a:schemeClr>
              </a:solidFill>
            </a:ln>
          </p:spPr>
          <p:txBody>
            <a:bodyPr wrap="square" rtlCol="0" anchor="ctr">
              <a:noAutofit/>
            </a:bodyPr>
            <a:lstStyle/>
            <a:p>
              <a:pPr algn="ctr"/>
              <a:r>
                <a:rPr lang="ru-RU" sz="1050" dirty="0">
                  <a:latin typeface="Montserrat" panose="00000500000000000000" pitchFamily="2" charset="-52"/>
                </a:rPr>
                <a:t>ИКТ-модуль в КПК</a:t>
              </a:r>
            </a:p>
          </p:txBody>
        </p:sp>
        <p:sp>
          <p:nvSpPr>
            <p:cNvPr id="46" name="TextBox 45"/>
            <p:cNvSpPr txBox="1"/>
            <p:nvPr/>
          </p:nvSpPr>
          <p:spPr>
            <a:xfrm>
              <a:off x="4337084" y="2595229"/>
              <a:ext cx="1701451" cy="543444"/>
            </a:xfrm>
            <a:prstGeom prst="rect">
              <a:avLst/>
            </a:prstGeom>
            <a:noFill/>
            <a:ln w="3175">
              <a:solidFill>
                <a:schemeClr val="bg1">
                  <a:lumMod val="85000"/>
                </a:schemeClr>
              </a:solidFill>
            </a:ln>
          </p:spPr>
          <p:txBody>
            <a:bodyPr wrap="square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r>
                <a:rPr lang="ru-RU" sz="1050" dirty="0">
                  <a:latin typeface="Montserrat" panose="00000500000000000000" pitchFamily="2" charset="-52"/>
                </a:rPr>
                <a:t>Поддержка педагогов </a:t>
              </a:r>
            </a:p>
          </p:txBody>
        </p:sp>
        <p:pic>
          <p:nvPicPr>
            <p:cNvPr id="54" name="Рисунок 53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95957" y="2549173"/>
              <a:ext cx="1941187" cy="1169565"/>
            </a:xfrm>
            <a:prstGeom prst="rect">
              <a:avLst/>
            </a:prstGeom>
          </p:spPr>
        </p:pic>
        <p:pic>
          <p:nvPicPr>
            <p:cNvPr id="55" name="Рисунок 54"/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86816" y="3885508"/>
              <a:ext cx="1807716" cy="1010042"/>
            </a:xfrm>
            <a:prstGeom prst="rect">
              <a:avLst/>
            </a:prstGeom>
          </p:spPr>
        </p:pic>
        <p:pic>
          <p:nvPicPr>
            <p:cNvPr id="61" name="Рисунок 60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377940" y="2799861"/>
              <a:ext cx="1648852" cy="180422"/>
            </a:xfrm>
            <a:prstGeom prst="rect">
              <a:avLst/>
            </a:prstGeom>
          </p:spPr>
        </p:pic>
        <p:sp>
          <p:nvSpPr>
            <p:cNvPr id="68" name="Прямоугольник 67"/>
            <p:cNvSpPr/>
            <p:nvPr/>
          </p:nvSpPr>
          <p:spPr>
            <a:xfrm>
              <a:off x="7721028" y="3674572"/>
              <a:ext cx="911249" cy="297123"/>
            </a:xfrm>
            <a:prstGeom prst="rect">
              <a:avLst/>
            </a:prstGeom>
            <a:solidFill>
              <a:srgbClr val="51209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ru-RU" sz="1350" b="1" dirty="0">
                  <a:latin typeface="Montserrat" panose="00000500000000000000" pitchFamily="2" charset="-52"/>
                </a:rPr>
                <a:t>ЭПОС</a:t>
              </a:r>
            </a:p>
          </p:txBody>
        </p:sp>
        <p:pic>
          <p:nvPicPr>
            <p:cNvPr id="69" name="Рисунок 68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383054" y="5390090"/>
              <a:ext cx="1643738" cy="418093"/>
            </a:xfrm>
            <a:prstGeom prst="rect">
              <a:avLst/>
            </a:prstGeom>
          </p:spPr>
        </p:pic>
        <p:pic>
          <p:nvPicPr>
            <p:cNvPr id="70" name="Рисунок 69"/>
            <p:cNvPicPr>
              <a:picLocks noChangeAspect="1"/>
            </p:cNvPicPr>
            <p:nvPr/>
          </p:nvPicPr>
          <p:blipFill rotWithShape="1">
            <a:blip r:embed="rId8" cstate="print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rightnessContrast bright="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27802" y="5131949"/>
              <a:ext cx="1931628" cy="1217346"/>
            </a:xfrm>
            <a:prstGeom prst="rect">
              <a:avLst/>
            </a:prstGeom>
          </p:spPr>
        </p:pic>
        <p:sp>
          <p:nvSpPr>
            <p:cNvPr id="60" name="Равнобедренный треугольник 59"/>
            <p:cNvSpPr/>
            <p:nvPr/>
          </p:nvSpPr>
          <p:spPr>
            <a:xfrm rot="5400000">
              <a:off x="4728183" y="4005541"/>
              <a:ext cx="4136486" cy="551023"/>
            </a:xfrm>
            <a:prstGeom prst="triangle">
              <a:avLst/>
            </a:prstGeom>
            <a:gradFill flip="none" rotWithShape="1">
              <a:gsLst>
                <a:gs pos="0">
                  <a:schemeClr val="accent1">
                    <a:tint val="66000"/>
                    <a:satMod val="16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bg1"/>
                </a:gs>
              </a:gsLst>
              <a:lin ang="54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350" dirty="0">
                <a:latin typeface="Montserrat" panose="00000500000000000000" pitchFamily="2" charset="-52"/>
              </a:endParaRPr>
            </a:p>
          </p:txBody>
        </p:sp>
        <p:pic>
          <p:nvPicPr>
            <p:cNvPr id="71" name="Рисунок 70"/>
            <p:cNvPicPr>
              <a:picLocks noChangeAspect="1"/>
            </p:cNvPicPr>
            <p:nvPr/>
          </p:nvPicPr>
          <p:blipFill rotWithShape="1"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353586" y="4607725"/>
              <a:ext cx="1697560" cy="262918"/>
            </a:xfrm>
            <a:prstGeom prst="rect">
              <a:avLst/>
            </a:prstGeom>
          </p:spPr>
        </p:pic>
        <p:sp>
          <p:nvSpPr>
            <p:cNvPr id="6" name="TextBox 5"/>
            <p:cNvSpPr txBox="1"/>
            <p:nvPr/>
          </p:nvSpPr>
          <p:spPr>
            <a:xfrm>
              <a:off x="813267" y="2167884"/>
              <a:ext cx="2349361" cy="40010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350" b="1" i="1" dirty="0">
                  <a:solidFill>
                    <a:schemeClr val="bg1">
                      <a:lumMod val="50000"/>
                    </a:schemeClr>
                  </a:solidFill>
                  <a:latin typeface="Montserrat" panose="00000500000000000000" pitchFamily="2" charset="-52"/>
                </a:rPr>
                <a:t>Инфраструктура</a:t>
              </a:r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4702082" y="2175688"/>
              <a:ext cx="996427" cy="40010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350" b="1" i="1" dirty="0">
                  <a:solidFill>
                    <a:schemeClr val="bg1">
                      <a:lumMod val="50000"/>
                    </a:schemeClr>
                  </a:solidFill>
                  <a:latin typeface="Montserrat" panose="00000500000000000000" pitchFamily="2" charset="-52"/>
                </a:rPr>
                <a:t>Кадры</a:t>
              </a:r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7112752" y="2175688"/>
              <a:ext cx="2255319" cy="40010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350" b="1" i="1" dirty="0">
                  <a:solidFill>
                    <a:schemeClr val="bg1">
                      <a:lumMod val="50000"/>
                    </a:schemeClr>
                  </a:solidFill>
                  <a:latin typeface="Montserrat" panose="00000500000000000000" pitchFamily="2" charset="-52"/>
                </a:rPr>
                <a:t>Платформа ЦОС</a:t>
              </a: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1107577" y="3441284"/>
              <a:ext cx="2147545" cy="467820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r">
                <a:lnSpc>
                  <a:spcPct val="80000"/>
                </a:lnSpc>
              </a:pPr>
              <a:r>
                <a:rPr lang="ru-RU" sz="1050" b="1" dirty="0">
                  <a:latin typeface="Montserrat" panose="00000500000000000000" pitchFamily="2" charset="-52"/>
                </a:rPr>
                <a:t>Высокоскоростной интернет + ЕСПД</a:t>
              </a: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1495259" y="6017510"/>
              <a:ext cx="1737003" cy="338555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r"/>
              <a:r>
                <a:rPr lang="ru-RU" sz="1050" b="1" dirty="0">
                  <a:latin typeface="Montserrat" panose="00000500000000000000" pitchFamily="2" charset="-52"/>
                </a:rPr>
                <a:t>Оборудование</a:t>
              </a:r>
              <a:endParaRPr lang="ru-RU" sz="900" b="1" dirty="0">
                <a:latin typeface="Montserrat" panose="00000500000000000000" pitchFamily="2" charset="-52"/>
              </a:endParaRPr>
            </a:p>
          </p:txBody>
        </p:sp>
        <p:sp>
          <p:nvSpPr>
            <p:cNvPr id="17" name="Скругленный прямоугольник 16"/>
            <p:cNvSpPr/>
            <p:nvPr/>
          </p:nvSpPr>
          <p:spPr>
            <a:xfrm>
              <a:off x="400144" y="2165773"/>
              <a:ext cx="9236226" cy="4217488"/>
            </a:xfrm>
            <a:prstGeom prst="roundRect">
              <a:avLst>
                <a:gd name="adj" fmla="val 4483"/>
              </a:avLst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350" dirty="0">
                <a:latin typeface="Montserrat" panose="00000500000000000000" pitchFamily="2" charset="-52"/>
              </a:endParaRPr>
            </a:p>
          </p:txBody>
        </p:sp>
        <p:sp>
          <p:nvSpPr>
            <p:cNvPr id="3" name="Равнобедренный треугольник 2"/>
            <p:cNvSpPr/>
            <p:nvPr/>
          </p:nvSpPr>
          <p:spPr>
            <a:xfrm rot="5400000">
              <a:off x="1738755" y="3982574"/>
              <a:ext cx="4090553" cy="551023"/>
            </a:xfrm>
            <a:prstGeom prst="triangle">
              <a:avLst/>
            </a:prstGeom>
            <a:gradFill flip="none" rotWithShape="1">
              <a:gsLst>
                <a:gs pos="0">
                  <a:schemeClr val="accent1">
                    <a:tint val="66000"/>
                    <a:satMod val="16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bg1"/>
                </a:gs>
              </a:gsLst>
              <a:lin ang="54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350" dirty="0">
                <a:latin typeface="Montserrat" panose="00000500000000000000" pitchFamily="2" charset="-52"/>
              </a:endParaRPr>
            </a:p>
          </p:txBody>
        </p:sp>
        <p:pic>
          <p:nvPicPr>
            <p:cNvPr id="19" name="Рисунок 18"/>
            <p:cNvPicPr>
              <a:picLocks noChangeAspect="1"/>
            </p:cNvPicPr>
            <p:nvPr/>
          </p:nvPicPr>
          <p:blipFill>
            <a:blip r:embed="rId11" cstate="print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224373" y="2673785"/>
              <a:ext cx="307152" cy="313978"/>
            </a:xfrm>
            <a:prstGeom prst="rect">
              <a:avLst/>
            </a:prstGeom>
          </p:spPr>
        </p:pic>
        <p:pic>
          <p:nvPicPr>
            <p:cNvPr id="20" name="Рисунок 19"/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523400" y="3946594"/>
              <a:ext cx="386412" cy="255676"/>
            </a:xfrm>
            <a:prstGeom prst="rect">
              <a:avLst/>
            </a:prstGeom>
          </p:spPr>
        </p:pic>
        <p:sp>
          <p:nvSpPr>
            <p:cNvPr id="13" name="TextBox 12"/>
            <p:cNvSpPr txBox="1"/>
            <p:nvPr/>
          </p:nvSpPr>
          <p:spPr>
            <a:xfrm>
              <a:off x="816631" y="4584721"/>
              <a:ext cx="2385158" cy="553997"/>
            </a:xfrm>
            <a:prstGeom prst="rect">
              <a:avLst/>
            </a:prstGeom>
            <a:solidFill>
              <a:srgbClr val="FFFFFF">
                <a:alpha val="69804"/>
              </a:srgbClr>
            </a:solidFill>
          </p:spPr>
          <p:txBody>
            <a:bodyPr wrap="square" rtlCol="0">
              <a:spAutoFit/>
            </a:bodyPr>
            <a:lstStyle/>
            <a:p>
              <a:pPr algn="r"/>
              <a:r>
                <a:rPr lang="ru-RU" sz="1050" b="1" dirty="0">
                  <a:latin typeface="Montserrat" panose="00000500000000000000" pitchFamily="2" charset="-52"/>
                </a:rPr>
                <a:t>Внутренние сети</a:t>
              </a:r>
              <a:br>
                <a:rPr lang="ru-RU" sz="1050" b="1" dirty="0">
                  <a:latin typeface="Montserrat" panose="00000500000000000000" pitchFamily="2" charset="-52"/>
                </a:rPr>
              </a:br>
              <a:r>
                <a:rPr lang="ru-RU" sz="1050" b="1" dirty="0">
                  <a:latin typeface="Montserrat" panose="00000500000000000000" pitchFamily="2" charset="-52"/>
                </a:rPr>
                <a:t>по единому стандарту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512540416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0225654B-ADEF-E308-57B7-E0703E0969D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2848381"/>
            <a:ext cx="3148550" cy="2832300"/>
          </a:xfrm>
          <a:prstGeom prst="rect">
            <a:avLst/>
          </a:prstGeom>
        </p:spPr>
      </p:pic>
      <p:sp>
        <p:nvSpPr>
          <p:cNvPr id="65" name="Прямоугольник 64"/>
          <p:cNvSpPr/>
          <p:nvPr/>
        </p:nvSpPr>
        <p:spPr>
          <a:xfrm>
            <a:off x="4091339" y="1628305"/>
            <a:ext cx="4798058" cy="3339111"/>
          </a:xfrm>
          <a:prstGeom prst="rect">
            <a:avLst/>
          </a:prstGeom>
          <a:noFill/>
          <a:ln>
            <a:solidFill>
              <a:schemeClr val="accent1">
                <a:lumMod val="60000"/>
                <a:lumOff val="4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 dirty="0">
              <a:latin typeface="Montserrat" panose="00000500000000000000" pitchFamily="2" charset="-52"/>
            </a:endParaRPr>
          </a:p>
        </p:txBody>
      </p:sp>
      <p:sp>
        <p:nvSpPr>
          <p:cNvPr id="58" name="Прямоугольник 57"/>
          <p:cNvSpPr/>
          <p:nvPr/>
        </p:nvSpPr>
        <p:spPr>
          <a:xfrm>
            <a:off x="251520" y="1628305"/>
            <a:ext cx="3761574" cy="3339111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 dirty="0">
              <a:latin typeface="Montserrat" panose="00000500000000000000" pitchFamily="2" charset="-52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828" y="2156712"/>
            <a:ext cx="3561607" cy="2759668"/>
          </a:xfrm>
          <a:prstGeom prst="rect">
            <a:avLst/>
          </a:prstGeom>
        </p:spPr>
      </p:pic>
      <p:sp>
        <p:nvSpPr>
          <p:cNvPr id="40" name="TextBox 39"/>
          <p:cNvSpPr txBox="1"/>
          <p:nvPr/>
        </p:nvSpPr>
        <p:spPr>
          <a:xfrm>
            <a:off x="402688" y="4508183"/>
            <a:ext cx="3519566" cy="374709"/>
          </a:xfrm>
          <a:prstGeom prst="rect">
            <a:avLst/>
          </a:prstGeom>
          <a:solidFill>
            <a:srgbClr val="E1E1E1"/>
          </a:solidFill>
        </p:spPr>
        <p:txBody>
          <a:bodyPr wrap="square" rtlCol="0" anchor="ctr">
            <a:noAutofit/>
          </a:bodyPr>
          <a:lstStyle/>
          <a:p>
            <a:pPr algn="ctr">
              <a:lnSpc>
                <a:spcPct val="80000"/>
              </a:lnSpc>
            </a:pPr>
            <a:r>
              <a:rPr lang="ru-RU" sz="900" b="1" dirty="0">
                <a:solidFill>
                  <a:schemeClr val="bg1"/>
                </a:solidFill>
                <a:latin typeface="Montserrat" panose="00000500000000000000" pitchFamily="2" charset="-52"/>
              </a:rPr>
              <a:t>ИС КОНТИНГЕНТ</a:t>
            </a:r>
          </a:p>
        </p:txBody>
      </p:sp>
      <p:sp>
        <p:nvSpPr>
          <p:cNvPr id="11" name="Текст 10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ru-RU" dirty="0"/>
              <a:t>МИНИСТЕРСТВО ОБРАЗОВАНИЯ И НАУКИ ПЕРМСКОГО КРАЯ</a:t>
            </a:r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1"/>
          </p:nvPr>
        </p:nvSpPr>
        <p:spPr>
          <a:xfrm>
            <a:off x="251520" y="894160"/>
            <a:ext cx="8892480" cy="536972"/>
          </a:xfrm>
        </p:spPr>
        <p:txBody>
          <a:bodyPr>
            <a:noAutofit/>
          </a:bodyPr>
          <a:lstStyle/>
          <a:p>
            <a:r>
              <a:rPr lang="ru-RU" sz="1725" dirty="0"/>
              <a:t>Подключение школ к региональным и федеральным цифровым платформам</a:t>
            </a:r>
          </a:p>
        </p:txBody>
      </p:sp>
      <p:sp>
        <p:nvSpPr>
          <p:cNvPr id="42" name="Текст 41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ru-RU" dirty="0"/>
              <a:t>Формирование</a:t>
            </a:r>
            <a:r>
              <a:rPr lang="en-US" dirty="0"/>
              <a:t> </a:t>
            </a:r>
            <a:r>
              <a:rPr lang="ru-RU" dirty="0"/>
              <a:t>единого образовательного пространства:</a:t>
            </a:r>
            <a:br>
              <a:rPr lang="en-US" dirty="0"/>
            </a:br>
            <a:r>
              <a:rPr lang="ru-RU" dirty="0"/>
              <a:t>магистральные проекты</a:t>
            </a:r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5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5266" y="2223586"/>
            <a:ext cx="298702" cy="355598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6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426" y="3083767"/>
            <a:ext cx="298702" cy="355598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7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6867" y="2616609"/>
            <a:ext cx="303680" cy="329060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8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82423" y="2759566"/>
            <a:ext cx="298702" cy="392750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9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3046" y="2720054"/>
            <a:ext cx="313637" cy="461746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10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6920" y="3332994"/>
            <a:ext cx="283767" cy="275986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 rotWithShape="1">
          <a:blip r:embed="rId11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52003" y="3739097"/>
            <a:ext cx="226740" cy="240603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12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7621" y="3282572"/>
            <a:ext cx="298702" cy="376827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13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6789" y="3427521"/>
            <a:ext cx="258875" cy="424594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/>
        </p:nvPicPr>
        <p:blipFill>
          <a:blip r:embed="rId14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9228" y="4168543"/>
            <a:ext cx="313637" cy="275986"/>
          </a:xfrm>
          <a:prstGeom prst="rect">
            <a:avLst/>
          </a:prstGeom>
        </p:spPr>
      </p:pic>
      <p:pic>
        <p:nvPicPr>
          <p:cNvPr id="26" name="Рисунок 25"/>
          <p:cNvPicPr>
            <a:picLocks noChangeAspect="1"/>
          </p:cNvPicPr>
          <p:nvPr/>
        </p:nvPicPr>
        <p:blipFill>
          <a:blip r:embed="rId15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8512" y="4525700"/>
            <a:ext cx="293723" cy="33967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</p:pic>
      <p:sp>
        <p:nvSpPr>
          <p:cNvPr id="28" name="TextBox 27"/>
          <p:cNvSpPr txBox="1"/>
          <p:nvPr/>
        </p:nvSpPr>
        <p:spPr>
          <a:xfrm>
            <a:off x="1128613" y="2310607"/>
            <a:ext cx="2369559" cy="2215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80000"/>
              </a:lnSpc>
            </a:pPr>
            <a:r>
              <a:rPr lang="ru-RU" sz="1050" b="1" dirty="0">
                <a:solidFill>
                  <a:schemeClr val="bg1"/>
                </a:solidFill>
                <a:latin typeface="Montserrat" panose="00000500000000000000" pitchFamily="2" charset="-52"/>
              </a:rPr>
              <a:t>Информационный портал ЭПОС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689669" y="3140961"/>
            <a:ext cx="544101" cy="4985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ru-RU" sz="825" b="1" dirty="0">
                <a:solidFill>
                  <a:schemeClr val="bg1"/>
                </a:solidFill>
                <a:latin typeface="Montserrat" panose="00000500000000000000" pitchFamily="2" charset="-52"/>
              </a:rPr>
              <a:t>ЭПОС</a:t>
            </a:r>
          </a:p>
          <a:p>
            <a:pPr>
              <a:lnSpc>
                <a:spcPct val="80000"/>
              </a:lnSpc>
            </a:pPr>
            <a:r>
              <a:rPr lang="ru-RU" sz="825" b="1" dirty="0">
                <a:solidFill>
                  <a:schemeClr val="bg1"/>
                </a:solidFill>
                <a:latin typeface="Montserrat" panose="00000500000000000000" pitchFamily="2" charset="-52"/>
              </a:rPr>
              <a:t>ШКОЛА</a:t>
            </a:r>
          </a:p>
          <a:p>
            <a:pPr>
              <a:lnSpc>
                <a:spcPct val="80000"/>
              </a:lnSpc>
            </a:pPr>
            <a:r>
              <a:rPr lang="ru-RU" sz="825" b="1" dirty="0">
                <a:solidFill>
                  <a:schemeClr val="bg1"/>
                </a:solidFill>
                <a:latin typeface="Montserrat" panose="00000500000000000000" pitchFamily="2" charset="-52"/>
              </a:rPr>
              <a:t>(ЭЖД)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1291110" y="2941790"/>
            <a:ext cx="851890" cy="3139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ru-RU" sz="750" b="1" dirty="0">
                <a:solidFill>
                  <a:schemeClr val="bg1"/>
                </a:solidFill>
                <a:latin typeface="Montserrat" panose="00000500000000000000" pitchFamily="2" charset="-52"/>
              </a:rPr>
              <a:t>ЭПОС</a:t>
            </a:r>
          </a:p>
          <a:p>
            <a:pPr>
              <a:lnSpc>
                <a:spcPct val="80000"/>
              </a:lnSpc>
            </a:pPr>
            <a:r>
              <a:rPr lang="ru-RU" sz="525" b="1" dirty="0">
                <a:solidFill>
                  <a:schemeClr val="bg1"/>
                </a:solidFill>
                <a:latin typeface="Montserrat" panose="00000500000000000000" pitchFamily="2" charset="-52"/>
              </a:rPr>
              <a:t>ДОПОЛНИТЕЛЬНОЕ</a:t>
            </a:r>
          </a:p>
          <a:p>
            <a:pPr>
              <a:lnSpc>
                <a:spcPct val="80000"/>
              </a:lnSpc>
            </a:pPr>
            <a:r>
              <a:rPr lang="ru-RU" sz="525" b="1" dirty="0">
                <a:solidFill>
                  <a:schemeClr val="bg1"/>
                </a:solidFill>
                <a:latin typeface="Montserrat" panose="00000500000000000000" pitchFamily="2" charset="-52"/>
              </a:rPr>
              <a:t>ОБРАЗОВАНИЕ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1562216" y="3392895"/>
            <a:ext cx="544101" cy="2031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ru-RU" sz="900" b="1" dirty="0">
                <a:solidFill>
                  <a:schemeClr val="bg1"/>
                </a:solidFill>
                <a:latin typeface="Montserrat" panose="00000500000000000000" pitchFamily="2" charset="-52"/>
              </a:rPr>
              <a:t>ЦОПП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1575459" y="3782748"/>
            <a:ext cx="544101" cy="2031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ru-RU" sz="900" b="1" dirty="0">
                <a:solidFill>
                  <a:schemeClr val="bg1"/>
                </a:solidFill>
                <a:latin typeface="Montserrat" panose="00000500000000000000" pitchFamily="2" charset="-52"/>
              </a:rPr>
              <a:t>СИТУ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2428697" y="2810771"/>
            <a:ext cx="544101" cy="3139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ru-RU" sz="900" b="1" dirty="0">
                <a:solidFill>
                  <a:schemeClr val="bg1"/>
                </a:solidFill>
                <a:latin typeface="Montserrat" panose="00000500000000000000" pitchFamily="2" charset="-52"/>
              </a:rPr>
              <a:t>ЭПОС</a:t>
            </a:r>
          </a:p>
          <a:p>
            <a:pPr>
              <a:lnSpc>
                <a:spcPct val="80000"/>
              </a:lnSpc>
            </a:pPr>
            <a:r>
              <a:rPr lang="ru-RU" sz="900" b="1" dirty="0">
                <a:solidFill>
                  <a:schemeClr val="bg1"/>
                </a:solidFill>
                <a:latin typeface="Montserrat" panose="00000500000000000000" pitchFamily="2" charset="-52"/>
              </a:rPr>
              <a:t>ДОУ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3361178" y="2801724"/>
            <a:ext cx="544101" cy="3139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ru-RU" sz="900" b="1" dirty="0">
                <a:solidFill>
                  <a:schemeClr val="bg1"/>
                </a:solidFill>
                <a:latin typeface="Montserrat" panose="00000500000000000000" pitchFamily="2" charset="-52"/>
              </a:rPr>
              <a:t>ЭПОС</a:t>
            </a:r>
          </a:p>
          <a:p>
            <a:pPr>
              <a:lnSpc>
                <a:spcPct val="80000"/>
              </a:lnSpc>
            </a:pPr>
            <a:r>
              <a:rPr lang="ru-RU" sz="900" b="1" dirty="0">
                <a:solidFill>
                  <a:schemeClr val="bg1"/>
                </a:solidFill>
                <a:latin typeface="Montserrat" panose="00000500000000000000" pitchFamily="2" charset="-52"/>
              </a:rPr>
              <a:t>СПО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2419115" y="3352063"/>
            <a:ext cx="544101" cy="3139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ru-RU" sz="900" b="1" dirty="0">
                <a:solidFill>
                  <a:schemeClr val="bg1"/>
                </a:solidFill>
                <a:latin typeface="Montserrat" panose="00000500000000000000" pitchFamily="2" charset="-52"/>
              </a:rPr>
              <a:t>ЭПОС</a:t>
            </a:r>
          </a:p>
          <a:p>
            <a:pPr>
              <a:lnSpc>
                <a:spcPct val="80000"/>
              </a:lnSpc>
            </a:pPr>
            <a:r>
              <a:rPr lang="ru-RU" sz="900" b="1" dirty="0">
                <a:solidFill>
                  <a:schemeClr val="bg1"/>
                </a:solidFill>
                <a:latin typeface="Montserrat" panose="00000500000000000000" pitchFamily="2" charset="-52"/>
              </a:rPr>
              <a:t>ВУЗ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836496" y="4164743"/>
            <a:ext cx="1283065" cy="2954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ru-RU" sz="825" b="1" dirty="0">
                <a:solidFill>
                  <a:schemeClr val="bg1"/>
                </a:solidFill>
                <a:latin typeface="Montserrat" panose="00000500000000000000" pitchFamily="2" charset="-52"/>
              </a:rPr>
              <a:t>АНАЛИТИКА И ОТЧЕТНОСТЬ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4237750" y="1714028"/>
            <a:ext cx="3090712" cy="988303"/>
          </a:xfrm>
          <a:prstGeom prst="rect">
            <a:avLst/>
          </a:prstGeom>
          <a:solidFill>
            <a:srgbClr val="FFFFFF"/>
          </a:solidFill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 dirty="0">
              <a:latin typeface="Montserrat" panose="00000500000000000000" pitchFamily="2" charset="-52"/>
            </a:endParaRPr>
          </a:p>
        </p:txBody>
      </p:sp>
      <p:sp>
        <p:nvSpPr>
          <p:cNvPr id="37" name="Прямоугольник 36"/>
          <p:cNvSpPr/>
          <p:nvPr/>
        </p:nvSpPr>
        <p:spPr>
          <a:xfrm flipV="1">
            <a:off x="4763774" y="2786059"/>
            <a:ext cx="3093896" cy="988682"/>
          </a:xfrm>
          <a:prstGeom prst="rect">
            <a:avLst/>
          </a:prstGeom>
          <a:solidFill>
            <a:srgbClr val="F7F8FB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 dirty="0">
              <a:latin typeface="Montserrat" panose="00000500000000000000" pitchFamily="2" charset="-52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479199" y="3858470"/>
            <a:ext cx="3091500" cy="988200"/>
          </a:xfrm>
          <a:prstGeom prst="rect">
            <a:avLst/>
          </a:prstGeom>
          <a:solidFill>
            <a:srgbClr val="FFFFFF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 dirty="0">
              <a:latin typeface="Montserrat" panose="00000500000000000000" pitchFamily="2" charset="-52"/>
            </a:endParaRP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16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2716" y="2874750"/>
            <a:ext cx="1383629" cy="351933"/>
          </a:xfrm>
          <a:prstGeom prst="rect">
            <a:avLst/>
          </a:prstGeom>
        </p:spPr>
      </p:pic>
      <p:pic>
        <p:nvPicPr>
          <p:cNvPr id="27" name="Рисунок 26"/>
          <p:cNvPicPr>
            <a:picLocks noChangeAspect="1"/>
          </p:cNvPicPr>
          <p:nvPr/>
        </p:nvPicPr>
        <p:blipFill>
          <a:blip r:embed="rId17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90713" y="3376294"/>
            <a:ext cx="1221453" cy="288632"/>
          </a:xfrm>
          <a:prstGeom prst="rect">
            <a:avLst/>
          </a:prstGeom>
        </p:spPr>
      </p:pic>
      <p:pic>
        <p:nvPicPr>
          <p:cNvPr id="43" name="Рисунок 42"/>
          <p:cNvPicPr>
            <a:picLocks noChangeAspect="1"/>
          </p:cNvPicPr>
          <p:nvPr/>
        </p:nvPicPr>
        <p:blipFill>
          <a:blip r:embed="rId18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3463" y="3140118"/>
            <a:ext cx="1410859" cy="574658"/>
          </a:xfrm>
          <a:prstGeom prst="rect">
            <a:avLst/>
          </a:prstGeom>
        </p:spPr>
      </p:pic>
      <p:pic>
        <p:nvPicPr>
          <p:cNvPr id="44" name="Рисунок 43"/>
          <p:cNvPicPr>
            <a:picLocks noChangeAspect="1"/>
          </p:cNvPicPr>
          <p:nvPr/>
        </p:nvPicPr>
        <p:blipFill rotWithShape="1">
          <a:blip r:embed="rId19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203821" y="4257964"/>
            <a:ext cx="1286283" cy="574422"/>
          </a:xfrm>
          <a:prstGeom prst="rect">
            <a:avLst/>
          </a:prstGeom>
        </p:spPr>
      </p:pic>
      <p:pic>
        <p:nvPicPr>
          <p:cNvPr id="45" name="Рисунок 44"/>
          <p:cNvPicPr>
            <a:picLocks noChangeAspect="1"/>
          </p:cNvPicPr>
          <p:nvPr/>
        </p:nvPicPr>
        <p:blipFill rotWithShape="1">
          <a:blip r:embed="rId20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180007" y="3934417"/>
            <a:ext cx="1691707" cy="262011"/>
          </a:xfrm>
          <a:prstGeom prst="rect">
            <a:avLst/>
          </a:prstGeom>
        </p:spPr>
      </p:pic>
      <p:pic>
        <p:nvPicPr>
          <p:cNvPr id="46" name="Рисунок 45"/>
          <p:cNvPicPr>
            <a:picLocks noChangeAspect="1"/>
          </p:cNvPicPr>
          <p:nvPr/>
        </p:nvPicPr>
        <p:blipFill>
          <a:blip r:embed="rId21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7832" y="4282766"/>
            <a:ext cx="548121" cy="494970"/>
          </a:xfrm>
          <a:prstGeom prst="rect">
            <a:avLst/>
          </a:prstGeom>
        </p:spPr>
      </p:pic>
      <p:pic>
        <p:nvPicPr>
          <p:cNvPr id="47" name="Рисунок 46"/>
          <p:cNvPicPr>
            <a:picLocks/>
          </p:cNvPicPr>
          <p:nvPr/>
        </p:nvPicPr>
        <p:blipFill rotWithShape="1">
          <a:blip r:embed="rId22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flipH="1">
            <a:off x="5517263" y="3962715"/>
            <a:ext cx="642600" cy="778137"/>
          </a:xfrm>
          <a:prstGeom prst="rect">
            <a:avLst/>
          </a:prstGeom>
        </p:spPr>
      </p:pic>
      <p:pic>
        <p:nvPicPr>
          <p:cNvPr id="49" name="Рисунок 48"/>
          <p:cNvPicPr>
            <a:picLocks noChangeAspect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8675" y="1864090"/>
            <a:ext cx="1706654" cy="176550"/>
          </a:xfrm>
          <a:prstGeom prst="rect">
            <a:avLst/>
          </a:prstGeom>
        </p:spPr>
      </p:pic>
      <p:pic>
        <p:nvPicPr>
          <p:cNvPr id="50" name="Рисунок 49"/>
          <p:cNvPicPr>
            <a:picLocks noChangeAspect="1"/>
          </p:cNvPicPr>
          <p:nvPr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2845" y="1837861"/>
            <a:ext cx="959975" cy="710602"/>
          </a:xfrm>
          <a:prstGeom prst="rect">
            <a:avLst/>
          </a:prstGeom>
        </p:spPr>
      </p:pic>
      <p:pic>
        <p:nvPicPr>
          <p:cNvPr id="51" name="Рисунок 50"/>
          <p:cNvPicPr>
            <a:picLocks noChangeAspect="1"/>
          </p:cNvPicPr>
          <p:nvPr/>
        </p:nvPicPr>
        <p:blipFill rotWithShape="1"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354251" y="2172386"/>
            <a:ext cx="849584" cy="428297"/>
          </a:xfrm>
          <a:prstGeom prst="rect">
            <a:avLst/>
          </a:prstGeom>
        </p:spPr>
      </p:pic>
      <p:pic>
        <p:nvPicPr>
          <p:cNvPr id="52" name="Рисунок 51"/>
          <p:cNvPicPr>
            <a:picLocks noChangeAspect="1"/>
          </p:cNvPicPr>
          <p:nvPr/>
        </p:nvPicPr>
        <p:blipFill rotWithShape="1">
          <a:blip r:embed="rId2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288029" y="2172386"/>
            <a:ext cx="840622" cy="428297"/>
          </a:xfrm>
          <a:prstGeom prst="rect">
            <a:avLst/>
          </a:prstGeom>
        </p:spPr>
      </p:pic>
      <p:sp>
        <p:nvSpPr>
          <p:cNvPr id="6" name="Двойная стрелка влево/вправо 5"/>
          <p:cNvSpPr/>
          <p:nvPr/>
        </p:nvSpPr>
        <p:spPr>
          <a:xfrm>
            <a:off x="3621475" y="2031873"/>
            <a:ext cx="772472" cy="421079"/>
          </a:xfrm>
          <a:prstGeom prst="leftRightArrow">
            <a:avLst>
              <a:gd name="adj1" fmla="val 66965"/>
              <a:gd name="adj2" fmla="val 50000"/>
            </a:avLst>
          </a:prstGeom>
          <a:solidFill>
            <a:schemeClr val="bg1">
              <a:lumMod val="85000"/>
            </a:schemeClr>
          </a:solidFill>
          <a:ln/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ru-RU" sz="750" b="1" dirty="0">
              <a:solidFill>
                <a:schemeClr val="bg1">
                  <a:lumMod val="65000"/>
                </a:schemeClr>
              </a:solidFill>
              <a:latin typeface="Montserrat" panose="00000500000000000000" pitchFamily="2" charset="-52"/>
            </a:endParaRPr>
          </a:p>
        </p:txBody>
      </p:sp>
      <p:sp>
        <p:nvSpPr>
          <p:cNvPr id="54" name="TextBox 53"/>
          <p:cNvSpPr txBox="1"/>
          <p:nvPr/>
        </p:nvSpPr>
        <p:spPr>
          <a:xfrm>
            <a:off x="813496" y="1707700"/>
            <a:ext cx="310001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ru-RU" sz="1500" b="1" dirty="0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-52"/>
              </a:rPr>
              <a:t>Электронная Пермская Образовательная Система</a:t>
            </a:r>
          </a:p>
        </p:txBody>
      </p:sp>
      <p:pic>
        <p:nvPicPr>
          <p:cNvPr id="57" name="Рисунок 56"/>
          <p:cNvPicPr>
            <a:picLocks noChangeAspect="1"/>
          </p:cNvPicPr>
          <p:nvPr/>
        </p:nvPicPr>
        <p:blipFill rotWithShape="1">
          <a:blip r:embed="rId27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48777" y="1705543"/>
            <a:ext cx="369877" cy="404019"/>
          </a:xfrm>
          <a:prstGeom prst="rect">
            <a:avLst/>
          </a:prstGeom>
        </p:spPr>
      </p:pic>
      <p:sp>
        <p:nvSpPr>
          <p:cNvPr id="55" name="TextBox 54"/>
          <p:cNvSpPr txBox="1"/>
          <p:nvPr/>
        </p:nvSpPr>
        <p:spPr>
          <a:xfrm>
            <a:off x="3240231" y="3515190"/>
            <a:ext cx="740009" cy="4062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ru-RU" sz="825" b="1" dirty="0">
                <a:solidFill>
                  <a:schemeClr val="bg1"/>
                </a:solidFill>
                <a:latin typeface="Montserrat" panose="00000500000000000000" pitchFamily="2" charset="-52"/>
              </a:rPr>
              <a:t>Библиотека</a:t>
            </a:r>
          </a:p>
          <a:p>
            <a:pPr>
              <a:lnSpc>
                <a:spcPct val="80000"/>
              </a:lnSpc>
            </a:pPr>
            <a:r>
              <a:rPr lang="ru-RU" sz="900" b="1" dirty="0">
                <a:solidFill>
                  <a:schemeClr val="bg1"/>
                </a:solidFill>
                <a:latin typeface="Montserrat" panose="00000500000000000000" pitchFamily="2" charset="-52"/>
              </a:rPr>
              <a:t>ЭПОС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2158364" y="4087987"/>
            <a:ext cx="1769484" cy="405948"/>
          </a:xfrm>
          <a:prstGeom prst="rect">
            <a:avLst/>
          </a:prstGeom>
          <a:solidFill>
            <a:srgbClr val="C1C0C0"/>
          </a:solidFill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 dirty="0">
              <a:latin typeface="Montserrat" panose="00000500000000000000" pitchFamily="2" charset="-52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2619390" y="4217114"/>
            <a:ext cx="1193678" cy="2031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ru-RU" sz="900" b="1" dirty="0">
                <a:solidFill>
                  <a:schemeClr val="bg1"/>
                </a:solidFill>
                <a:latin typeface="Montserrat" panose="00000500000000000000" pitchFamily="2" charset="-52"/>
              </a:rPr>
              <a:t>ИС ТРАЕКТОРИЯ</a:t>
            </a:r>
          </a:p>
        </p:txBody>
      </p:sp>
      <p:pic>
        <p:nvPicPr>
          <p:cNvPr id="25" name="Рисунок 24"/>
          <p:cNvPicPr>
            <a:picLocks noChangeAspect="1"/>
          </p:cNvPicPr>
          <p:nvPr/>
        </p:nvPicPr>
        <p:blipFill rotWithShape="1">
          <a:blip r:embed="rId28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289939" y="4138892"/>
            <a:ext cx="298702" cy="28719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</p:pic>
      <p:sp>
        <p:nvSpPr>
          <p:cNvPr id="9" name="Прямоугольник 8"/>
          <p:cNvSpPr/>
          <p:nvPr/>
        </p:nvSpPr>
        <p:spPr>
          <a:xfrm>
            <a:off x="2171361" y="3683500"/>
            <a:ext cx="876928" cy="391739"/>
          </a:xfrm>
          <a:prstGeom prst="rect">
            <a:avLst/>
          </a:prstGeom>
          <a:solidFill>
            <a:srgbClr val="D8D8D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 dirty="0">
              <a:latin typeface="Montserrat" panose="00000500000000000000" pitchFamily="2" charset="-52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2408561" y="3727958"/>
            <a:ext cx="828098" cy="3370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ru-RU" sz="788" b="1" dirty="0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-52"/>
              </a:rPr>
              <a:t>ЭПОС</a:t>
            </a:r>
          </a:p>
          <a:p>
            <a:pPr>
              <a:lnSpc>
                <a:spcPct val="80000"/>
              </a:lnSpc>
            </a:pPr>
            <a:r>
              <a:rPr lang="ru-RU" sz="675" b="1" dirty="0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-52"/>
              </a:rPr>
              <a:t>АБИТУРИЕНТ</a:t>
            </a:r>
          </a:p>
          <a:p>
            <a:pPr>
              <a:lnSpc>
                <a:spcPct val="80000"/>
              </a:lnSpc>
            </a:pPr>
            <a:r>
              <a:rPr lang="ru-RU" sz="525" b="1" dirty="0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-52"/>
              </a:rPr>
              <a:t>РАБОТОДАТЕЛЬ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51520" y="5209249"/>
            <a:ext cx="8637877" cy="300082"/>
          </a:xfrm>
          <a:prstGeom prst="rect">
            <a:avLst/>
          </a:prstGeom>
          <a:solidFill>
            <a:schemeClr val="bg1">
              <a:lumMod val="85000"/>
            </a:schemeClr>
          </a:solidFill>
          <a:ln w="3175">
            <a:solidFill>
              <a:schemeClr val="bg1">
                <a:lumMod val="8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1350" b="1" dirty="0">
                <a:solidFill>
                  <a:schemeClr val="bg1">
                    <a:lumMod val="65000"/>
                  </a:schemeClr>
                </a:solidFill>
                <a:latin typeface="Montserrat" panose="00000500000000000000" pitchFamily="2" charset="-52"/>
              </a:rPr>
              <a:t>Школы, участники образовательных отношений</a:t>
            </a:r>
          </a:p>
        </p:txBody>
      </p:sp>
      <p:sp>
        <p:nvSpPr>
          <p:cNvPr id="4" name="Стрелка вправо 3"/>
          <p:cNvSpPr/>
          <p:nvPr/>
        </p:nvSpPr>
        <p:spPr>
          <a:xfrm rot="16200000">
            <a:off x="2003525" y="4849736"/>
            <a:ext cx="309681" cy="409346"/>
          </a:xfrm>
          <a:prstGeom prst="rightArrow">
            <a:avLst>
              <a:gd name="adj1" fmla="val 69197"/>
              <a:gd name="adj2" fmla="val 60991"/>
            </a:avLst>
          </a:prstGeom>
          <a:solidFill>
            <a:schemeClr val="bg1">
              <a:lumMod val="85000"/>
            </a:schemeClr>
          </a:solidFill>
          <a:ln/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 dirty="0">
              <a:latin typeface="Montserrat" panose="00000500000000000000" pitchFamily="2" charset="-52"/>
            </a:endParaRPr>
          </a:p>
        </p:txBody>
      </p:sp>
      <p:sp>
        <p:nvSpPr>
          <p:cNvPr id="56" name="Стрелка вправо 55"/>
          <p:cNvSpPr/>
          <p:nvPr/>
        </p:nvSpPr>
        <p:spPr>
          <a:xfrm rot="16200000">
            <a:off x="5552132" y="4780426"/>
            <a:ext cx="448302" cy="409346"/>
          </a:xfrm>
          <a:prstGeom prst="rightArrow">
            <a:avLst>
              <a:gd name="adj1" fmla="val 69197"/>
              <a:gd name="adj2" fmla="val 60991"/>
            </a:avLst>
          </a:prstGeom>
          <a:solidFill>
            <a:schemeClr val="bg1">
              <a:lumMod val="85000"/>
            </a:schemeClr>
          </a:solidFill>
          <a:ln/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 dirty="0">
              <a:latin typeface="Montserrat" panose="00000500000000000000" pitchFamily="2" charset="-52"/>
            </a:endParaRPr>
          </a:p>
        </p:txBody>
      </p:sp>
      <p:sp>
        <p:nvSpPr>
          <p:cNvPr id="60" name="Стрелка вправо 59"/>
          <p:cNvSpPr/>
          <p:nvPr/>
        </p:nvSpPr>
        <p:spPr>
          <a:xfrm rot="16200000">
            <a:off x="3132456" y="3708256"/>
            <a:ext cx="2592641" cy="409346"/>
          </a:xfrm>
          <a:prstGeom prst="rightArrow">
            <a:avLst>
              <a:gd name="adj1" fmla="val 69197"/>
              <a:gd name="adj2" fmla="val 60991"/>
            </a:avLst>
          </a:prstGeom>
          <a:solidFill>
            <a:schemeClr val="bg1">
              <a:lumMod val="85000"/>
            </a:schemeClr>
          </a:solidFill>
          <a:ln/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 dirty="0">
              <a:latin typeface="Montserrat" panose="00000500000000000000" pitchFamily="2" charset="-52"/>
            </a:endParaRPr>
          </a:p>
        </p:txBody>
      </p:sp>
      <p:sp>
        <p:nvSpPr>
          <p:cNvPr id="61" name="Стрелка вправо 60"/>
          <p:cNvSpPr/>
          <p:nvPr/>
        </p:nvSpPr>
        <p:spPr>
          <a:xfrm rot="16200000">
            <a:off x="4355528" y="4246078"/>
            <a:ext cx="1516997" cy="409346"/>
          </a:xfrm>
          <a:prstGeom prst="rightArrow">
            <a:avLst>
              <a:gd name="adj1" fmla="val 69197"/>
              <a:gd name="adj2" fmla="val 60991"/>
            </a:avLst>
          </a:prstGeom>
          <a:solidFill>
            <a:schemeClr val="bg1">
              <a:lumMod val="85000"/>
            </a:schemeClr>
          </a:solidFill>
          <a:ln/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 dirty="0">
              <a:latin typeface="Montserrat" panose="00000500000000000000" pitchFamily="2" charset="-52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3048288" y="1558360"/>
            <a:ext cx="999093" cy="184719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50" dirty="0">
                <a:latin typeface="Montserrat" panose="00000500000000000000" pitchFamily="2" charset="-52"/>
              </a:rPr>
              <a:t>100% школ</a:t>
            </a:r>
          </a:p>
        </p:txBody>
      </p:sp>
      <p:sp>
        <p:nvSpPr>
          <p:cNvPr id="63" name="Скругленный прямоугольник 62"/>
          <p:cNvSpPr/>
          <p:nvPr/>
        </p:nvSpPr>
        <p:spPr>
          <a:xfrm>
            <a:off x="5753034" y="1558360"/>
            <a:ext cx="1879598" cy="184719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50" dirty="0">
                <a:latin typeface="Montserrat" panose="00000500000000000000" pitchFamily="2" charset="-52"/>
              </a:rPr>
              <a:t>75% школ - апробация</a:t>
            </a:r>
          </a:p>
        </p:txBody>
      </p:sp>
      <p:pic>
        <p:nvPicPr>
          <p:cNvPr id="41" name="Рисунок 40"/>
          <p:cNvPicPr>
            <a:picLocks noChangeAspect="1"/>
          </p:cNvPicPr>
          <p:nvPr/>
        </p:nvPicPr>
        <p:blipFill>
          <a:blip r:embed="rId29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1979" y="4215025"/>
            <a:ext cx="1684517" cy="141358"/>
          </a:xfrm>
          <a:prstGeom prst="rect">
            <a:avLst/>
          </a:prstGeom>
        </p:spPr>
      </p:pic>
      <p:sp>
        <p:nvSpPr>
          <p:cNvPr id="64" name="Скругленный прямоугольник 63"/>
          <p:cNvSpPr/>
          <p:nvPr/>
        </p:nvSpPr>
        <p:spPr>
          <a:xfrm>
            <a:off x="7328462" y="2712645"/>
            <a:ext cx="1009578" cy="184719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>
                <a:latin typeface="Montserrat" panose="00000500000000000000" pitchFamily="2" charset="-52"/>
              </a:rPr>
              <a:t>100% школ</a:t>
            </a:r>
          </a:p>
        </p:txBody>
      </p:sp>
      <p:pic>
        <p:nvPicPr>
          <p:cNvPr id="62" name="Рисунок 61"/>
          <p:cNvPicPr>
            <a:picLocks noChangeAspect="1"/>
          </p:cNvPicPr>
          <p:nvPr/>
        </p:nvPicPr>
        <p:blipFill>
          <a:blip r:embed="rId8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85642" y="3695926"/>
            <a:ext cx="272570" cy="358390"/>
          </a:xfrm>
          <a:prstGeom prst="rect">
            <a:avLst/>
          </a:prstGeom>
        </p:spPr>
      </p:pic>
      <p:sp>
        <p:nvSpPr>
          <p:cNvPr id="66" name="Прямоугольник 65"/>
          <p:cNvSpPr/>
          <p:nvPr/>
        </p:nvSpPr>
        <p:spPr>
          <a:xfrm rot="1532594">
            <a:off x="6148022" y="1750451"/>
            <a:ext cx="1862918" cy="420983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rgbClr val="FF0000"/>
                </a:solidFill>
                <a:latin typeface="Montserrat" panose="00000500000000000000" pitchFamily="2" charset="-52"/>
                <a:cs typeface="Courier New" panose="02070309020205020404" pitchFamily="49" charset="0"/>
              </a:rPr>
              <a:t>ГЛАВНОЕ</a:t>
            </a:r>
            <a:r>
              <a:rPr lang="en-US" sz="2400" b="1" dirty="0">
                <a:solidFill>
                  <a:srgbClr val="FF0000"/>
                </a:solidFill>
                <a:latin typeface="Montserrat" panose="00000500000000000000" pitchFamily="2" charset="-52"/>
                <a:cs typeface="Courier New" panose="02070309020205020404" pitchFamily="49" charset="0"/>
              </a:rPr>
              <a:t>!</a:t>
            </a:r>
            <a:endParaRPr lang="ru-RU" sz="2400" b="1" dirty="0">
              <a:solidFill>
                <a:srgbClr val="FF0000"/>
              </a:solidFill>
              <a:latin typeface="Montserrat" panose="00000500000000000000" pitchFamily="2" charset="-52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1851748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ECC95BE1-2F9E-88F8-3778-FFA3C3F226D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2848381"/>
            <a:ext cx="3148550" cy="2832300"/>
          </a:xfrm>
          <a:prstGeom prst="rect">
            <a:avLst/>
          </a:prstGeom>
        </p:spPr>
      </p:pic>
      <p:sp>
        <p:nvSpPr>
          <p:cNvPr id="2" name="Текст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ru-RU" dirty="0"/>
              <a:t>МИНИСТЕРСТВО ОБРАЗОВАНИЯ И НАУКИ ПЕРМСКОГО КРАЯ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ru-RU" dirty="0"/>
              <a:t>Развитие ЭПОС в 2022-2023 гг.</a:t>
            </a:r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ru-RU" dirty="0"/>
              <a:t>Формирование</a:t>
            </a:r>
            <a:r>
              <a:rPr lang="en-US" dirty="0"/>
              <a:t> </a:t>
            </a:r>
            <a:r>
              <a:rPr lang="ru-RU" dirty="0"/>
              <a:t>единого образовательного пространства:</a:t>
            </a:r>
            <a:br>
              <a:rPr lang="en-US" dirty="0"/>
            </a:br>
            <a:r>
              <a:rPr lang="ru-RU" dirty="0"/>
              <a:t>магистральные проекты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27720" y="1886157"/>
            <a:ext cx="2499300" cy="3221138"/>
          </a:xfrm>
          <a:prstGeom prst="rect">
            <a:avLst/>
          </a:prstGeom>
          <a:solidFill>
            <a:srgbClr val="CCFFCC"/>
          </a:solidFill>
        </p:spPr>
        <p:txBody>
          <a:bodyPr wrap="square" rtlCol="0">
            <a:spAutoFit/>
          </a:bodyPr>
          <a:lstStyle/>
          <a:p>
            <a:r>
              <a:rPr lang="ru-RU" sz="1350" b="1" dirty="0">
                <a:latin typeface="Montserrat" panose="00000500000000000000" pitchFamily="2" charset="-52"/>
              </a:rPr>
              <a:t>Сделано:</a:t>
            </a:r>
          </a:p>
          <a:p>
            <a:pPr marL="257175" indent="-257175">
              <a:lnSpc>
                <a:spcPct val="90000"/>
              </a:lnSpc>
              <a:spcBef>
                <a:spcPts val="675"/>
              </a:spcBef>
              <a:buFont typeface="+mj-lt"/>
              <a:buAutoNum type="arabicPeriod"/>
            </a:pPr>
            <a:r>
              <a:rPr lang="ru-RU" sz="1050" dirty="0">
                <a:solidFill>
                  <a:srgbClr val="C00000"/>
                </a:solidFill>
                <a:latin typeface="Montserrat" panose="00000500000000000000" pitchFamily="2" charset="-52"/>
              </a:rPr>
              <a:t>Услуга </a:t>
            </a:r>
            <a:r>
              <a:rPr lang="ru-RU" sz="1050" b="1" dirty="0">
                <a:solidFill>
                  <a:srgbClr val="C00000"/>
                </a:solidFill>
                <a:latin typeface="Montserrat" panose="00000500000000000000" pitchFamily="2" charset="-52"/>
              </a:rPr>
              <a:t>записи в СПО </a:t>
            </a:r>
            <a:r>
              <a:rPr lang="ru-RU" sz="1050" dirty="0">
                <a:solidFill>
                  <a:srgbClr val="C00000"/>
                </a:solidFill>
                <a:latin typeface="Montserrat" panose="00000500000000000000" pitchFamily="2" charset="-52"/>
              </a:rPr>
              <a:t>через портал </a:t>
            </a:r>
            <a:r>
              <a:rPr lang="ru-RU" sz="1050" dirty="0" err="1">
                <a:solidFill>
                  <a:srgbClr val="C00000"/>
                </a:solidFill>
                <a:latin typeface="Montserrat" panose="00000500000000000000" pitchFamily="2" charset="-52"/>
              </a:rPr>
              <a:t>госуслуг</a:t>
            </a:r>
            <a:endParaRPr lang="ru-RU" sz="1050" dirty="0">
              <a:solidFill>
                <a:srgbClr val="C00000"/>
              </a:solidFill>
              <a:latin typeface="Montserrat" panose="00000500000000000000" pitchFamily="2" charset="-52"/>
            </a:endParaRPr>
          </a:p>
          <a:p>
            <a:pPr marL="257175" indent="-257175">
              <a:lnSpc>
                <a:spcPct val="90000"/>
              </a:lnSpc>
              <a:spcBef>
                <a:spcPts val="675"/>
              </a:spcBef>
              <a:buFont typeface="+mj-lt"/>
              <a:buAutoNum type="arabicPeriod"/>
            </a:pPr>
            <a:r>
              <a:rPr lang="ru-RU" sz="1050" dirty="0">
                <a:latin typeface="Montserrat" panose="00000500000000000000" pitchFamily="2" charset="-52"/>
              </a:rPr>
              <a:t>Модуль </a:t>
            </a:r>
            <a:r>
              <a:rPr lang="ru-RU" sz="1050" b="1" dirty="0">
                <a:latin typeface="Montserrat" panose="00000500000000000000" pitchFamily="2" charset="-52"/>
              </a:rPr>
              <a:t>ЭПОС.СПО</a:t>
            </a:r>
            <a:r>
              <a:rPr lang="ru-RU" sz="1050" dirty="0">
                <a:latin typeface="Montserrat" panose="00000500000000000000" pitchFamily="2" charset="-52"/>
              </a:rPr>
              <a:t> – сопровождение образовательного процесса</a:t>
            </a:r>
          </a:p>
          <a:p>
            <a:pPr marL="257175" indent="-257175">
              <a:lnSpc>
                <a:spcPct val="90000"/>
              </a:lnSpc>
              <a:spcBef>
                <a:spcPts val="675"/>
              </a:spcBef>
              <a:buFont typeface="+mj-lt"/>
              <a:buAutoNum type="arabicPeriod"/>
            </a:pPr>
            <a:r>
              <a:rPr lang="ru-RU" sz="1050" dirty="0">
                <a:latin typeface="Montserrat" panose="00000500000000000000" pitchFamily="2" charset="-52"/>
              </a:rPr>
              <a:t>Интеграция библиотеки с платформами </a:t>
            </a:r>
            <a:r>
              <a:rPr lang="ru-RU" sz="1050" b="1" dirty="0">
                <a:latin typeface="Montserrat" panose="00000500000000000000" pitchFamily="2" charset="-52"/>
              </a:rPr>
              <a:t>МЭО</a:t>
            </a:r>
            <a:r>
              <a:rPr lang="en-US" sz="1050" b="1" dirty="0">
                <a:latin typeface="Montserrat" panose="00000500000000000000" pitchFamily="2" charset="-52"/>
              </a:rPr>
              <a:t>, </a:t>
            </a:r>
            <a:r>
              <a:rPr lang="en-US" sz="1050" b="1" dirty="0" err="1">
                <a:latin typeface="Montserrat" panose="00000500000000000000" pitchFamily="2" charset="-52"/>
              </a:rPr>
              <a:t>Maketest</a:t>
            </a:r>
            <a:r>
              <a:rPr lang="en-US" sz="1050" b="1" dirty="0">
                <a:latin typeface="Montserrat" panose="00000500000000000000" pitchFamily="2" charset="-52"/>
              </a:rPr>
              <a:t>, </a:t>
            </a:r>
            <a:r>
              <a:rPr lang="ru-RU" sz="1050" b="1" dirty="0">
                <a:latin typeface="Montserrat" panose="00000500000000000000" pitchFamily="2" charset="-52"/>
              </a:rPr>
              <a:t>Интеллектуальная школа</a:t>
            </a:r>
          </a:p>
          <a:p>
            <a:pPr marL="257175" indent="-257175">
              <a:lnSpc>
                <a:spcPct val="90000"/>
              </a:lnSpc>
              <a:spcBef>
                <a:spcPts val="675"/>
              </a:spcBef>
              <a:buFont typeface="+mj-lt"/>
              <a:buAutoNum type="arabicPeriod"/>
            </a:pPr>
            <a:r>
              <a:rPr lang="ru-RU" sz="1050" dirty="0">
                <a:latin typeface="Montserrat" panose="00000500000000000000" pitchFamily="2" charset="-52"/>
              </a:rPr>
              <a:t>Модуль </a:t>
            </a:r>
            <a:r>
              <a:rPr lang="ru-RU" sz="1050" b="1" dirty="0" err="1">
                <a:latin typeface="Montserrat" panose="00000500000000000000" pitchFamily="2" charset="-52"/>
              </a:rPr>
              <a:t>ЭПОС.Мероприятия</a:t>
            </a:r>
            <a:r>
              <a:rPr lang="ru-RU" sz="1050" b="1" dirty="0">
                <a:latin typeface="Montserrat" panose="00000500000000000000" pitchFamily="2" charset="-52"/>
              </a:rPr>
              <a:t> </a:t>
            </a:r>
            <a:r>
              <a:rPr lang="ru-RU" sz="1050" dirty="0">
                <a:latin typeface="Montserrat" panose="00000500000000000000" pitchFamily="2" charset="-52"/>
              </a:rPr>
              <a:t>(</a:t>
            </a:r>
            <a:r>
              <a:rPr lang="ru-RU" sz="1050" dirty="0" err="1">
                <a:latin typeface="Montserrat" panose="00000500000000000000" pitchFamily="2" charset="-52"/>
              </a:rPr>
              <a:t>Кванториум</a:t>
            </a:r>
            <a:r>
              <a:rPr lang="ru-RU" sz="1050" dirty="0">
                <a:latin typeface="Montserrat" panose="00000500000000000000" pitchFamily="2" charset="-52"/>
              </a:rPr>
              <a:t>, Академия первых, </a:t>
            </a:r>
            <a:r>
              <a:rPr lang="en-US" sz="1050" dirty="0">
                <a:latin typeface="Montserrat" panose="00000500000000000000" pitchFamily="2" charset="-52"/>
              </a:rPr>
              <a:t>IT-</a:t>
            </a:r>
            <a:r>
              <a:rPr lang="ru-RU" sz="1050" dirty="0">
                <a:latin typeface="Montserrat" panose="00000500000000000000" pitchFamily="2" charset="-52"/>
              </a:rPr>
              <a:t>Куб и др.)</a:t>
            </a:r>
          </a:p>
          <a:p>
            <a:pPr marL="257175" indent="-257175">
              <a:lnSpc>
                <a:spcPct val="90000"/>
              </a:lnSpc>
              <a:spcBef>
                <a:spcPts val="675"/>
              </a:spcBef>
              <a:buFont typeface="+mj-lt"/>
              <a:buAutoNum type="arabicPeriod"/>
            </a:pPr>
            <a:r>
              <a:rPr lang="ru-RU" sz="1050" dirty="0">
                <a:latin typeface="Montserrat" panose="00000500000000000000" pitchFamily="2" charset="-52"/>
              </a:rPr>
              <a:t>Развитие модулей </a:t>
            </a:r>
            <a:r>
              <a:rPr lang="ru-RU" sz="1050" dirty="0" err="1">
                <a:latin typeface="Montserrat" panose="00000500000000000000" pitchFamily="2" charset="-52"/>
              </a:rPr>
              <a:t>ЭПОС.Дополнительное</a:t>
            </a:r>
            <a:r>
              <a:rPr lang="ru-RU" sz="1050" dirty="0">
                <a:latin typeface="Montserrat" panose="00000500000000000000" pitchFamily="2" charset="-52"/>
              </a:rPr>
              <a:t> образование, </a:t>
            </a:r>
            <a:r>
              <a:rPr lang="ru-RU" sz="1050" dirty="0" err="1">
                <a:latin typeface="Montserrat" panose="00000500000000000000" pitchFamily="2" charset="-52"/>
              </a:rPr>
              <a:t>ЭПОС.Траектория</a:t>
            </a:r>
            <a:r>
              <a:rPr lang="ru-RU" sz="1050" dirty="0">
                <a:latin typeface="Montserrat" panose="00000500000000000000" pitchFamily="2" charset="-52"/>
              </a:rPr>
              <a:t>, функционала ЭПОС.Школа по внеурочной деятельности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945070" y="1886157"/>
            <a:ext cx="2833170" cy="3165482"/>
          </a:xfrm>
          <a:prstGeom prst="rect">
            <a:avLst/>
          </a:prstGeom>
          <a:solidFill>
            <a:srgbClr val="CCFFFF"/>
          </a:solidFill>
        </p:spPr>
        <p:txBody>
          <a:bodyPr wrap="square" rtlCol="0">
            <a:spAutoFit/>
          </a:bodyPr>
          <a:lstStyle/>
          <a:p>
            <a:r>
              <a:rPr lang="ru-RU" sz="1350" b="1" dirty="0">
                <a:latin typeface="Montserrat" panose="00000500000000000000" pitchFamily="2" charset="-52"/>
              </a:rPr>
              <a:t>Планируется в 2022-2023 гг.:</a:t>
            </a:r>
          </a:p>
          <a:p>
            <a:pPr marL="257175" indent="-257175">
              <a:lnSpc>
                <a:spcPct val="80000"/>
              </a:lnSpc>
              <a:spcBef>
                <a:spcPts val="675"/>
              </a:spcBef>
              <a:buFont typeface="+mj-lt"/>
              <a:buAutoNum type="arabicPeriod"/>
            </a:pPr>
            <a:r>
              <a:rPr lang="ru-RU" sz="1050" dirty="0">
                <a:solidFill>
                  <a:srgbClr val="C00000"/>
                </a:solidFill>
                <a:latin typeface="Montserrat" panose="00000500000000000000" pitchFamily="2" charset="-52"/>
              </a:rPr>
              <a:t>Тиражирование услуги </a:t>
            </a:r>
            <a:r>
              <a:rPr lang="ru-RU" sz="1050" b="1" dirty="0">
                <a:solidFill>
                  <a:srgbClr val="C00000"/>
                </a:solidFill>
                <a:latin typeface="Montserrat" panose="00000500000000000000" pitchFamily="2" charset="-52"/>
              </a:rPr>
              <a:t>записи</a:t>
            </a:r>
            <a:br>
              <a:rPr lang="ru-RU" sz="1050" b="1" dirty="0">
                <a:solidFill>
                  <a:srgbClr val="C00000"/>
                </a:solidFill>
                <a:latin typeface="Montserrat" panose="00000500000000000000" pitchFamily="2" charset="-52"/>
              </a:rPr>
            </a:br>
            <a:r>
              <a:rPr lang="ru-RU" sz="1050" b="1" dirty="0">
                <a:solidFill>
                  <a:srgbClr val="C00000"/>
                </a:solidFill>
                <a:latin typeface="Montserrat" panose="00000500000000000000" pitchFamily="2" charset="-52"/>
              </a:rPr>
              <a:t>в 1 класс</a:t>
            </a:r>
            <a:r>
              <a:rPr lang="ru-RU" sz="1050" dirty="0">
                <a:solidFill>
                  <a:srgbClr val="C00000"/>
                </a:solidFill>
                <a:latin typeface="Montserrat" panose="00000500000000000000" pitchFamily="2" charset="-52"/>
              </a:rPr>
              <a:t>, интегрированной с ЕПГУ, на все территории</a:t>
            </a:r>
          </a:p>
          <a:p>
            <a:pPr marL="257175" indent="-257175">
              <a:lnSpc>
                <a:spcPct val="80000"/>
              </a:lnSpc>
              <a:spcBef>
                <a:spcPts val="675"/>
              </a:spcBef>
              <a:buFont typeface="+mj-lt"/>
              <a:buAutoNum type="arabicPeriod"/>
            </a:pPr>
            <a:r>
              <a:rPr lang="ru-RU" sz="1050" dirty="0">
                <a:solidFill>
                  <a:srgbClr val="C00000"/>
                </a:solidFill>
                <a:latin typeface="Montserrat" panose="00000500000000000000" pitchFamily="2" charset="-52"/>
              </a:rPr>
              <a:t>Реализация сопровождения услуги по </a:t>
            </a:r>
            <a:r>
              <a:rPr lang="ru-RU" sz="1050" b="1" dirty="0">
                <a:solidFill>
                  <a:srgbClr val="C00000"/>
                </a:solidFill>
                <a:latin typeface="Montserrat" panose="00000500000000000000" pitchFamily="2" charset="-52"/>
              </a:rPr>
              <a:t>аттестации педагогов </a:t>
            </a:r>
            <a:r>
              <a:rPr lang="ru-RU" sz="1050" dirty="0">
                <a:solidFill>
                  <a:srgbClr val="C00000"/>
                </a:solidFill>
                <a:latin typeface="Montserrat" panose="00000500000000000000" pitchFamily="2" charset="-52"/>
              </a:rPr>
              <a:t>в ЭПОС в связке с ЕПГУ</a:t>
            </a:r>
          </a:p>
          <a:p>
            <a:pPr marL="257175" indent="-257175">
              <a:lnSpc>
                <a:spcPct val="80000"/>
              </a:lnSpc>
              <a:spcBef>
                <a:spcPts val="675"/>
              </a:spcBef>
              <a:buFont typeface="+mj-lt"/>
              <a:buAutoNum type="arabicPeriod"/>
            </a:pPr>
            <a:r>
              <a:rPr lang="ru-RU" sz="1050" dirty="0">
                <a:solidFill>
                  <a:srgbClr val="C00000"/>
                </a:solidFill>
                <a:latin typeface="Montserrat" panose="00000500000000000000" pitchFamily="2" charset="-52"/>
              </a:rPr>
              <a:t>Реализация сопровождения услуги по </a:t>
            </a:r>
            <a:r>
              <a:rPr lang="ru-RU" sz="1050" b="1" dirty="0">
                <a:solidFill>
                  <a:srgbClr val="C00000"/>
                </a:solidFill>
                <a:latin typeface="Montserrat" panose="00000500000000000000" pitchFamily="2" charset="-52"/>
              </a:rPr>
              <a:t>компенсации части родительской платы </a:t>
            </a:r>
            <a:r>
              <a:rPr lang="ru-RU" sz="1050" dirty="0">
                <a:solidFill>
                  <a:srgbClr val="C00000"/>
                </a:solidFill>
                <a:latin typeface="Montserrat" panose="00000500000000000000" pitchFamily="2" charset="-52"/>
              </a:rPr>
              <a:t>в ЭПОС в связке с ЕПГУ</a:t>
            </a:r>
          </a:p>
          <a:p>
            <a:pPr marL="257175" indent="-257175">
              <a:lnSpc>
                <a:spcPct val="80000"/>
              </a:lnSpc>
              <a:spcBef>
                <a:spcPts val="675"/>
              </a:spcBef>
              <a:buFont typeface="+mj-lt"/>
              <a:buAutoNum type="arabicPeriod"/>
            </a:pPr>
            <a:r>
              <a:rPr lang="ru-RU" sz="1050" dirty="0">
                <a:solidFill>
                  <a:srgbClr val="C00000"/>
                </a:solidFill>
                <a:latin typeface="Montserrat" panose="00000500000000000000" pitchFamily="2" charset="-52"/>
              </a:rPr>
              <a:t>Реализация услуги </a:t>
            </a:r>
            <a:r>
              <a:rPr lang="ru-RU" sz="1050" b="1" dirty="0">
                <a:solidFill>
                  <a:srgbClr val="C00000"/>
                </a:solidFill>
                <a:latin typeface="Montserrat" panose="00000500000000000000" pitchFamily="2" charset="-52"/>
              </a:rPr>
              <a:t>записи на олимпиады</a:t>
            </a:r>
            <a:r>
              <a:rPr lang="ru-RU" sz="1050" dirty="0">
                <a:solidFill>
                  <a:srgbClr val="C00000"/>
                </a:solidFill>
                <a:latin typeface="Montserrat" panose="00000500000000000000" pitchFamily="2" charset="-52"/>
              </a:rPr>
              <a:t> в ЭПОС</a:t>
            </a:r>
          </a:p>
          <a:p>
            <a:pPr marL="257175" indent="-257175">
              <a:lnSpc>
                <a:spcPct val="80000"/>
              </a:lnSpc>
              <a:spcBef>
                <a:spcPts val="675"/>
              </a:spcBef>
              <a:buFont typeface="+mj-lt"/>
              <a:buAutoNum type="arabicPeriod"/>
            </a:pPr>
            <a:r>
              <a:rPr lang="ru-RU" sz="1050" dirty="0">
                <a:latin typeface="Montserrat" panose="00000500000000000000" pitchFamily="2" charset="-52"/>
              </a:rPr>
              <a:t>Разработка и включение</a:t>
            </a:r>
            <a:br>
              <a:rPr lang="ru-RU" sz="1050" dirty="0">
                <a:latin typeface="Montserrat" panose="00000500000000000000" pitchFamily="2" charset="-52"/>
              </a:rPr>
            </a:br>
            <a:r>
              <a:rPr lang="ru-RU" sz="1050" b="1" dirty="0">
                <a:latin typeface="Montserrat" panose="00000500000000000000" pitchFamily="2" charset="-52"/>
              </a:rPr>
              <a:t>ЭУП «Мой Пермский край» </a:t>
            </a:r>
            <a:r>
              <a:rPr lang="ru-RU" sz="1050" dirty="0">
                <a:latin typeface="Montserrat" panose="00000500000000000000" pitchFamily="2" charset="-52"/>
              </a:rPr>
              <a:t>в библиотеку ЭПОС</a:t>
            </a:r>
          </a:p>
          <a:p>
            <a:pPr marL="257175" indent="-257175">
              <a:lnSpc>
                <a:spcPct val="80000"/>
              </a:lnSpc>
              <a:spcBef>
                <a:spcPts val="675"/>
              </a:spcBef>
              <a:buFont typeface="+mj-lt"/>
              <a:buAutoNum type="arabicPeriod"/>
            </a:pPr>
            <a:r>
              <a:rPr lang="ru-RU" sz="1050" dirty="0">
                <a:latin typeface="Montserrat" panose="00000500000000000000" pitchFamily="2" charset="-52"/>
              </a:rPr>
              <a:t>Дальнейшее развитие модулей ЭПОС.СПО, </a:t>
            </a:r>
            <a:r>
              <a:rPr lang="ru-RU" sz="1050" dirty="0" err="1">
                <a:latin typeface="Montserrat" panose="00000500000000000000" pitchFamily="2" charset="-52"/>
              </a:rPr>
              <a:t>ЭПОС.Траектория</a:t>
            </a:r>
            <a:r>
              <a:rPr lang="ru-RU" sz="1050" dirty="0">
                <a:latin typeface="Montserrat" panose="00000500000000000000" pitchFamily="2" charset="-52"/>
              </a:rPr>
              <a:t>, функционала по внеурочной деятельности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163770" y="1892751"/>
            <a:ext cx="2452171" cy="1587358"/>
          </a:xfrm>
          <a:prstGeom prst="rect">
            <a:avLst/>
          </a:prstGeom>
          <a:solidFill>
            <a:srgbClr val="FFFFCC"/>
          </a:solidFill>
        </p:spPr>
        <p:txBody>
          <a:bodyPr wrap="square" rtlCol="0">
            <a:spAutoFit/>
          </a:bodyPr>
          <a:lstStyle/>
          <a:p>
            <a:r>
              <a:rPr lang="ru-RU" sz="1350" b="1" dirty="0">
                <a:latin typeface="Montserrat" panose="00000500000000000000" pitchFamily="2" charset="-52"/>
              </a:rPr>
              <a:t>Запуск в сентябре:</a:t>
            </a:r>
          </a:p>
          <a:p>
            <a:pPr marL="257175" indent="-257175">
              <a:lnSpc>
                <a:spcPct val="90000"/>
              </a:lnSpc>
              <a:spcBef>
                <a:spcPts val="675"/>
              </a:spcBef>
              <a:buFont typeface="+mj-lt"/>
              <a:buAutoNum type="arabicPeriod"/>
            </a:pPr>
            <a:r>
              <a:rPr lang="ru-RU" sz="1050" dirty="0">
                <a:solidFill>
                  <a:srgbClr val="0000FF"/>
                </a:solidFill>
                <a:latin typeface="Montserrat" panose="00000500000000000000" pitchFamily="2" charset="-52"/>
              </a:rPr>
              <a:t>Апробация </a:t>
            </a:r>
            <a:r>
              <a:rPr lang="ru-RU" sz="1050" b="1" dirty="0">
                <a:solidFill>
                  <a:srgbClr val="0000FF"/>
                </a:solidFill>
                <a:latin typeface="Montserrat" panose="00000500000000000000" pitchFamily="2" charset="-52"/>
              </a:rPr>
              <a:t>ФГИС «Моя школа» </a:t>
            </a:r>
            <a:r>
              <a:rPr lang="ru-RU" sz="1050" dirty="0">
                <a:solidFill>
                  <a:srgbClr val="0000FF"/>
                </a:solidFill>
                <a:latin typeface="Montserrat" panose="00000500000000000000" pitchFamily="2" charset="-52"/>
              </a:rPr>
              <a:t>в связке с ЭПОС</a:t>
            </a:r>
          </a:p>
          <a:p>
            <a:pPr marL="257175" indent="-257175">
              <a:lnSpc>
                <a:spcPct val="90000"/>
              </a:lnSpc>
              <a:spcBef>
                <a:spcPts val="675"/>
              </a:spcBef>
              <a:buFont typeface="+mj-lt"/>
              <a:buAutoNum type="arabicPeriod"/>
            </a:pPr>
            <a:r>
              <a:rPr lang="ru-RU" sz="1050" dirty="0">
                <a:solidFill>
                  <a:srgbClr val="C00000"/>
                </a:solidFill>
                <a:latin typeface="Montserrat" panose="00000500000000000000" pitchFamily="2" charset="-52"/>
              </a:rPr>
              <a:t>Услуга </a:t>
            </a:r>
            <a:r>
              <a:rPr lang="ru-RU" sz="1050" b="1" dirty="0">
                <a:solidFill>
                  <a:srgbClr val="C00000"/>
                </a:solidFill>
                <a:latin typeface="Montserrat" panose="00000500000000000000" pitchFamily="2" charset="-52"/>
              </a:rPr>
              <a:t>записи на дополнительное образование </a:t>
            </a:r>
            <a:r>
              <a:rPr lang="ru-RU" sz="1050" dirty="0">
                <a:solidFill>
                  <a:srgbClr val="C00000"/>
                </a:solidFill>
                <a:latin typeface="Montserrat" panose="00000500000000000000" pitchFamily="2" charset="-52"/>
              </a:rPr>
              <a:t>через портал госуслуг (включая </a:t>
            </a:r>
            <a:r>
              <a:rPr lang="ru-RU" sz="1050" b="1" dirty="0">
                <a:solidFill>
                  <a:srgbClr val="C00000"/>
                </a:solidFill>
                <a:latin typeface="Montserrat" panose="00000500000000000000" pitchFamily="2" charset="-52"/>
              </a:rPr>
              <a:t>ПФДО</a:t>
            </a:r>
            <a:r>
              <a:rPr lang="ru-RU" sz="1050" dirty="0">
                <a:solidFill>
                  <a:srgbClr val="C00000"/>
                </a:solidFill>
                <a:latin typeface="Montserrat" panose="00000500000000000000" pitchFamily="2" charset="-52"/>
              </a:rPr>
              <a:t>)</a:t>
            </a:r>
          </a:p>
          <a:p>
            <a:pPr marL="257175" indent="-257175">
              <a:lnSpc>
                <a:spcPct val="90000"/>
              </a:lnSpc>
              <a:spcBef>
                <a:spcPts val="675"/>
              </a:spcBef>
              <a:buFont typeface="+mj-lt"/>
              <a:buAutoNum type="arabicPeriod"/>
            </a:pPr>
            <a:r>
              <a:rPr lang="ru-RU" sz="1050" dirty="0">
                <a:latin typeface="Montserrat" panose="00000500000000000000" pitchFamily="2" charset="-52"/>
              </a:rPr>
              <a:t>Модуль </a:t>
            </a:r>
            <a:r>
              <a:rPr lang="ru-RU" sz="1050" b="1" dirty="0" err="1">
                <a:latin typeface="Montserrat" panose="00000500000000000000" pitchFamily="2" charset="-52"/>
              </a:rPr>
              <a:t>ЭПОС.Олимпиады</a:t>
            </a:r>
            <a:endParaRPr lang="ru-RU" sz="1050" b="1" dirty="0">
              <a:latin typeface="Montserrat" panose="00000500000000000000" pitchFamily="2" charset="-52"/>
            </a:endParaRP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C445A9AE-8657-44C0-BF29-2E7A4E4135C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608028" y="3593494"/>
            <a:ext cx="1564728" cy="15463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8759883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285776"/>
            <a:ext cx="8229600" cy="1703414"/>
          </a:xfrm>
        </p:spPr>
        <p:txBody>
          <a:bodyPr>
            <a:normAutofit/>
          </a:bodyPr>
          <a:lstStyle/>
          <a:p>
            <a:r>
              <a:rPr lang="ru-RU" sz="2800" b="1" dirty="0">
                <a:solidFill>
                  <a:srgbClr val="C00000"/>
                </a:solidFill>
              </a:rPr>
              <a:t>Охват детей дошкольным образованием</a:t>
            </a: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285720" y="928669"/>
          <a:ext cx="8215370" cy="503888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9031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6713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0019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0019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0019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357322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769211">
                <a:tc>
                  <a:txBody>
                    <a:bodyPr/>
                    <a:lstStyle/>
                    <a:p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Times New Roman"/>
                          <a:cs typeface="Times New Roman"/>
                        </a:rPr>
                        <a:t>2017- 2018 </a:t>
                      </a:r>
                      <a:r>
                        <a:rPr lang="ru-RU" sz="2000" b="1" dirty="0" err="1">
                          <a:latin typeface="Times New Roman"/>
                          <a:ea typeface="Times New Roman"/>
                          <a:cs typeface="Times New Roman"/>
                        </a:rPr>
                        <a:t>уч.год</a:t>
                      </a:r>
                      <a:endParaRPr lang="ru-RU" sz="20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Times New Roman"/>
                          <a:cs typeface="Times New Roman"/>
                        </a:rPr>
                        <a:t>2018 - 2019 </a:t>
                      </a:r>
                      <a:r>
                        <a:rPr lang="ru-RU" sz="2000" b="1" dirty="0" err="1">
                          <a:latin typeface="Times New Roman"/>
                          <a:ea typeface="Times New Roman"/>
                          <a:cs typeface="Times New Roman"/>
                        </a:rPr>
                        <a:t>уч</a:t>
                      </a:r>
                      <a:r>
                        <a:rPr lang="ru-RU" sz="2000" b="1" dirty="0">
                          <a:latin typeface="Times New Roman"/>
                          <a:ea typeface="Times New Roman"/>
                          <a:cs typeface="Times New Roman"/>
                        </a:rPr>
                        <a:t>. год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Times New Roman"/>
                          <a:cs typeface="Times New Roman"/>
                        </a:rPr>
                        <a:t>2019 - 2020 </a:t>
                      </a:r>
                      <a:r>
                        <a:rPr lang="ru-RU" sz="2000" b="1" dirty="0" err="1">
                          <a:latin typeface="Times New Roman"/>
                          <a:ea typeface="Times New Roman"/>
                          <a:cs typeface="Times New Roman"/>
                        </a:rPr>
                        <a:t>уч.год</a:t>
                      </a:r>
                      <a:endParaRPr lang="ru-RU" sz="20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Times New Roman"/>
                          <a:cs typeface="Times New Roman"/>
                        </a:rPr>
                        <a:t>2020-2021 </a:t>
                      </a:r>
                      <a:r>
                        <a:rPr lang="ru-RU" sz="2000" b="1" dirty="0" err="1">
                          <a:latin typeface="Times New Roman"/>
                          <a:ea typeface="Times New Roman"/>
                          <a:cs typeface="Times New Roman"/>
                        </a:rPr>
                        <a:t>уч.год</a:t>
                      </a:r>
                      <a:endParaRPr lang="ru-RU" sz="20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dirty="0">
                          <a:latin typeface="Times New Roman"/>
                          <a:ea typeface="Times New Roman"/>
                          <a:cs typeface="Times New Roman"/>
                        </a:rPr>
                        <a:t>2021-2022 </a:t>
                      </a:r>
                      <a:r>
                        <a:rPr lang="ru-RU" sz="2000" b="1" dirty="0" err="1">
                          <a:latin typeface="Times New Roman"/>
                          <a:ea typeface="Times New Roman"/>
                          <a:cs typeface="Times New Roman"/>
                        </a:rPr>
                        <a:t>уч.год</a:t>
                      </a:r>
                      <a:endParaRPr lang="ru-RU" sz="20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endParaRPr lang="ru-RU" sz="20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547963"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Times New Roman"/>
                          <a:cs typeface="Times New Roman"/>
                        </a:rPr>
                        <a:t>Сеть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ru-RU" sz="1800" b="0" dirty="0">
                          <a:latin typeface="Times New Roman"/>
                          <a:ea typeface="Times New Roman"/>
                          <a:cs typeface="Times New Roman"/>
                        </a:rPr>
                        <a:t>10</a:t>
                      </a:r>
                    </a:p>
                    <a:p>
                      <a:pPr algn="ctr"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ru-RU" sz="1800" b="0" dirty="0">
                          <a:latin typeface="Times New Roman"/>
                          <a:ea typeface="Times New Roman"/>
                          <a:cs typeface="Times New Roman"/>
                        </a:rPr>
                        <a:t> (3-ДОУ;</a:t>
                      </a:r>
                    </a:p>
                    <a:p>
                      <a:pPr algn="ctr"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ru-RU" sz="1800" b="0" dirty="0">
                          <a:latin typeface="Times New Roman"/>
                          <a:ea typeface="Times New Roman"/>
                          <a:cs typeface="Times New Roman"/>
                        </a:rPr>
                        <a:t> 7 - общеобразовательных учреждений)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ru-RU" sz="1800" b="0" dirty="0">
                          <a:latin typeface="Times New Roman"/>
                          <a:ea typeface="Times New Roman"/>
                          <a:cs typeface="Times New Roman"/>
                        </a:rPr>
                        <a:t>8</a:t>
                      </a:r>
                    </a:p>
                    <a:p>
                      <a:pPr algn="ctr"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ru-RU" sz="1800" b="0" dirty="0">
                          <a:latin typeface="Times New Roman"/>
                          <a:ea typeface="Times New Roman"/>
                          <a:cs typeface="Times New Roman"/>
                        </a:rPr>
                        <a:t> (1-ДОУ;</a:t>
                      </a:r>
                    </a:p>
                    <a:p>
                      <a:pPr algn="ctr"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ru-RU" sz="1800" b="0" dirty="0">
                          <a:latin typeface="Times New Roman"/>
                          <a:ea typeface="Times New Roman"/>
                          <a:cs typeface="Times New Roman"/>
                        </a:rPr>
                        <a:t> 7 - общеобразовательных учреждений)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ru-RU" sz="1800" b="0" dirty="0">
                          <a:latin typeface="Times New Roman"/>
                          <a:ea typeface="Times New Roman"/>
                          <a:cs typeface="Times New Roman"/>
                        </a:rPr>
                        <a:t>6</a:t>
                      </a:r>
                    </a:p>
                    <a:p>
                      <a:pPr algn="ctr"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ru-RU" sz="1800" b="0" dirty="0">
                          <a:latin typeface="Times New Roman"/>
                          <a:ea typeface="Times New Roman"/>
                          <a:cs typeface="Times New Roman"/>
                        </a:rPr>
                        <a:t>(1 - ДОУ;</a:t>
                      </a:r>
                    </a:p>
                    <a:p>
                      <a:pPr algn="ctr"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ru-RU" sz="1800" b="0" dirty="0">
                          <a:latin typeface="Times New Roman"/>
                          <a:ea typeface="Times New Roman"/>
                          <a:cs typeface="Times New Roman"/>
                        </a:rPr>
                        <a:t> 5- </a:t>
                      </a:r>
                      <a:r>
                        <a:rPr lang="ru-RU" sz="1800" b="0" dirty="0" err="1">
                          <a:latin typeface="Times New Roman"/>
                          <a:ea typeface="Times New Roman"/>
                          <a:cs typeface="Times New Roman"/>
                        </a:rPr>
                        <a:t>общеобразователь</a:t>
                      </a:r>
                      <a:endParaRPr lang="ru-RU" sz="1800" b="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ru-RU" sz="1800" b="0" dirty="0" err="1">
                          <a:latin typeface="Times New Roman"/>
                          <a:ea typeface="Times New Roman"/>
                          <a:cs typeface="Times New Roman"/>
                        </a:rPr>
                        <a:t>ных</a:t>
                      </a:r>
                      <a:r>
                        <a:rPr lang="ru-RU" sz="1800" b="0" dirty="0">
                          <a:latin typeface="Times New Roman"/>
                          <a:ea typeface="Times New Roman"/>
                          <a:cs typeface="Times New Roman"/>
                        </a:rPr>
                        <a:t> учреждений)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ru-RU" sz="1800" b="0" dirty="0">
                          <a:latin typeface="Times New Roman"/>
                          <a:ea typeface="Times New Roman"/>
                          <a:cs typeface="Times New Roman"/>
                        </a:rPr>
                        <a:t>6</a:t>
                      </a:r>
                    </a:p>
                    <a:p>
                      <a:pPr algn="ctr"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ru-RU" sz="1800" b="0" dirty="0">
                          <a:latin typeface="Times New Roman"/>
                          <a:ea typeface="Times New Roman"/>
                          <a:cs typeface="Times New Roman"/>
                        </a:rPr>
                        <a:t>(1 - ДОУ;</a:t>
                      </a:r>
                    </a:p>
                    <a:p>
                      <a:pPr algn="ctr"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ru-RU" sz="1800" b="0" dirty="0">
                          <a:latin typeface="Times New Roman"/>
                          <a:ea typeface="Times New Roman"/>
                          <a:cs typeface="Times New Roman"/>
                        </a:rPr>
                        <a:t> 5- </a:t>
                      </a:r>
                      <a:r>
                        <a:rPr lang="ru-RU" sz="1800" b="0" dirty="0" err="1">
                          <a:latin typeface="Times New Roman"/>
                          <a:ea typeface="Times New Roman"/>
                          <a:cs typeface="Times New Roman"/>
                        </a:rPr>
                        <a:t>общеобразователь</a:t>
                      </a:r>
                      <a:endParaRPr lang="ru-RU" sz="1800" b="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ru-RU" sz="1800" b="0" dirty="0" err="1">
                          <a:latin typeface="Times New Roman"/>
                          <a:ea typeface="Times New Roman"/>
                          <a:cs typeface="Times New Roman"/>
                        </a:rPr>
                        <a:t>ных</a:t>
                      </a:r>
                      <a:r>
                        <a:rPr lang="ru-RU" sz="1800" b="0" dirty="0">
                          <a:latin typeface="Times New Roman"/>
                          <a:ea typeface="Times New Roman"/>
                          <a:cs typeface="Times New Roman"/>
                        </a:rPr>
                        <a:t> учреждений)</a:t>
                      </a:r>
                    </a:p>
                    <a:p>
                      <a:pPr algn="ctr"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endParaRPr lang="ru-RU" sz="1800" b="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ru-RU" sz="1800" b="0" dirty="0">
                          <a:latin typeface="Times New Roman"/>
                          <a:ea typeface="Times New Roman"/>
                          <a:cs typeface="Times New Roman"/>
                        </a:rPr>
                        <a:t>6</a:t>
                      </a:r>
                    </a:p>
                    <a:p>
                      <a:pPr algn="ctr"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ru-RU" sz="1800" b="0" dirty="0">
                          <a:latin typeface="Times New Roman"/>
                          <a:ea typeface="Times New Roman"/>
                          <a:cs typeface="Times New Roman"/>
                        </a:rPr>
                        <a:t>(1 - ДОУ;</a:t>
                      </a:r>
                    </a:p>
                    <a:p>
                      <a:pPr algn="ctr"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ru-RU" sz="1800" b="0" dirty="0">
                          <a:latin typeface="Times New Roman"/>
                          <a:ea typeface="Times New Roman"/>
                          <a:cs typeface="Times New Roman"/>
                        </a:rPr>
                        <a:t> 5- </a:t>
                      </a:r>
                      <a:r>
                        <a:rPr lang="ru-RU" sz="1800" b="0" dirty="0" err="1">
                          <a:latin typeface="Times New Roman"/>
                          <a:ea typeface="Times New Roman"/>
                          <a:cs typeface="Times New Roman"/>
                        </a:rPr>
                        <a:t>общеобразователь</a:t>
                      </a:r>
                      <a:endParaRPr lang="ru-RU" sz="1800" b="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ru-RU" sz="1800" b="0" dirty="0" err="1">
                          <a:latin typeface="Times New Roman"/>
                          <a:ea typeface="Times New Roman"/>
                          <a:cs typeface="Times New Roman"/>
                        </a:rPr>
                        <a:t>ных</a:t>
                      </a:r>
                      <a:r>
                        <a:rPr lang="ru-RU" sz="1800" b="0" dirty="0">
                          <a:latin typeface="Times New Roman"/>
                          <a:ea typeface="Times New Roman"/>
                          <a:cs typeface="Times New Roman"/>
                        </a:rPr>
                        <a:t> учреждений)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69211"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Times New Roman"/>
                          <a:cs typeface="Times New Roman"/>
                        </a:rPr>
                        <a:t>Контингент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ru-RU" sz="1800" b="0" dirty="0">
                          <a:latin typeface="Times New Roman"/>
                          <a:ea typeface="Times New Roman"/>
                          <a:cs typeface="Times New Roman"/>
                        </a:rPr>
                        <a:t>722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ru-RU" sz="1800" b="0" dirty="0">
                          <a:latin typeface="Times New Roman"/>
                          <a:ea typeface="Times New Roman"/>
                          <a:cs typeface="Times New Roman"/>
                        </a:rPr>
                        <a:t>721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ru-RU" sz="1800" b="0" dirty="0">
                          <a:latin typeface="Times New Roman"/>
                          <a:ea typeface="Times New Roman"/>
                          <a:cs typeface="Times New Roman"/>
                        </a:rPr>
                        <a:t>739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ru-RU" sz="1800" b="0" dirty="0">
                          <a:latin typeface="Times New Roman"/>
                          <a:ea typeface="Times New Roman"/>
                          <a:cs typeface="Times New Roman"/>
                        </a:rPr>
                        <a:t>672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ru-RU" sz="1800" b="0" dirty="0">
                          <a:latin typeface="Times New Roman"/>
                          <a:ea typeface="Times New Roman"/>
                          <a:cs typeface="Times New Roman"/>
                        </a:rPr>
                        <a:t>667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69211"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/>
                          <a:ea typeface="Times New Roman"/>
                          <a:cs typeface="Times New Roman"/>
                        </a:rPr>
                        <a:t>группы</a:t>
                      </a:r>
                      <a:endParaRPr lang="ru-RU" sz="18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ru-RU" sz="1800" b="0" dirty="0">
                          <a:latin typeface="Times New Roman"/>
                          <a:ea typeface="Times New Roman"/>
                          <a:cs typeface="Times New Roman"/>
                        </a:rPr>
                        <a:t>38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ru-RU" sz="1800" b="0" dirty="0">
                          <a:latin typeface="Times New Roman"/>
                          <a:ea typeface="Times New Roman"/>
                          <a:cs typeface="Times New Roman"/>
                        </a:rPr>
                        <a:t>35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ru-RU" sz="1800" b="0" dirty="0">
                          <a:latin typeface="Times New Roman"/>
                          <a:ea typeface="Times New Roman"/>
                          <a:cs typeface="Times New Roman"/>
                        </a:rPr>
                        <a:t>34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ru-RU" sz="1800" b="0" dirty="0">
                          <a:latin typeface="Times New Roman"/>
                          <a:ea typeface="Times New Roman"/>
                          <a:cs typeface="Times New Roman"/>
                        </a:rPr>
                        <a:t>34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ru-RU" sz="1800" b="0" dirty="0">
                          <a:latin typeface="Times New Roman"/>
                          <a:ea typeface="Times New Roman"/>
                          <a:cs typeface="Times New Roman"/>
                        </a:rPr>
                        <a:t>33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dirty="0">
                <a:solidFill>
                  <a:srgbClr val="C00000"/>
                </a:solidFill>
              </a:rPr>
              <a:t>Ключевые показатели нацпроекта в дошкольном образовании: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285860"/>
            <a:ext cx="8229600" cy="4840303"/>
          </a:xfrm>
        </p:spPr>
        <p:txBody>
          <a:bodyPr/>
          <a:lstStyle/>
          <a:p>
            <a:pPr lvl="0" algn="just"/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Обеспечение возможности детям получать качественное образование в условиях, отвечающих современным требованиям, независимо от места проживания ребенка.</a:t>
            </a:r>
          </a:p>
          <a:p>
            <a:pPr>
              <a:buNone/>
            </a:pP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Результат: Охват детей дошкольным образованием в возрасте от 1,5 лет до 8 лет от числа заявившихся по состоянию на 01 января 2022 года составил 100%, на 01 января 2021 г. - 100 %,  на 01 января 2020 г. -  89,92%, на 1 января 2019г.   -  87,50 % 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439850"/>
          </a:xfrm>
        </p:spPr>
        <p:txBody>
          <a:bodyPr>
            <a:noAutofit/>
          </a:bodyPr>
          <a:lstStyle/>
          <a:p>
            <a:r>
              <a:rPr lang="ru-RU" sz="2800" b="1" dirty="0">
                <a:solidFill>
                  <a:srgbClr val="C00000"/>
                </a:solidFill>
              </a:rPr>
              <a:t>Создана и работает система выявления,</a:t>
            </a:r>
            <a:br>
              <a:rPr lang="ru-RU" sz="2800" b="1" dirty="0">
                <a:solidFill>
                  <a:srgbClr val="C00000"/>
                </a:solidFill>
              </a:rPr>
            </a:br>
            <a:r>
              <a:rPr lang="ru-RU" sz="2800" b="1" dirty="0">
                <a:solidFill>
                  <a:srgbClr val="C00000"/>
                </a:solidFill>
              </a:rPr>
              <a:t> поддержки и развития способностей и талантов детей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857364"/>
            <a:ext cx="5614998" cy="4786346"/>
          </a:xfrm>
        </p:spPr>
        <p:txBody>
          <a:bodyPr>
            <a:normAutofit/>
          </a:bodyPr>
          <a:lstStyle/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В  целях выявления и поддержки творческого потенциала детей старшего дошкольного возраста в области конструирования проведён муниципальный конкурс «Увлекательный мир конструирования», приняли участие 11 команд из 5 образовательных учреждений.</a:t>
            </a:r>
          </a:p>
          <a:p>
            <a:pPr algn="just"/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Команда Ординского детского сада приняла участие в межмуниципальном этапе Всероссийского форума «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ИКаРёнок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» с проектом  «Робот – пожарный». </a:t>
            </a:r>
          </a:p>
          <a:p>
            <a:pPr algn="just"/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32,9% воспитанников детских садов принимают участие в конкурсном движении разного уровня</a:t>
            </a:r>
          </a:p>
        </p:txBody>
      </p:sp>
      <p:pic>
        <p:nvPicPr>
          <p:cNvPr id="88066" name="Picture 2" descr="вид спереди с другой стороны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43636" y="4286256"/>
            <a:ext cx="2714644" cy="2361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C:\Users\roo-spec7\Desktop\к конкурсу по конструированию\конструирование\Новая папка\1 вид спереди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43636" y="1857364"/>
            <a:ext cx="2725715" cy="22860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" name="Рисунок 51">
            <a:extLst>
              <a:ext uri="{FF2B5EF4-FFF2-40B4-BE49-F238E27FC236}">
                <a16:creationId xmlns:a16="http://schemas.microsoft.com/office/drawing/2014/main" id="{E6750685-481F-4F74-BA4C-E6F75A20F8D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249" t="2488" r="74049" b="73995"/>
          <a:stretch/>
        </p:blipFill>
        <p:spPr>
          <a:xfrm>
            <a:off x="4578000" y="2817258"/>
            <a:ext cx="797942" cy="1117600"/>
          </a:xfrm>
          <a:prstGeom prst="rect">
            <a:avLst/>
          </a:prstGeom>
        </p:spPr>
      </p:pic>
      <p:pic>
        <p:nvPicPr>
          <p:cNvPr id="50" name="Рисунок 49">
            <a:extLst>
              <a:ext uri="{FF2B5EF4-FFF2-40B4-BE49-F238E27FC236}">
                <a16:creationId xmlns:a16="http://schemas.microsoft.com/office/drawing/2014/main" id="{766471AE-2101-4BAB-929E-CD54C6781576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674" t="75606" r="74728"/>
          <a:stretch/>
        </p:blipFill>
        <p:spPr>
          <a:xfrm>
            <a:off x="4571999" y="1636511"/>
            <a:ext cx="835819" cy="1159257"/>
          </a:xfrm>
          <a:prstGeom prst="rect">
            <a:avLst/>
          </a:prstGeom>
        </p:spPr>
      </p:pic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F5EC2448-17A3-4633-B4B1-AA1C6C0AA8B4}"/>
              </a:ext>
            </a:extLst>
          </p:cNvPr>
          <p:cNvSpPr txBox="1">
            <a:spLocks/>
          </p:cNvSpPr>
          <p:nvPr/>
        </p:nvSpPr>
        <p:spPr>
          <a:xfrm>
            <a:off x="271416" y="887782"/>
            <a:ext cx="5657906" cy="573828"/>
          </a:xfrm>
          <a:prstGeom prst="rect">
            <a:avLst/>
          </a:prstGeom>
          <a:noFill/>
        </p:spPr>
        <p:txBody>
          <a:bodyPr vert="horz" lIns="91440" tIns="45721" rIns="91440" bIns="45721" rtlCol="0" anchor="ctr">
            <a:noAutofit/>
          </a:bodyPr>
          <a:lstStyle>
            <a:lvl1pPr algn="ctr" defTabSz="844083" rtl="0" eaLnBrk="1" latinLnBrk="0" hangingPunct="1">
              <a:spcBef>
                <a:spcPct val="0"/>
              </a:spcBef>
              <a:buNone/>
              <a:defRPr sz="4062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defRPr/>
            </a:pPr>
            <a:r>
              <a:rPr lang="ru-RU" sz="2102" b="1" dirty="0">
                <a:latin typeface="Times New Roman" pitchFamily="18" charset="0"/>
                <a:cs typeface="Times New Roman" pitchFamily="18" charset="0"/>
              </a:rPr>
              <a:t>Сроки реализации: 01.01.2019 – 30.12.2024</a:t>
            </a: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5F20C46-6893-4E00-97B4-C617F6F7FA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54032"/>
          </a:xfrm>
        </p:spPr>
        <p:txBody>
          <a:bodyPr>
            <a:normAutofit/>
          </a:bodyPr>
          <a:lstStyle/>
          <a:p>
            <a:r>
              <a:rPr lang="ru-RU" sz="2800" dirty="0"/>
              <a:t>Национальный проект «Образование»: что это?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91B10605-DD4F-4318-9BC2-370A925530C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/>
        </p:blipFill>
        <p:spPr bwMode="auto">
          <a:xfrm>
            <a:off x="0" y="750148"/>
            <a:ext cx="9144000" cy="20747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B9795281-908C-4CC5-ADD0-39A75B5785BB}"/>
              </a:ext>
            </a:extLst>
          </p:cNvPr>
          <p:cNvSpPr txBox="1"/>
          <p:nvPr/>
        </p:nvSpPr>
        <p:spPr>
          <a:xfrm>
            <a:off x="5375942" y="2799599"/>
            <a:ext cx="2479781" cy="178510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ответственные </a:t>
            </a:r>
            <a:r>
              <a:rPr lang="ru-RU" sz="16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родители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, которые получают необходимую психолого-педагогическую и методическую поддержку по вопросам воспит</a:t>
            </a:r>
            <a:r>
              <a:rPr lang="ru-RU" sz="1400" dirty="0">
                <a:latin typeface="Montserrat Regular" panose="00000500000000000000" pitchFamily="2" charset="-52"/>
              </a:rPr>
              <a:t>ания детей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7488424-A0A5-4022-8EB8-E323E85300D6}"/>
              </a:ext>
            </a:extLst>
          </p:cNvPr>
          <p:cNvSpPr txBox="1"/>
          <p:nvPr/>
        </p:nvSpPr>
        <p:spPr>
          <a:xfrm>
            <a:off x="5375942" y="4097458"/>
            <a:ext cx="2940530" cy="156966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16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дети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, обеспеченные условиями для удовлетворения творческих интересов и способностей, успешной профориентации и осознанного выбора профессиональной траектории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DEB1149-0ED4-4D4B-A218-4F022E440729}"/>
              </a:ext>
            </a:extLst>
          </p:cNvPr>
          <p:cNvSpPr txBox="1"/>
          <p:nvPr/>
        </p:nvSpPr>
        <p:spPr>
          <a:xfrm>
            <a:off x="5375942" y="5347218"/>
            <a:ext cx="2940530" cy="156966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творческая </a:t>
            </a:r>
            <a:r>
              <a:rPr lang="ru-RU" sz="16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молодежь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, участвующая в конкурсах и фестивалях для реализации возможностей профессионального и карьерного роста</a:t>
            </a:r>
          </a:p>
        </p:txBody>
      </p:sp>
      <p:sp>
        <p:nvSpPr>
          <p:cNvPr id="11" name="Номер слайда 1">
            <a:extLst>
              <a:ext uri="{FF2B5EF4-FFF2-40B4-BE49-F238E27FC236}">
                <a16:creationId xmlns:a16="http://schemas.microsoft.com/office/drawing/2014/main" id="{129CD687-56E6-416D-8FF4-8CFE2903E0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xfrm>
            <a:off x="6457950" y="6356351"/>
            <a:ext cx="2057400" cy="365125"/>
          </a:xfrm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 dirty="0">
              <a:solidFill>
                <a:srgbClr val="898989"/>
              </a:solidFill>
              <a:latin typeface="PT Sans" panose="020B0703020203020204" pitchFamily="34" charset="-52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9795281-908C-4CC5-ADD0-39A75B5785BB}"/>
              </a:ext>
            </a:extLst>
          </p:cNvPr>
          <p:cNvSpPr txBox="1"/>
          <p:nvPr/>
        </p:nvSpPr>
        <p:spPr>
          <a:xfrm>
            <a:off x="1158737" y="1805756"/>
            <a:ext cx="2940530" cy="261610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285750" indent="-285750">
              <a:spcBef>
                <a:spcPts val="1200"/>
              </a:spcBef>
              <a:buFont typeface="Wingdings" panose="05000000000000000000" pitchFamily="2" charset="2"/>
              <a:buChar char="§"/>
            </a:pPr>
            <a:r>
              <a:rPr lang="ru-RU" sz="16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школы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, с современным оборудованием, в том числе в сельской местности,</a:t>
            </a:r>
          </a:p>
          <a:p>
            <a:pPr marL="285750" indent="-285750">
              <a:spcBef>
                <a:spcPts val="1200"/>
              </a:spcBef>
              <a:buFont typeface="Wingdings" panose="05000000000000000000" pitchFamily="2" charset="2"/>
              <a:buChar char="§"/>
            </a:pPr>
            <a:r>
              <a:rPr lang="ru-RU" sz="16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техникумы и колледжи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, с современным мастерскими,</a:t>
            </a:r>
          </a:p>
          <a:p>
            <a:pPr marL="285750" indent="-285750">
              <a:spcBef>
                <a:spcPts val="1200"/>
              </a:spcBef>
              <a:buFont typeface="Wingdings" panose="05000000000000000000" pitchFamily="2" charset="2"/>
              <a:buChar char="§"/>
            </a:pPr>
            <a:r>
              <a:rPr lang="ru-RU" sz="16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центры дополнительного образования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для раскрытия талантов и способностей детей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7488424-A0A5-4022-8EB8-E323E85300D6}"/>
              </a:ext>
            </a:extLst>
          </p:cNvPr>
          <p:cNvSpPr txBox="1"/>
          <p:nvPr/>
        </p:nvSpPr>
        <p:spPr>
          <a:xfrm>
            <a:off x="1428728" y="4714884"/>
            <a:ext cx="2940530" cy="107721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современные образовательные программы, соответствующие приоритетным направлениям развития государства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DEB1149-0ED4-4D4B-A218-4F022E440729}"/>
              </a:ext>
            </a:extLst>
          </p:cNvPr>
          <p:cNvSpPr txBox="1"/>
          <p:nvPr/>
        </p:nvSpPr>
        <p:spPr>
          <a:xfrm>
            <a:off x="5375942" y="1725247"/>
            <a:ext cx="2940530" cy="83099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успешные </a:t>
            </a:r>
            <a:r>
              <a:rPr lang="ru-RU" sz="16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педагоги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, с высоким уровнем профессионального мастерства</a:t>
            </a:r>
          </a:p>
        </p:txBody>
      </p:sp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766471AE-2101-4BAB-929E-CD54C6781576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674" t="44605" r="74728" b="32091"/>
          <a:stretch/>
        </p:blipFill>
        <p:spPr>
          <a:xfrm>
            <a:off x="322918" y="4648840"/>
            <a:ext cx="835819" cy="1107439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E6750685-481F-4F74-BA4C-E6F75A20F8D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249" t="45146" r="74049" b="32405"/>
          <a:stretch/>
        </p:blipFill>
        <p:spPr>
          <a:xfrm>
            <a:off x="4572000" y="4097458"/>
            <a:ext cx="797942" cy="1066801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E6750685-481F-4F74-BA4C-E6F75A20F8D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249" t="76010" r="74049"/>
          <a:stretch/>
        </p:blipFill>
        <p:spPr>
          <a:xfrm>
            <a:off x="4571999" y="5347218"/>
            <a:ext cx="797942" cy="1140031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766471AE-2101-4BAB-929E-CD54C6781576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674" r="74728" b="73078"/>
          <a:stretch/>
        </p:blipFill>
        <p:spPr>
          <a:xfrm>
            <a:off x="322918" y="1644507"/>
            <a:ext cx="835819" cy="12794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591263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>
            <a:extLst>
              <a:ext uri="{FF2B5EF4-FFF2-40B4-BE49-F238E27FC236}">
                <a16:creationId xmlns:a16="http://schemas.microsoft.com/office/drawing/2014/main" id="{5E2BEF1E-55D2-03C1-C7E0-50EA09CFF04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ru-RU" dirty="0"/>
              <a:t>МИНИСТЕРСТВО ОБРАЗОВАНИЯ И НАУКИ ПЕРМСКОГО КРАЯ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87B7CAE9-68BE-E41A-7479-A4A94FD76CA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>
            <a:normAutofit/>
          </a:bodyPr>
          <a:lstStyle/>
          <a:p>
            <a:r>
              <a:rPr lang="ru-RU" sz="2400" dirty="0">
                <a:solidFill>
                  <a:srgbClr val="FF0000"/>
                </a:solidFill>
              </a:rPr>
              <a:t>Задачи на 2022-2023 учебный год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12"/>
          </p:nvPr>
        </p:nvSpPr>
        <p:spPr>
          <a:xfrm>
            <a:off x="312480" y="980728"/>
            <a:ext cx="8580000" cy="4408266"/>
          </a:xfrm>
        </p:spPr>
        <p:txBody>
          <a:bodyPr>
            <a:normAutofit/>
          </a:bodyPr>
          <a:lstStyle/>
          <a:p>
            <a:pPr marL="385763" indent="-385763">
              <a:buFont typeface="+mj-lt"/>
              <a:buAutoNum type="arabicPeriod"/>
            </a:pPr>
            <a:r>
              <a:rPr lang="ru-RU" sz="2000" dirty="0"/>
              <a:t>Переход на </a:t>
            </a:r>
            <a:r>
              <a:rPr lang="ru-RU" sz="2000" b="1" dirty="0">
                <a:solidFill>
                  <a:srgbClr val="C00000"/>
                </a:solidFill>
              </a:rPr>
              <a:t>обновленные ФГОС</a:t>
            </a:r>
            <a:endParaRPr lang="ru-RU" sz="2000" dirty="0"/>
          </a:p>
          <a:p>
            <a:pPr marL="385763" indent="-385763">
              <a:buFont typeface="+mj-lt"/>
              <a:buAutoNum type="arabicPeriod"/>
            </a:pPr>
            <a:r>
              <a:rPr lang="ru-RU" sz="2000" dirty="0"/>
              <a:t>Организация деятельности </a:t>
            </a:r>
            <a:r>
              <a:rPr lang="ru-RU" sz="2000" b="1" dirty="0">
                <a:solidFill>
                  <a:srgbClr val="C00000"/>
                </a:solidFill>
              </a:rPr>
              <a:t>советников по воспитанию</a:t>
            </a:r>
          </a:p>
          <a:p>
            <a:pPr marL="385763" indent="-385763">
              <a:buFont typeface="+mj-lt"/>
              <a:buAutoNum type="arabicPeriod"/>
            </a:pPr>
            <a:r>
              <a:rPr lang="ru-RU" sz="2000" dirty="0"/>
              <a:t>Создание условий для развития </a:t>
            </a:r>
            <a:r>
              <a:rPr lang="ru-RU" sz="2000" b="1" dirty="0">
                <a:solidFill>
                  <a:srgbClr val="C00000"/>
                </a:solidFill>
              </a:rPr>
              <a:t>детских и молодежных объединений</a:t>
            </a:r>
          </a:p>
          <a:p>
            <a:pPr marL="385763" indent="-385763">
              <a:buFont typeface="+mj-lt"/>
              <a:buAutoNum type="arabicPeriod"/>
            </a:pPr>
            <a:r>
              <a:rPr lang="ru-RU" sz="2000" dirty="0"/>
              <a:t>Усиление </a:t>
            </a:r>
            <a:r>
              <a:rPr lang="ru-RU" sz="2000" b="1" dirty="0">
                <a:solidFill>
                  <a:srgbClr val="C00000"/>
                </a:solidFill>
              </a:rPr>
              <a:t>просветительской и воспитательной работы</a:t>
            </a:r>
          </a:p>
          <a:p>
            <a:pPr marL="385763" indent="-385763">
              <a:buFont typeface="+mj-lt"/>
              <a:buAutoNum type="arabicPeriod"/>
            </a:pPr>
            <a:r>
              <a:rPr lang="ru-RU" sz="2000" dirty="0"/>
              <a:t>Перезагрузка </a:t>
            </a:r>
            <a:r>
              <a:rPr lang="ru-RU" sz="2000" b="1" dirty="0">
                <a:solidFill>
                  <a:srgbClr val="C00000"/>
                </a:solidFill>
              </a:rPr>
              <a:t>профессионального самоопределения и профильного обучения</a:t>
            </a:r>
          </a:p>
          <a:p>
            <a:pPr marL="385763" indent="-385763">
              <a:buFont typeface="+mj-lt"/>
              <a:buAutoNum type="arabicPeriod"/>
            </a:pPr>
            <a:r>
              <a:rPr lang="ru-RU" sz="2000" dirty="0"/>
              <a:t>Обеспечение </a:t>
            </a:r>
            <a:r>
              <a:rPr lang="ru-RU" sz="2000" b="1" dirty="0">
                <a:solidFill>
                  <a:srgbClr val="C00000"/>
                </a:solidFill>
              </a:rPr>
              <a:t>персонифицированного финансирования дополнительного образования</a:t>
            </a:r>
          </a:p>
          <a:p>
            <a:pPr marL="385763" indent="-385763">
              <a:buFont typeface="+mj-lt"/>
              <a:buAutoNum type="arabicPeriod"/>
            </a:pPr>
            <a:r>
              <a:rPr lang="ru-RU" sz="2000" dirty="0"/>
              <a:t>Трансформация </a:t>
            </a:r>
            <a:r>
              <a:rPr lang="ru-RU" sz="2000" b="1" dirty="0">
                <a:solidFill>
                  <a:srgbClr val="C00000"/>
                </a:solidFill>
              </a:rPr>
              <a:t>методической службы</a:t>
            </a:r>
          </a:p>
          <a:p>
            <a:pPr marL="385763" indent="-385763">
              <a:buFont typeface="+mj-lt"/>
              <a:buAutoNum type="arabicPeriod"/>
            </a:pPr>
            <a:r>
              <a:rPr lang="ru-RU" sz="2000" dirty="0"/>
              <a:t>Повышение </a:t>
            </a:r>
            <a:r>
              <a:rPr lang="ru-RU" sz="2000" b="1" dirty="0">
                <a:solidFill>
                  <a:srgbClr val="C00000"/>
                </a:solidFill>
              </a:rPr>
              <a:t>статуса учителя</a:t>
            </a:r>
            <a:endParaRPr lang="en-US" sz="2000" b="1" dirty="0">
              <a:solidFill>
                <a:srgbClr val="C00000"/>
              </a:solidFill>
            </a:endParaRPr>
          </a:p>
          <a:p>
            <a:pPr marL="385763" indent="-385763">
              <a:buFont typeface="+mj-lt"/>
              <a:buAutoNum type="arabicPeriod"/>
            </a:pPr>
            <a:r>
              <a:rPr lang="ru-RU" sz="2000" dirty="0"/>
              <a:t>Апробация и внедрение </a:t>
            </a:r>
            <a:r>
              <a:rPr lang="ru-RU" sz="2000" b="1" dirty="0">
                <a:solidFill>
                  <a:srgbClr val="C00000"/>
                </a:solidFill>
              </a:rPr>
              <a:t>ФГИС «Моя школа»</a:t>
            </a:r>
          </a:p>
          <a:p>
            <a:pPr marL="385763" indent="-385763">
              <a:buFont typeface="+mj-lt"/>
              <a:buAutoNum type="arabicPeriod"/>
            </a:pPr>
            <a:r>
              <a:rPr lang="ru-RU" sz="2000" b="1" dirty="0">
                <a:solidFill>
                  <a:srgbClr val="C00000"/>
                </a:solidFill>
              </a:rPr>
              <a:t>Обновление материально-технической базы</a:t>
            </a:r>
            <a:r>
              <a:rPr lang="ru-RU" sz="2000" dirty="0">
                <a:solidFill>
                  <a:srgbClr val="C00000"/>
                </a:solidFill>
              </a:rPr>
              <a:t> </a:t>
            </a:r>
            <a:r>
              <a:rPr lang="ru-RU" sz="2000" dirty="0"/>
              <a:t>школ и детских садов</a:t>
            </a:r>
          </a:p>
          <a:p>
            <a:pPr marL="385763" indent="-385763">
              <a:buFont typeface="+mj-lt"/>
              <a:buAutoNum type="arabicPeriod"/>
            </a:pPr>
            <a:endParaRPr lang="ru-RU" sz="1350" dirty="0"/>
          </a:p>
        </p:txBody>
      </p:sp>
      <p:sp>
        <p:nvSpPr>
          <p:cNvPr id="7" name="Текст 6">
            <a:extLst>
              <a:ext uri="{FF2B5EF4-FFF2-40B4-BE49-F238E27FC236}">
                <a16:creationId xmlns:a16="http://schemas.microsoft.com/office/drawing/2014/main" id="{3842F9FD-5B17-FDBB-B3B6-22BC0277CE2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ru-RU" dirty="0"/>
              <a:t>Формирование</a:t>
            </a:r>
            <a:r>
              <a:rPr lang="en-US" dirty="0"/>
              <a:t> </a:t>
            </a:r>
            <a:r>
              <a:rPr lang="ru-RU" dirty="0"/>
              <a:t>единого образовательного пространства:</a:t>
            </a:r>
            <a:br>
              <a:rPr lang="en-US" dirty="0"/>
            </a:br>
            <a:r>
              <a:rPr lang="ru-RU" dirty="0"/>
              <a:t>магистральные проекты</a:t>
            </a:r>
          </a:p>
        </p:txBody>
      </p:sp>
    </p:spTree>
    <p:extLst>
      <p:ext uri="{BB962C8B-B14F-4D97-AF65-F5344CB8AC3E}">
        <p14:creationId xmlns:p14="http://schemas.microsoft.com/office/powerpoint/2010/main" val="2230001301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ru-RU" sz="4800" dirty="0"/>
              <a:t> </a:t>
            </a:r>
            <a:r>
              <a:rPr lang="ru-RU" sz="4800" i="1" dirty="0">
                <a:solidFill>
                  <a:srgbClr val="C00000"/>
                </a:solidFill>
              </a:rPr>
              <a:t>Уважаемые коллеги, </a:t>
            </a:r>
          </a:p>
          <a:p>
            <a:pPr algn="ctr">
              <a:buNone/>
            </a:pPr>
            <a:r>
              <a:rPr lang="ru-RU" sz="4800" i="1" dirty="0">
                <a:solidFill>
                  <a:srgbClr val="C00000"/>
                </a:solidFill>
              </a:rPr>
              <a:t>добро пожаловать в новый </a:t>
            </a:r>
          </a:p>
          <a:p>
            <a:pPr algn="ctr">
              <a:buNone/>
            </a:pPr>
            <a:r>
              <a:rPr lang="ru-RU" sz="4800" i="1" dirty="0">
                <a:solidFill>
                  <a:srgbClr val="C00000"/>
                </a:solidFill>
              </a:rPr>
              <a:t>2022-2023 учебный год! 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>
            <a:extLst>
              <a:ext uri="{FF2B5EF4-FFF2-40B4-BE49-F238E27FC236}">
                <a16:creationId xmlns:a16="http://schemas.microsoft.com/office/drawing/2014/main" id="{9A2673F7-3329-34C0-1187-B5544773B0ED}"/>
              </a:ext>
            </a:extLst>
          </p:cNvPr>
          <p:cNvGrpSpPr/>
          <p:nvPr/>
        </p:nvGrpSpPr>
        <p:grpSpPr>
          <a:xfrm>
            <a:off x="-1035840" y="3108323"/>
            <a:ext cx="4243337" cy="4243337"/>
            <a:chOff x="-1381120" y="3001430"/>
            <a:chExt cx="5657783" cy="5657783"/>
          </a:xfrm>
        </p:grpSpPr>
        <p:pic>
          <p:nvPicPr>
            <p:cNvPr id="6" name="Рисунок 5">
              <a:extLst>
                <a:ext uri="{FF2B5EF4-FFF2-40B4-BE49-F238E27FC236}">
                  <a16:creationId xmlns:a16="http://schemas.microsoft.com/office/drawing/2014/main" id="{3D3D3F6E-AE95-4296-BF78-24A9BF86710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contrast="96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553151">
              <a:off x="-1381120" y="3001430"/>
              <a:ext cx="5657783" cy="5657783"/>
            </a:xfrm>
            <a:prstGeom prst="rect">
              <a:avLst/>
            </a:prstGeom>
            <a:ln>
              <a:noFill/>
            </a:ln>
          </p:spPr>
        </p:pic>
        <p:pic>
          <p:nvPicPr>
            <p:cNvPr id="7" name="Рисунок 6">
              <a:extLst>
                <a:ext uri="{FF2B5EF4-FFF2-40B4-BE49-F238E27FC236}">
                  <a16:creationId xmlns:a16="http://schemas.microsoft.com/office/drawing/2014/main" id="{0F1E3182-7F4F-CB3E-7DAB-19B811812FA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rightnessContrast contrast="75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8501" y="4560310"/>
              <a:ext cx="1959148" cy="1954790"/>
            </a:xfrm>
            <a:prstGeom prst="rect">
              <a:avLst/>
            </a:prstGeom>
          </p:spPr>
        </p:pic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0F683935-EF86-8EA6-C705-AAF102D7D7C3}"/>
              </a:ext>
            </a:extLst>
          </p:cNvPr>
          <p:cNvSpPr txBox="1"/>
          <p:nvPr/>
        </p:nvSpPr>
        <p:spPr>
          <a:xfrm>
            <a:off x="3998865" y="2930124"/>
            <a:ext cx="3191899" cy="6001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300" b="1" dirty="0">
                <a:solidFill>
                  <a:srgbClr val="2E6CA4"/>
                </a:solidFill>
                <a:latin typeface="Montserrat" panose="00000500000000000000" pitchFamily="2" charset="-52"/>
              </a:rPr>
              <a:t>ВОСПИТАНИЕ</a:t>
            </a:r>
          </a:p>
        </p:txBody>
      </p:sp>
      <p:sp>
        <p:nvSpPr>
          <p:cNvPr id="14" name="Полилиния: фигура 13">
            <a:extLst>
              <a:ext uri="{FF2B5EF4-FFF2-40B4-BE49-F238E27FC236}">
                <a16:creationId xmlns:a16="http://schemas.microsoft.com/office/drawing/2014/main" id="{33FB5E5A-BD4E-1DC9-E4D2-AE7BDE03F49A}"/>
              </a:ext>
            </a:extLst>
          </p:cNvPr>
          <p:cNvSpPr/>
          <p:nvPr/>
        </p:nvSpPr>
        <p:spPr>
          <a:xfrm>
            <a:off x="2596754" y="3221832"/>
            <a:ext cx="1305520" cy="369689"/>
          </a:xfrm>
          <a:custGeom>
            <a:avLst/>
            <a:gdLst>
              <a:gd name="connsiteX0" fmla="*/ 0 w 1740693"/>
              <a:gd name="connsiteY0" fmla="*/ 492919 h 492919"/>
              <a:gd name="connsiteX1" fmla="*/ 504825 w 1740693"/>
              <a:gd name="connsiteY1" fmla="*/ 2381 h 492919"/>
              <a:gd name="connsiteX2" fmla="*/ 1740693 w 1740693"/>
              <a:gd name="connsiteY2" fmla="*/ 0 h 4929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740693" h="492919">
                <a:moveTo>
                  <a:pt x="0" y="492919"/>
                </a:moveTo>
                <a:lnTo>
                  <a:pt x="504825" y="2381"/>
                </a:lnTo>
                <a:lnTo>
                  <a:pt x="1740693" y="0"/>
                </a:lnTo>
              </a:path>
            </a:pathLst>
          </a:custGeom>
          <a:noFill/>
          <a:ln w="76200">
            <a:solidFill>
              <a:srgbClr val="2E6CA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 dirty="0">
              <a:latin typeface="Montserrat" panose="00000500000000000000" pitchFamily="2" charset="-52"/>
            </a:endParaRPr>
          </a:p>
        </p:txBody>
      </p:sp>
    </p:spTree>
    <p:extLst>
      <p:ext uri="{BB962C8B-B14F-4D97-AF65-F5344CB8AC3E}">
        <p14:creationId xmlns:p14="http://schemas.microsoft.com/office/powerpoint/2010/main" val="124280222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F049000-1063-40A6-B4FA-656E9F2B18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4830" y="82988"/>
            <a:ext cx="8634017" cy="1488624"/>
          </a:xfrm>
        </p:spPr>
        <p:txBody>
          <a:bodyPr>
            <a:noAutofit/>
          </a:bodyPr>
          <a:lstStyle/>
          <a:p>
            <a:r>
              <a:rPr lang="ru-RU" sz="2800" dirty="0"/>
              <a:t>Воспитание – главный приоритет развития системы образования Пермского края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294831" y="1928802"/>
            <a:ext cx="5515060" cy="40626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Montserrat bold" panose="020B0604020202020204" charset="-52"/>
              </a:rPr>
              <a:t>Из выступлений губернатора Пермского края </a:t>
            </a:r>
          </a:p>
          <a:p>
            <a:r>
              <a:rPr lang="ru-RU" dirty="0">
                <a:latin typeface="Montserrat bold" panose="020B0604020202020204" charset="-52"/>
              </a:rPr>
              <a:t>Д.Н. Махонина:</a:t>
            </a:r>
          </a:p>
          <a:p>
            <a:pPr>
              <a:spcAft>
                <a:spcPts val="0"/>
              </a:spcAft>
            </a:pPr>
            <a:endParaRPr lang="ru-RU" dirty="0">
              <a:latin typeface="Montserrat Regular" panose="00000500000000000000" pitchFamily="2" charset="-52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dirty="0">
                <a:latin typeface="Montserrat Regular" panose="00000500000000000000" pitchFamily="2" charset="-52"/>
                <a:ea typeface="Calibri" panose="020F0502020204030204" pitchFamily="34" charset="0"/>
                <a:cs typeface="Times New Roman" panose="02020603050405020304" pitchFamily="18" charset="0"/>
              </a:rPr>
              <a:t>«Ребёнок воспитывается не только в семье, </a:t>
            </a:r>
          </a:p>
          <a:p>
            <a:pPr>
              <a:spcAft>
                <a:spcPts val="0"/>
              </a:spcAft>
            </a:pPr>
            <a:r>
              <a:rPr lang="ru-RU" dirty="0">
                <a:latin typeface="Montserrat Regular" panose="00000500000000000000" pitchFamily="2" charset="-52"/>
                <a:ea typeface="Calibri" panose="020F0502020204030204" pitchFamily="34" charset="0"/>
                <a:cs typeface="Times New Roman" panose="02020603050405020304" pitchFamily="18" charset="0"/>
              </a:rPr>
              <a:t>он активный участник социума. Очень часто </a:t>
            </a:r>
          </a:p>
          <a:p>
            <a:pPr>
              <a:spcAft>
                <a:spcPts val="0"/>
              </a:spcAft>
            </a:pPr>
            <a:r>
              <a:rPr lang="ru-RU" dirty="0">
                <a:latin typeface="Montserrat Regular" panose="00000500000000000000" pitchFamily="2" charset="-52"/>
                <a:ea typeface="Calibri" panose="020F0502020204030204" pitchFamily="34" charset="0"/>
                <a:cs typeface="Times New Roman" panose="02020603050405020304" pitchFamily="18" charset="0"/>
              </a:rPr>
              <a:t>дети совершают плохие поступки, чтобы</a:t>
            </a:r>
          </a:p>
          <a:p>
            <a:pPr>
              <a:spcAft>
                <a:spcPts val="0"/>
              </a:spcAft>
            </a:pPr>
            <a:r>
              <a:rPr lang="ru-RU" dirty="0">
                <a:latin typeface="Montserrat Regular" panose="00000500000000000000" pitchFamily="2" charset="-52"/>
                <a:ea typeface="Calibri" panose="020F0502020204030204" pitchFamily="34" charset="0"/>
                <a:cs typeface="Times New Roman" panose="02020603050405020304" pitchFamily="18" charset="0"/>
              </a:rPr>
              <a:t> привлечь внимание, показать свою </a:t>
            </a:r>
          </a:p>
          <a:p>
            <a:pPr>
              <a:spcAft>
                <a:spcPts val="0"/>
              </a:spcAft>
            </a:pPr>
            <a:r>
              <a:rPr lang="ru-RU" dirty="0">
                <a:latin typeface="Montserrat Regular" panose="00000500000000000000" pitchFamily="2" charset="-52"/>
                <a:ea typeface="Calibri" panose="020F0502020204030204" pitchFamily="34" charset="0"/>
                <a:cs typeface="Times New Roman" panose="02020603050405020304" pitchFamily="18" charset="0"/>
              </a:rPr>
              <a:t>взрослость или утвердиться среди друзей. </a:t>
            </a:r>
          </a:p>
          <a:p>
            <a:pPr>
              <a:spcAft>
                <a:spcPts val="0"/>
              </a:spcAft>
            </a:pPr>
            <a:r>
              <a:rPr lang="ru-RU" dirty="0">
                <a:latin typeface="Montserrat Regular" panose="00000500000000000000" pitchFamily="2" charset="-52"/>
                <a:ea typeface="Calibri" panose="020F0502020204030204" pitchFamily="34" charset="0"/>
                <a:cs typeface="Times New Roman" panose="02020603050405020304" pitchFamily="18" charset="0"/>
              </a:rPr>
              <a:t> Но они только в начале жизненного пути, </a:t>
            </a:r>
          </a:p>
          <a:p>
            <a:pPr>
              <a:spcAft>
                <a:spcPts val="0"/>
              </a:spcAft>
            </a:pPr>
            <a:r>
              <a:rPr lang="ru-RU" dirty="0">
                <a:latin typeface="Montserrat Regular" panose="00000500000000000000" pitchFamily="2" charset="-52"/>
                <a:ea typeface="Calibri" panose="020F0502020204030204" pitchFamily="34" charset="0"/>
                <a:cs typeface="Times New Roman" panose="02020603050405020304" pitchFamily="18" charset="0"/>
              </a:rPr>
              <a:t>и мы можем</a:t>
            </a:r>
          </a:p>
          <a:p>
            <a:pPr>
              <a:spcAft>
                <a:spcPts val="0"/>
              </a:spcAft>
            </a:pPr>
            <a:r>
              <a:rPr lang="ru-RU" dirty="0">
                <a:latin typeface="Montserrat Regular" panose="00000500000000000000" pitchFamily="2" charset="-52"/>
                <a:ea typeface="Calibri" panose="020F0502020204030204" pitchFamily="34" charset="0"/>
                <a:cs typeface="Times New Roman" panose="02020603050405020304" pitchFamily="18" charset="0"/>
              </a:rPr>
              <a:t> направить их, показывая достойный пример, проявляя уважение и любовь»</a:t>
            </a:r>
          </a:p>
          <a:p>
            <a:pPr>
              <a:spcAft>
                <a:spcPts val="0"/>
              </a:spcAft>
            </a:pPr>
            <a:r>
              <a:rPr lang="ru-RU" sz="1400" u="sng" dirty="0">
                <a:solidFill>
                  <a:srgbClr val="0563C1"/>
                </a:solidFill>
                <a:latin typeface="Montserrat Regular" panose="00000500000000000000" pitchFamily="2" charset="-52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https://perm.aif.ru/society/my_nesyom_otvetstvennost_dmitriy_mahonin_o_vospitanii_novogo_pokoleniya</a:t>
            </a:r>
            <a:endParaRPr lang="ru-RU" sz="1400" dirty="0">
              <a:latin typeface="Montserrat Regular" panose="00000500000000000000" pitchFamily="2" charset="-52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1400" dirty="0">
                <a:latin typeface="Montserrat Regular" panose="00000500000000000000" pitchFamily="2" charset="-52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51D2459B-CC79-450E-B7FA-FAC9007EE04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0" y="750148"/>
            <a:ext cx="9144000" cy="20747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19795" y="2420888"/>
            <a:ext cx="3629374" cy="26523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177815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1912</TotalTime>
  <Words>5901</Words>
  <Application>Microsoft Office PowerPoint</Application>
  <PresentationFormat>Экран (4:3)</PresentationFormat>
  <Paragraphs>1487</Paragraphs>
  <Slides>79</Slides>
  <Notes>28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17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79</vt:i4>
      </vt:variant>
    </vt:vector>
  </HeadingPairs>
  <TitlesOfParts>
    <vt:vector size="98" baseType="lpstr">
      <vt:lpstr>굴림</vt:lpstr>
      <vt:lpstr>Arial</vt:lpstr>
      <vt:lpstr>Calibri</vt:lpstr>
      <vt:lpstr>Comic Sans MS</vt:lpstr>
      <vt:lpstr>Courier New</vt:lpstr>
      <vt:lpstr>Montserrat</vt:lpstr>
      <vt:lpstr>Montserrat bold</vt:lpstr>
      <vt:lpstr>Montserrat Regular</vt:lpstr>
      <vt:lpstr>PermianSerifTypeface</vt:lpstr>
      <vt:lpstr>PermianSlabSerifTypeface</vt:lpstr>
      <vt:lpstr>PT Sans</vt:lpstr>
      <vt:lpstr>PT Serif</vt:lpstr>
      <vt:lpstr>Tahoma</vt:lpstr>
      <vt:lpstr>Times New Roman</vt:lpstr>
      <vt:lpstr>Trebuchet MS</vt:lpstr>
      <vt:lpstr>Verdana</vt:lpstr>
      <vt:lpstr>Wingdings</vt:lpstr>
      <vt:lpstr>Тема Office</vt:lpstr>
      <vt:lpstr>Worksheet</vt:lpstr>
      <vt:lpstr>Презентация PowerPoint</vt:lpstr>
      <vt:lpstr>Презентация PowerPoint</vt:lpstr>
      <vt:lpstr>Презентация PowerPoint</vt:lpstr>
      <vt:lpstr>Ключевые решения в системе общего образования</vt:lpstr>
      <vt:lpstr>Ключевые решения в системе общего образования</vt:lpstr>
      <vt:lpstr>Презентация PowerPoint</vt:lpstr>
      <vt:lpstr> Стратегически важные нормативные документы  1. Распоряжение Правительства РФ от 24 июня 2022 г. № 1688-р «Концепция подготовки педагогических кадров для системы образования до 2030 года» 2. Письмо Минпросвещения России от 10 июня 2022 г. № ДГ – 120/06 вн «Примерный календарный план воспитательной работы на 2022/2023 учебный год» 3. Письмо Минпросвещения РФ от  15 февраля 2022 г. № АЗ-113/03 «Введение обновленных ФГОС начального общего и основного общего образования» 4. Письмо Минпросвещения России от 17 июня 2022 № АБ-1611/06 «Стандарт Церемонии поднятия Государственного флага РФ в образовательных организациях» 5. Письмо Минпросвещения России от 20 мая 2022 г. № АБ – 1367/02 «Модернизация школьных систем образования»  сайт Минпросвещения РФ https://edu.gov.ru  </vt:lpstr>
      <vt:lpstr>Презентация PowerPoint</vt:lpstr>
      <vt:lpstr>Воспитание – главный приоритет развития системы образования Пермского края</vt:lpstr>
      <vt:lpstr>Презентация PowerPoint</vt:lpstr>
      <vt:lpstr>Детские общественные объединения в школах Ординского муниципального округа</vt:lpstr>
      <vt:lpstr>Презентация PowerPoint</vt:lpstr>
      <vt:lpstr>Традиционные муниципальные мероприятия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Профилактика детского и семейного неблагополучия</vt:lpstr>
      <vt:lpstr> Анализ правонарушений и преступлений</vt:lpstr>
      <vt:lpstr>Муниципальный конкурс  «Классный руководитель года»</vt:lpstr>
      <vt:lpstr>Презентация PowerPoint</vt:lpstr>
      <vt:lpstr>Презентация PowerPoint</vt:lpstr>
      <vt:lpstr>Презентация PowerPoint</vt:lpstr>
      <vt:lpstr>Презентация PowerPoint</vt:lpstr>
      <vt:lpstr>Итоги ОГЭ -  9</vt:lpstr>
      <vt:lpstr>Получили аттестаты  в 2021-2022 учебном году   </vt:lpstr>
      <vt:lpstr>Результаты ЕГЭ</vt:lpstr>
      <vt:lpstr>Презентация PowerPoint</vt:lpstr>
      <vt:lpstr>Итоги ЕГЭ по русскому языку  (средний балл)</vt:lpstr>
      <vt:lpstr>Итоги ЕГЭ по математике (средний балл)</vt:lpstr>
      <vt:lpstr>ИТОГИ ЕГЭ ПО ФИЗИКЕ (СРЕДНИЙ БАЛЛ)</vt:lpstr>
      <vt:lpstr>ИТОГИ ЕГЭ ПО ОБЩЕСТВОЗНАНИЮ (СРЕДНИЙ БАЛЛ)</vt:lpstr>
      <vt:lpstr>ИТОГИ ЕГЭ ПО ХИМИИ (СРЕДНИЙ БАЛЛ)</vt:lpstr>
      <vt:lpstr>Итоги ЕГЭ по английскому языку (средний балл)</vt:lpstr>
      <vt:lpstr>Итоги ЕГЭ по истории (средний балл)</vt:lpstr>
      <vt:lpstr>Итоги ЕГЭ по информатике ИКТ(средний балл)</vt:lpstr>
      <vt:lpstr>Итоги ЕГЭ по биологии (средний балл)</vt:lpstr>
      <vt:lpstr>Итоговый результат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ЛОК – 2022</vt:lpstr>
      <vt:lpstr>Всего за летнюю кампанию было оздоровлено  1479 детей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Муниципальный конкурс  «Учитель года – 2022»</vt:lpstr>
      <vt:lpstr>Аттестация педагогов  2021 - 2022 учебный год</vt:lpstr>
      <vt:lpstr>   Динамика аттестованных педагогических работников образовательных учреждений округа    </vt:lpstr>
      <vt:lpstr>Презентация PowerPoint</vt:lpstr>
      <vt:lpstr>     Анализ средней заработной платы педагогических работников общеобразовательных учреждений Ординского муниципального округа</vt:lpstr>
      <vt:lpstr>Анализ средней заработной платы педагогических работников дошкольных образовательных учреждений Ординского муниципального округа </vt:lpstr>
      <vt:lpstr>Презентация PowerPoint</vt:lpstr>
      <vt:lpstr>Презентация PowerPoint</vt:lpstr>
      <vt:lpstr>Презентация PowerPoint</vt:lpstr>
      <vt:lpstr>Презентация PowerPoint</vt:lpstr>
      <vt:lpstr>Охват детей дошкольным образованием</vt:lpstr>
      <vt:lpstr>Ключевые показатели нацпроекта в дошкольном образовании:</vt:lpstr>
      <vt:lpstr>Создана и работает система выявления,  поддержки и развития способностей и талантов детей</vt:lpstr>
      <vt:lpstr>Национальный проект «Образование»: что это?</vt:lpstr>
      <vt:lpstr>Презентация PowerPoint</vt:lpstr>
      <vt:lpstr>Презентация PowerPoint</vt:lpstr>
    </vt:vector>
  </TitlesOfParts>
  <Company>ICS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Qwerty</dc:creator>
  <cp:lastModifiedBy>Qwerty</cp:lastModifiedBy>
  <cp:revision>278</cp:revision>
  <cp:lastPrinted>2022-08-25T08:12:48Z</cp:lastPrinted>
  <dcterms:created xsi:type="dcterms:W3CDTF">2019-08-24T04:04:32Z</dcterms:created>
  <dcterms:modified xsi:type="dcterms:W3CDTF">2022-08-25T10:35:53Z</dcterms:modified>
</cp:coreProperties>
</file>