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4.xml" ContentType="application/vnd.openxmlformats-officedocument.drawingml.chart+xml"/>
  <Override PartName="/ppt/notesSlides/notesSlide3.xml" ContentType="application/vnd.openxmlformats-officedocument.presentationml.notesSlide+xml"/>
  <Override PartName="/ppt/charts/chart5.xml" ContentType="application/vnd.openxmlformats-officedocument.drawingml.chart+xml"/>
  <Override PartName="/ppt/notesSlides/notesSlide4.xml" ContentType="application/vnd.openxmlformats-officedocument.presentationml.notesSlide+xml"/>
  <Override PartName="/ppt/charts/chart6.xml" ContentType="application/vnd.openxmlformats-officedocument.drawingml.chart+xml"/>
  <Override PartName="/ppt/notesSlides/notesSlide5.xml" ContentType="application/vnd.openxmlformats-officedocument.presentationml.notesSlide+xml"/>
  <Override PartName="/ppt/charts/chart7.xml" ContentType="application/vnd.openxmlformats-officedocument.drawingml.chart+xml"/>
  <Override PartName="/ppt/notesSlides/notesSlide6.xml" ContentType="application/vnd.openxmlformats-officedocument.presentationml.notesSlide+xml"/>
  <Override PartName="/ppt/charts/chart8.xml" ContentType="application/vnd.openxmlformats-officedocument.drawingml.chart+xml"/>
  <Override PartName="/ppt/notesSlides/notesSlide7.xml" ContentType="application/vnd.openxmlformats-officedocument.presentationml.notesSlide+xml"/>
  <Override PartName="/ppt/charts/chart9.xml" ContentType="application/vnd.openxmlformats-officedocument.drawingml.chart+xml"/>
  <Override PartName="/ppt/notesSlides/notesSlide8.xml" ContentType="application/vnd.openxmlformats-officedocument.presentationml.notesSlide+xml"/>
  <Override PartName="/ppt/charts/chart10.xml" ContentType="application/vnd.openxmlformats-officedocument.drawingml.chart+xml"/>
  <Override PartName="/ppt/notesSlides/notesSlide9.xml" ContentType="application/vnd.openxmlformats-officedocument.presentationml.notesSlide+xml"/>
  <Override PartName="/ppt/charts/chart11.xml" ContentType="application/vnd.openxmlformats-officedocument.drawingml.chart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media/image162.jpg" ContentType="image/png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0"/>
  </p:notesMasterIdLst>
  <p:sldIdLst>
    <p:sldId id="375" r:id="rId2"/>
    <p:sldId id="859" r:id="rId3"/>
    <p:sldId id="860" r:id="rId4"/>
    <p:sldId id="487" r:id="rId5"/>
    <p:sldId id="832" r:id="rId6"/>
    <p:sldId id="833" r:id="rId7"/>
    <p:sldId id="270" r:id="rId8"/>
    <p:sldId id="835" r:id="rId9"/>
    <p:sldId id="269" r:id="rId10"/>
    <p:sldId id="836" r:id="rId11"/>
    <p:sldId id="720" r:id="rId12"/>
    <p:sldId id="266" r:id="rId13"/>
    <p:sldId id="861" r:id="rId14"/>
    <p:sldId id="862" r:id="rId15"/>
    <p:sldId id="500" r:id="rId16"/>
    <p:sldId id="711" r:id="rId17"/>
    <p:sldId id="712" r:id="rId18"/>
    <p:sldId id="718" r:id="rId19"/>
    <p:sldId id="717" r:id="rId20"/>
    <p:sldId id="372" r:id="rId21"/>
    <p:sldId id="716" r:id="rId22"/>
    <p:sldId id="863" r:id="rId23"/>
    <p:sldId id="507" r:id="rId24"/>
    <p:sldId id="837" r:id="rId25"/>
    <p:sldId id="838" r:id="rId26"/>
    <p:sldId id="864" r:id="rId27"/>
    <p:sldId id="865" r:id="rId28"/>
    <p:sldId id="866" r:id="rId29"/>
    <p:sldId id="867" r:id="rId30"/>
    <p:sldId id="868" r:id="rId31"/>
    <p:sldId id="869" r:id="rId32"/>
    <p:sldId id="870" r:id="rId33"/>
    <p:sldId id="258" r:id="rId34"/>
    <p:sldId id="259" r:id="rId35"/>
    <p:sldId id="260" r:id="rId36"/>
    <p:sldId id="261" r:id="rId37"/>
    <p:sldId id="262" r:id="rId38"/>
    <p:sldId id="263" r:id="rId39"/>
    <p:sldId id="264" r:id="rId40"/>
    <p:sldId id="265" r:id="rId41"/>
    <p:sldId id="839" r:id="rId42"/>
    <p:sldId id="267" r:id="rId43"/>
    <p:sldId id="257" r:id="rId44"/>
    <p:sldId id="256" r:id="rId45"/>
    <p:sldId id="840" r:id="rId46"/>
    <p:sldId id="871" r:id="rId47"/>
    <p:sldId id="874" r:id="rId48"/>
    <p:sldId id="889" r:id="rId49"/>
    <p:sldId id="463" r:id="rId50"/>
    <p:sldId id="873" r:id="rId51"/>
    <p:sldId id="875" r:id="rId52"/>
    <p:sldId id="876" r:id="rId53"/>
    <p:sldId id="877" r:id="rId54"/>
    <p:sldId id="878" r:id="rId55"/>
    <p:sldId id="879" r:id="rId56"/>
    <p:sldId id="880" r:id="rId57"/>
    <p:sldId id="881" r:id="rId58"/>
    <p:sldId id="531" r:id="rId59"/>
    <p:sldId id="842" r:id="rId60"/>
    <p:sldId id="882" r:id="rId61"/>
    <p:sldId id="883" r:id="rId62"/>
    <p:sldId id="885" r:id="rId63"/>
    <p:sldId id="620" r:id="rId64"/>
    <p:sldId id="845" r:id="rId65"/>
    <p:sldId id="846" r:id="rId66"/>
    <p:sldId id="847" r:id="rId67"/>
    <p:sldId id="848" r:id="rId68"/>
    <p:sldId id="886" r:id="rId69"/>
    <p:sldId id="713" r:id="rId70"/>
    <p:sldId id="714" r:id="rId71"/>
    <p:sldId id="849" r:id="rId72"/>
    <p:sldId id="852" r:id="rId73"/>
    <p:sldId id="850" r:id="rId74"/>
    <p:sldId id="851" r:id="rId75"/>
    <p:sldId id="887" r:id="rId76"/>
    <p:sldId id="888" r:id="rId77"/>
    <p:sldId id="858" r:id="rId78"/>
    <p:sldId id="857" r:id="rId7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88B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2" d="100"/>
          <a:sy n="62" d="100"/>
        </p:scale>
        <p:origin x="816" y="4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tableStyles" Target="tableStyles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viewProps" Target="viewProp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oleObject" Target="NULL" TargetMode="External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oleObject" Target="NULL" TargetMode="Externa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\\Server-c1\&#1086;&#1073;&#1097;&#1080;&#1077;%20&#1076;&#1086;&#1082;&#1091;&#1084;&#1077;&#1085;&#1090;&#1099;%20&#1094;&#1086;&#1082;&#1086;\&#1045;&#1043;&#1069;%202023\&#1090;&#1088;&#1080;%20&#1075;&#1086;&#1076;&#1072;%20&#1089;&#1088;%20&#1073;&#1072;&#1083;&#1083;%20&#1077;&#1075;&#1101;2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NULL" TargetMode="Externa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NULL" TargetMode="External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oleObject" Target="NULL" TargetMode="External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oleObject" Target="NULL" TargetMode="External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oleObject" Target="NULL" TargetMode="External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oleObject" Target="NULL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4492753623188406E-2"/>
          <c:y val="0.13613053683439219"/>
          <c:w val="0.97342995169082125"/>
          <c:h val="0.6506545361580148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spPr>
            <a:solidFill>
              <a:srgbClr val="146CA6"/>
            </a:solidFill>
            <a:ln>
              <a:noFill/>
            </a:ln>
            <a:effectLst/>
          </c:spPr>
          <c:invertIfNegative val="0"/>
          <c:dPt>
            <c:idx val="1"/>
            <c:invertIfNegative val="0"/>
            <c:bubble3D val="0"/>
            <c:spPr>
              <a:solidFill>
                <a:srgbClr val="146CA6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9217-4ADB-9C9D-A765D906853E}"/>
              </c:ext>
            </c:extLst>
          </c:dPt>
          <c:dPt>
            <c:idx val="2"/>
            <c:invertIfNegative val="0"/>
            <c:bubble3D val="0"/>
            <c:spPr>
              <a:solidFill>
                <a:srgbClr val="146CA6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9217-4ADB-9C9D-A765D906853E}"/>
              </c:ext>
            </c:extLst>
          </c:dPt>
          <c:dLbls>
            <c:dLbl>
              <c:idx val="0"/>
              <c:tx>
                <c:rich>
                  <a:bodyPr/>
                  <a:lstStyle/>
                  <a:p>
                    <a:r>
                      <a:rPr lang="en-US" dirty="0"/>
                      <a:t>304,4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9217-4ADB-9C9D-A765D906853E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/>
                      <a:t>308,8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9217-4ADB-9C9D-A765D906853E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en-US"/>
                      <a:t>311,5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9217-4ADB-9C9D-A765D906853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Montserrat" panose="00000500000000000000" pitchFamily="2" charset="-52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Лист1!$A$2:$A$4</c:f>
              <c:numCache>
                <c:formatCode>General</c:formatCode>
                <c:ptCount val="3"/>
                <c:pt idx="0">
                  <c:v>2019</c:v>
                </c:pt>
                <c:pt idx="1">
                  <c:v>2021</c:v>
                </c:pt>
                <c:pt idx="2">
                  <c:v>2023</c:v>
                </c:pt>
              </c:numCache>
            </c:num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35.5</c:v>
                </c:pt>
                <c:pt idx="1">
                  <c:v>39.4</c:v>
                </c:pt>
                <c:pt idx="2">
                  <c:v>45.6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9217-4ADB-9C9D-A765D906853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2115936448"/>
        <c:axId val="2115936992"/>
      </c:barChart>
      <c:catAx>
        <c:axId val="211593644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-52"/>
                <a:ea typeface="+mn-ea"/>
                <a:cs typeface="+mn-cs"/>
              </a:defRPr>
            </a:pPr>
            <a:endParaRPr lang="ru-RU"/>
          </a:p>
        </c:txPr>
        <c:crossAx val="2115936992"/>
        <c:crosses val="autoZero"/>
        <c:auto val="1"/>
        <c:lblAlgn val="ctr"/>
        <c:lblOffset val="100"/>
        <c:noMultiLvlLbl val="0"/>
      </c:catAx>
      <c:valAx>
        <c:axId val="2115936992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211593644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c:style val="2"/>
  <c:chart>
    <c:autoTitleDeleted val="1"/>
    <c:plotArea>
      <c:layout>
        <c:manualLayout>
          <c:xMode val="edge"/>
          <c:yMode val="edge"/>
          <c:x val="6.7210360231138074E-3"/>
          <c:y val="2.3154273617359087E-2"/>
          <c:w val="0.85627638211548718"/>
          <c:h val="0.94998676898650425"/>
        </c:manualLayout>
      </c:layout>
      <c:barChart>
        <c:barDir val="col"/>
        <c:grouping val="clustered"/>
        <c:varyColors val="0"/>
        <c:ser>
          <c:idx val="0"/>
          <c:order val="0"/>
          <c:tx>
            <c:v>2021 год</c:v>
          </c:tx>
          <c:spPr>
            <a:solidFill>
              <a:srgbClr val="004586"/>
            </a:solidFill>
            <a:ln>
              <a:noFill/>
            </a:ln>
          </c:spPr>
          <c:invertIfNegative val="0"/>
          <c:dLbls>
            <c:numFmt formatCode="General" sourceLinked="0"/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100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Lit>
              <c:ptCount val="4"/>
              <c:pt idx="0">
                <c:v>Ашапская СОШ</c:v>
              </c:pt>
              <c:pt idx="1">
                <c:v>Ординская СОШ</c:v>
              </c:pt>
              <c:pt idx="2">
                <c:v>По округу</c:v>
              </c:pt>
              <c:pt idx="3">
                <c:v>По краю</c:v>
              </c:pt>
            </c:strLit>
          </c:cat>
          <c:val>
            <c:numLit>
              <c:formatCode>General</c:formatCode>
              <c:ptCount val="4"/>
              <c:pt idx="0">
                <c:v>0</c:v>
              </c:pt>
              <c:pt idx="1">
                <c:v>0</c:v>
              </c:pt>
              <c:pt idx="2">
                <c:v>0</c:v>
              </c:pt>
              <c:pt idx="3">
                <c:v>57</c:v>
              </c:pt>
            </c:numLit>
          </c:val>
          <c:extLst>
            <c:ext xmlns:c16="http://schemas.microsoft.com/office/drawing/2014/chart" uri="{C3380CC4-5D6E-409C-BE32-E72D297353CC}">
              <c16:uniqueId val="{00000000-449B-4C11-8AF2-FA0B99B1C32B}"/>
            </c:ext>
          </c:extLst>
        </c:ser>
        <c:ser>
          <c:idx val="1"/>
          <c:order val="1"/>
          <c:tx>
            <c:v>2022 год</c:v>
          </c:tx>
          <c:spPr>
            <a:solidFill>
              <a:srgbClr val="FF420E"/>
            </a:solidFill>
            <a:ln>
              <a:noFill/>
            </a:ln>
          </c:spPr>
          <c:invertIfNegative val="0"/>
          <c:dLbls>
            <c:numFmt formatCode="General" sourceLinked="0"/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100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Lit>
              <c:ptCount val="4"/>
              <c:pt idx="0">
                <c:v>Ашапская СОШ</c:v>
              </c:pt>
              <c:pt idx="1">
                <c:v>Ординская СОШ</c:v>
              </c:pt>
              <c:pt idx="2">
                <c:v>По округу</c:v>
              </c:pt>
              <c:pt idx="3">
                <c:v>По краю</c:v>
              </c:pt>
            </c:strLit>
          </c:cat>
          <c:val>
            <c:numLit>
              <c:formatCode>General</c:formatCode>
              <c:ptCount val="4"/>
              <c:pt idx="0">
                <c:v>56</c:v>
              </c:pt>
              <c:pt idx="1">
                <c:v>96</c:v>
              </c:pt>
              <c:pt idx="2">
                <c:v>76</c:v>
              </c:pt>
              <c:pt idx="3">
                <c:v>61.13</c:v>
              </c:pt>
            </c:numLit>
          </c:val>
          <c:extLst>
            <c:ext xmlns:c16="http://schemas.microsoft.com/office/drawing/2014/chart" uri="{C3380CC4-5D6E-409C-BE32-E72D297353CC}">
              <c16:uniqueId val="{00000001-449B-4C11-8AF2-FA0B99B1C32B}"/>
            </c:ext>
          </c:extLst>
        </c:ser>
        <c:ser>
          <c:idx val="2"/>
          <c:order val="2"/>
          <c:tx>
            <c:v>2023 год</c:v>
          </c:tx>
          <c:spPr>
            <a:solidFill>
              <a:srgbClr val="FFD320"/>
            </a:solidFill>
            <a:ln>
              <a:noFill/>
            </a:ln>
          </c:spPr>
          <c:invertIfNegative val="0"/>
          <c:dLbls>
            <c:numFmt formatCode="General" sourceLinked="0"/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100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Lit>
              <c:ptCount val="4"/>
              <c:pt idx="0">
                <c:v>Ашапская СОШ</c:v>
              </c:pt>
              <c:pt idx="1">
                <c:v>Ординская СОШ</c:v>
              </c:pt>
              <c:pt idx="2">
                <c:v>По округу</c:v>
              </c:pt>
              <c:pt idx="3">
                <c:v>По краю</c:v>
              </c:pt>
            </c:strLit>
          </c:cat>
          <c:val>
            <c:numLit>
              <c:formatCode>General</c:formatCode>
              <c:ptCount val="4"/>
              <c:pt idx="0">
                <c:v>24</c:v>
              </c:pt>
              <c:pt idx="1">
                <c:v>84</c:v>
              </c:pt>
              <c:pt idx="2">
                <c:v>44</c:v>
              </c:pt>
              <c:pt idx="3">
                <c:v>60.93</c:v>
              </c:pt>
            </c:numLit>
          </c:val>
          <c:extLst>
            <c:ext xmlns:c16="http://schemas.microsoft.com/office/drawing/2014/chart" uri="{C3380CC4-5D6E-409C-BE32-E72D297353CC}">
              <c16:uniqueId val="{00000002-449B-4C11-8AF2-FA0B99B1C32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658597999"/>
        <c:axId val="1616576095"/>
      </c:barChart>
      <c:valAx>
        <c:axId val="1616576095"/>
        <c:scaling>
          <c:orientation val="minMax"/>
        </c:scaling>
        <c:delete val="0"/>
        <c:axPos val="l"/>
        <c:majorGridlines>
          <c:spPr>
            <a:ln>
              <a:solidFill>
                <a:srgbClr val="B3B3B3"/>
              </a:solidFill>
            </a:ln>
          </c:spPr>
        </c:majorGridlines>
        <c:numFmt formatCode="General" sourceLinked="0"/>
        <c:majorTickMark val="none"/>
        <c:minorTickMark val="none"/>
        <c:tickLblPos val="nextTo"/>
        <c:spPr>
          <a:ln>
            <a:solidFill>
              <a:srgbClr val="B3B3B3"/>
            </a:solidFill>
          </a:ln>
        </c:spPr>
        <c:txPr>
          <a:bodyPr/>
          <a:lstStyle/>
          <a:p>
            <a:pPr>
              <a:defRPr sz="1000" b="0"/>
            </a:pPr>
            <a:endParaRPr lang="ru-RU"/>
          </a:p>
        </c:txPr>
        <c:crossAx val="1658597999"/>
        <c:crossesAt val="0"/>
        <c:crossBetween val="between"/>
      </c:valAx>
      <c:catAx>
        <c:axId val="1658597999"/>
        <c:scaling>
          <c:orientation val="minMax"/>
        </c:scaling>
        <c:delete val="0"/>
        <c:axPos val="b"/>
        <c:numFmt formatCode="[$-1000419]dd&quot;.&quot;mm&quot;.&quot;yyyy" sourceLinked="0"/>
        <c:majorTickMark val="none"/>
        <c:minorTickMark val="none"/>
        <c:tickLblPos val="nextTo"/>
        <c:spPr>
          <a:ln>
            <a:solidFill>
              <a:srgbClr val="B3B3B3"/>
            </a:solidFill>
          </a:ln>
        </c:spPr>
        <c:txPr>
          <a:bodyPr/>
          <a:lstStyle/>
          <a:p>
            <a:pPr>
              <a:defRPr sz="1400" b="1" i="1"/>
            </a:pPr>
            <a:endParaRPr lang="ru-RU"/>
          </a:p>
        </c:txPr>
        <c:crossAx val="1616576095"/>
        <c:crossesAt val="0"/>
        <c:auto val="1"/>
        <c:lblAlgn val="ctr"/>
        <c:lblOffset val="100"/>
        <c:noMultiLvlLbl val="0"/>
      </c:catAx>
      <c:spPr>
        <a:noFill/>
        <a:ln>
          <a:solidFill>
            <a:srgbClr val="B3B3B3"/>
          </a:solidFill>
          <a:prstDash val="solid"/>
        </a:ln>
      </c:spPr>
    </c:plotArea>
    <c:legend>
      <c:legendPos val="r"/>
      <c:overlay val="0"/>
      <c:spPr>
        <a:noFill/>
        <a:ln>
          <a:noFill/>
        </a:ln>
      </c:spPr>
      <c:txPr>
        <a:bodyPr/>
        <a:lstStyle/>
        <a:p>
          <a:pPr>
            <a:defRPr sz="1400" b="1"/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</c:spPr>
  <c:externalData r:id="rId1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c:style val="2"/>
  <c:chart>
    <c:autoTitleDeleted val="1"/>
    <c:plotArea>
      <c:layout>
        <c:manualLayout>
          <c:xMode val="edge"/>
          <c:yMode val="edge"/>
          <c:x val="1.967857066307626E-2"/>
          <c:y val="9.1752996468000669E-2"/>
          <c:w val="0.85622328455839702"/>
          <c:h val="0.86407892191630664"/>
        </c:manualLayout>
      </c:layout>
      <c:barChart>
        <c:barDir val="col"/>
        <c:grouping val="clustered"/>
        <c:varyColors val="0"/>
        <c:ser>
          <c:idx val="0"/>
          <c:order val="0"/>
          <c:tx>
            <c:v>2021 год</c:v>
          </c:tx>
          <c:spPr>
            <a:solidFill>
              <a:srgbClr val="004586"/>
            </a:solidFill>
            <a:ln>
              <a:noFill/>
            </a:ln>
          </c:spPr>
          <c:invertIfNegative val="0"/>
          <c:dLbls>
            <c:numFmt formatCode="General" sourceLinked="0"/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100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Lit>
              <c:ptCount val="4"/>
              <c:pt idx="0">
                <c:v>Ашапская СОШ</c:v>
              </c:pt>
              <c:pt idx="1">
                <c:v>Ординская СОШ</c:v>
              </c:pt>
              <c:pt idx="2">
                <c:v>По округу</c:v>
              </c:pt>
              <c:pt idx="3">
                <c:v>По краю</c:v>
              </c:pt>
            </c:strLit>
          </c:cat>
          <c:val>
            <c:numLit>
              <c:formatCode>General</c:formatCode>
              <c:ptCount val="4"/>
              <c:pt idx="0">
                <c:v>0</c:v>
              </c:pt>
              <c:pt idx="1">
                <c:v>61.83</c:v>
              </c:pt>
              <c:pt idx="2">
                <c:v>61.83</c:v>
              </c:pt>
              <c:pt idx="3">
                <c:v>67.5</c:v>
              </c:pt>
            </c:numLit>
          </c:val>
          <c:extLst>
            <c:ext xmlns:c16="http://schemas.microsoft.com/office/drawing/2014/chart" uri="{C3380CC4-5D6E-409C-BE32-E72D297353CC}">
              <c16:uniqueId val="{00000000-E26E-4846-AADC-2331F95F1A2A}"/>
            </c:ext>
          </c:extLst>
        </c:ser>
        <c:ser>
          <c:idx val="1"/>
          <c:order val="1"/>
          <c:tx>
            <c:v>2022 год</c:v>
          </c:tx>
          <c:spPr>
            <a:solidFill>
              <a:srgbClr val="FF420E"/>
            </a:solidFill>
            <a:ln>
              <a:noFill/>
            </a:ln>
          </c:spPr>
          <c:invertIfNegative val="0"/>
          <c:dLbls>
            <c:numFmt formatCode="General" sourceLinked="0"/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100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Lit>
              <c:ptCount val="4"/>
              <c:pt idx="0">
                <c:v>Ашапская СОШ</c:v>
              </c:pt>
              <c:pt idx="1">
                <c:v>Ординская СОШ</c:v>
              </c:pt>
              <c:pt idx="2">
                <c:v>По округу</c:v>
              </c:pt>
              <c:pt idx="3">
                <c:v>По краю</c:v>
              </c:pt>
            </c:strLit>
          </c:cat>
          <c:val>
            <c:numLit>
              <c:formatCode>General</c:formatCode>
              <c:ptCount val="4"/>
              <c:pt idx="0">
                <c:v>0</c:v>
              </c:pt>
              <c:pt idx="1">
                <c:v>79</c:v>
              </c:pt>
              <c:pt idx="2">
                <c:v>79</c:v>
              </c:pt>
              <c:pt idx="3">
                <c:v>65.88</c:v>
              </c:pt>
            </c:numLit>
          </c:val>
          <c:extLst>
            <c:ext xmlns:c16="http://schemas.microsoft.com/office/drawing/2014/chart" uri="{C3380CC4-5D6E-409C-BE32-E72D297353CC}">
              <c16:uniqueId val="{00000001-E26E-4846-AADC-2331F95F1A2A}"/>
            </c:ext>
          </c:extLst>
        </c:ser>
        <c:ser>
          <c:idx val="2"/>
          <c:order val="2"/>
          <c:tx>
            <c:v>2023 год</c:v>
          </c:tx>
          <c:spPr>
            <a:solidFill>
              <a:srgbClr val="FFD320"/>
            </a:solidFill>
            <a:ln>
              <a:noFill/>
            </a:ln>
          </c:spPr>
          <c:invertIfNegative val="0"/>
          <c:dLbls>
            <c:numFmt formatCode="General" sourceLinked="0"/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100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Lit>
              <c:ptCount val="4"/>
              <c:pt idx="0">
                <c:v>Ашапская СОШ</c:v>
              </c:pt>
              <c:pt idx="1">
                <c:v>Ординская СОШ</c:v>
              </c:pt>
              <c:pt idx="2">
                <c:v>По округу</c:v>
              </c:pt>
              <c:pt idx="3">
                <c:v>По краю</c:v>
              </c:pt>
            </c:strLit>
          </c:cat>
          <c:val>
            <c:numLit>
              <c:formatCode>General</c:formatCode>
              <c:ptCount val="4"/>
              <c:pt idx="0">
                <c:v>72</c:v>
              </c:pt>
              <c:pt idx="1">
                <c:v>57</c:v>
              </c:pt>
              <c:pt idx="2">
                <c:v>59.14</c:v>
              </c:pt>
              <c:pt idx="3">
                <c:v>63.38</c:v>
              </c:pt>
            </c:numLit>
          </c:val>
          <c:extLst>
            <c:ext xmlns:c16="http://schemas.microsoft.com/office/drawing/2014/chart" uri="{C3380CC4-5D6E-409C-BE32-E72D297353CC}">
              <c16:uniqueId val="{00000002-E26E-4846-AADC-2331F95F1A2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658588399"/>
        <c:axId val="1616574431"/>
      </c:barChart>
      <c:valAx>
        <c:axId val="1616574431"/>
        <c:scaling>
          <c:orientation val="minMax"/>
        </c:scaling>
        <c:delete val="0"/>
        <c:axPos val="l"/>
        <c:majorGridlines>
          <c:spPr>
            <a:ln>
              <a:solidFill>
                <a:srgbClr val="B3B3B3"/>
              </a:solidFill>
            </a:ln>
          </c:spPr>
        </c:majorGridlines>
        <c:numFmt formatCode="General" sourceLinked="0"/>
        <c:majorTickMark val="none"/>
        <c:minorTickMark val="none"/>
        <c:tickLblPos val="nextTo"/>
        <c:spPr>
          <a:ln>
            <a:solidFill>
              <a:srgbClr val="B3B3B3"/>
            </a:solidFill>
          </a:ln>
        </c:spPr>
        <c:txPr>
          <a:bodyPr/>
          <a:lstStyle/>
          <a:p>
            <a:pPr>
              <a:defRPr sz="1000" b="0"/>
            </a:pPr>
            <a:endParaRPr lang="ru-RU"/>
          </a:p>
        </c:txPr>
        <c:crossAx val="1658588399"/>
        <c:crossesAt val="0"/>
        <c:crossBetween val="between"/>
      </c:valAx>
      <c:catAx>
        <c:axId val="1658588399"/>
        <c:scaling>
          <c:orientation val="minMax"/>
        </c:scaling>
        <c:delete val="0"/>
        <c:axPos val="b"/>
        <c:numFmt formatCode="[$-1000419]dd&quot;.&quot;mm&quot;.&quot;yyyy" sourceLinked="0"/>
        <c:majorTickMark val="none"/>
        <c:minorTickMark val="none"/>
        <c:tickLblPos val="nextTo"/>
        <c:spPr>
          <a:ln>
            <a:solidFill>
              <a:srgbClr val="B3B3B3"/>
            </a:solidFill>
          </a:ln>
        </c:spPr>
        <c:txPr>
          <a:bodyPr/>
          <a:lstStyle/>
          <a:p>
            <a:pPr>
              <a:defRPr sz="1300" b="1"/>
            </a:pPr>
            <a:endParaRPr lang="ru-RU"/>
          </a:p>
        </c:txPr>
        <c:crossAx val="1616574431"/>
        <c:crossesAt val="0"/>
        <c:auto val="1"/>
        <c:lblAlgn val="ctr"/>
        <c:lblOffset val="100"/>
        <c:noMultiLvlLbl val="0"/>
      </c:catAx>
      <c:spPr>
        <a:noFill/>
        <a:ln>
          <a:solidFill>
            <a:srgbClr val="B3B3B3"/>
          </a:solidFill>
          <a:prstDash val="solid"/>
        </a:ln>
      </c:spPr>
    </c:plotArea>
    <c:legend>
      <c:legendPos val="r"/>
      <c:overlay val="0"/>
      <c:spPr>
        <a:noFill/>
        <a:ln>
          <a:noFill/>
        </a:ln>
      </c:spPr>
      <c:txPr>
        <a:bodyPr/>
        <a:lstStyle/>
        <a:p>
          <a:pPr>
            <a:defRPr sz="1300" b="1"/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</c:sp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Montserrat" panose="00000500000000000000" pitchFamily="2" charset="-52"/>
                <a:ea typeface="+mn-ea"/>
                <a:cs typeface="+mn-cs"/>
              </a:defRPr>
            </a:pPr>
            <a:r>
              <a:rPr lang="ru-RU" sz="1200" dirty="0">
                <a:solidFill>
                  <a:schemeClr val="tx1"/>
                </a:solidFill>
                <a:latin typeface="Montserrat" panose="00000500000000000000" pitchFamily="2" charset="-52"/>
              </a:rPr>
              <a:t>ОХВАТ ДОШКОЛЬНЫМ ОБРАЗОВАНИЕМ ДЕТЕЙ В ВОЗРАСТЕ ОТ 3 ДО 7 ЛЕТ (%)</a:t>
            </a:r>
          </a:p>
        </c:rich>
      </c:tx>
      <c:layout>
        <c:manualLayout>
          <c:xMode val="edge"/>
          <c:yMode val="edge"/>
          <c:x val="0.19606004298770363"/>
          <c:y val="2.80925843098271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Montserrat" panose="00000500000000000000" pitchFamily="2" charset="-52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Лист2!$B$12</c:f>
              <c:strCache>
                <c:ptCount val="1"/>
                <c:pt idx="0">
                  <c:v>РФ</c:v>
                </c:pt>
              </c:strCache>
            </c:strRef>
          </c:tx>
          <c:spPr>
            <a:solidFill>
              <a:srgbClr val="ED7D31"/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50" b="1" i="0" u="none" strike="noStrike" kern="1200" baseline="0">
                    <a:solidFill>
                      <a:schemeClr val="tx1"/>
                    </a:solidFill>
                    <a:latin typeface="Montserrat" panose="00000500000000000000" pitchFamily="2" charset="-52"/>
                    <a:ea typeface="+mn-ea"/>
                    <a:cs typeface="+mn-cs"/>
                  </a:defRPr>
                </a:pPr>
                <a:endParaRPr lang="ru-RU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numRef>
              <c:f>Лист2!$A$13:$A$15</c:f>
              <c:numCache>
                <c:formatCode>General</c:formatCode>
                <c:ptCount val="3"/>
                <c:pt idx="0">
                  <c:v>2020</c:v>
                </c:pt>
                <c:pt idx="1">
                  <c:v>2021</c:v>
                </c:pt>
                <c:pt idx="2">
                  <c:v>2022</c:v>
                </c:pt>
              </c:numCache>
            </c:numRef>
          </c:cat>
          <c:val>
            <c:numRef>
              <c:f>Лист2!$B$13:$B$15</c:f>
              <c:numCache>
                <c:formatCode>General</c:formatCode>
                <c:ptCount val="3"/>
                <c:pt idx="0">
                  <c:v>85.5</c:v>
                </c:pt>
                <c:pt idx="1">
                  <c:v>87.8</c:v>
                </c:pt>
                <c:pt idx="2">
                  <c:v>95.2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C56-40A5-BEB2-ECB6DC96351C}"/>
            </c:ext>
          </c:extLst>
        </c:ser>
        <c:ser>
          <c:idx val="1"/>
          <c:order val="1"/>
          <c:tx>
            <c:strRef>
              <c:f>Лист2!$C$12</c:f>
              <c:strCache>
                <c:ptCount val="1"/>
                <c:pt idx="0">
                  <c:v>ПФО</c:v>
                </c:pt>
              </c:strCache>
            </c:strRef>
          </c:tx>
          <c:spPr>
            <a:solidFill>
              <a:srgbClr val="BFBFBF"/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50" b="1" i="0" u="none" strike="noStrike" kern="1200" baseline="0">
                    <a:solidFill>
                      <a:schemeClr val="tx1"/>
                    </a:solidFill>
                    <a:latin typeface="Montserrat" panose="00000500000000000000" pitchFamily="2" charset="-52"/>
                    <a:ea typeface="+mn-ea"/>
                    <a:cs typeface="+mn-cs"/>
                  </a:defRPr>
                </a:pPr>
                <a:endParaRPr lang="ru-RU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numRef>
              <c:f>Лист2!$A$13:$A$15</c:f>
              <c:numCache>
                <c:formatCode>General</c:formatCode>
                <c:ptCount val="3"/>
                <c:pt idx="0">
                  <c:v>2020</c:v>
                </c:pt>
                <c:pt idx="1">
                  <c:v>2021</c:v>
                </c:pt>
                <c:pt idx="2">
                  <c:v>2022</c:v>
                </c:pt>
              </c:numCache>
            </c:numRef>
          </c:cat>
          <c:val>
            <c:numRef>
              <c:f>Лист2!$C$13:$C$15</c:f>
              <c:numCache>
                <c:formatCode>General</c:formatCode>
                <c:ptCount val="3"/>
                <c:pt idx="0">
                  <c:v>91</c:v>
                </c:pt>
                <c:pt idx="1">
                  <c:v>92.2</c:v>
                </c:pt>
                <c:pt idx="2">
                  <c:v>96.7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C56-40A5-BEB2-ECB6DC96351C}"/>
            </c:ext>
          </c:extLst>
        </c:ser>
        <c:ser>
          <c:idx val="2"/>
          <c:order val="2"/>
          <c:tx>
            <c:strRef>
              <c:f>Лист2!$D$12</c:f>
              <c:strCache>
                <c:ptCount val="1"/>
                <c:pt idx="0">
                  <c:v>ПК</c:v>
                </c:pt>
              </c:strCache>
            </c:strRef>
          </c:tx>
          <c:spPr>
            <a:solidFill>
              <a:srgbClr val="5B9BD5"/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50" b="1" i="0" u="none" strike="noStrike" kern="1200" baseline="0">
                    <a:solidFill>
                      <a:schemeClr val="tx1"/>
                    </a:solidFill>
                    <a:latin typeface="Montserrat" panose="00000500000000000000" pitchFamily="2" charset="-52"/>
                    <a:ea typeface="+mn-ea"/>
                    <a:cs typeface="+mn-cs"/>
                  </a:defRPr>
                </a:pPr>
                <a:endParaRPr lang="ru-RU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numRef>
              <c:f>Лист2!$A$13:$A$15</c:f>
              <c:numCache>
                <c:formatCode>General</c:formatCode>
                <c:ptCount val="3"/>
                <c:pt idx="0">
                  <c:v>2020</c:v>
                </c:pt>
                <c:pt idx="1">
                  <c:v>2021</c:v>
                </c:pt>
                <c:pt idx="2">
                  <c:v>2022</c:v>
                </c:pt>
              </c:numCache>
            </c:numRef>
          </c:cat>
          <c:val>
            <c:numRef>
              <c:f>Лист2!$D$13:$D$15</c:f>
              <c:numCache>
                <c:formatCode>General</c:formatCode>
                <c:ptCount val="3"/>
                <c:pt idx="0">
                  <c:v>95.9</c:v>
                </c:pt>
                <c:pt idx="1">
                  <c:v>97.1</c:v>
                </c:pt>
                <c:pt idx="2">
                  <c:v>97.7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8C56-40A5-BEB2-ECB6DC96351C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5"/>
        <c:axId val="203774224"/>
        <c:axId val="203783472"/>
      </c:barChart>
      <c:catAx>
        <c:axId val="20377422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Montserrat" panose="00000500000000000000" pitchFamily="2" charset="-52"/>
                <a:ea typeface="+mn-ea"/>
                <a:cs typeface="+mn-cs"/>
              </a:defRPr>
            </a:pPr>
            <a:endParaRPr lang="ru-RU"/>
          </a:p>
        </c:txPr>
        <c:crossAx val="203783472"/>
        <c:crosses val="autoZero"/>
        <c:auto val="1"/>
        <c:lblAlgn val="ctr"/>
        <c:lblOffset val="100"/>
        <c:noMultiLvlLbl val="0"/>
      </c:catAx>
      <c:valAx>
        <c:axId val="203783472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one"/>
        <c:crossAx val="20377422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27211063759871434"/>
          <c:y val="0.85462021259229082"/>
          <c:w val="0.47108393006674726"/>
          <c:h val="0.12852423682181294"/>
        </c:manualLayout>
      </c:layout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7.1022952979609991E-2"/>
          <c:y val="2.4980206095718601E-2"/>
          <c:w val="0.87650161332813903"/>
          <c:h val="0.6822905296712099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'три года'!$E$1</c:f>
              <c:strCache>
                <c:ptCount val="1"/>
                <c:pt idx="0">
                  <c:v>ПК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accent5">
                        <a:lumMod val="50000"/>
                      </a:schemeClr>
                    </a:solidFill>
                    <a:latin typeface="Montserrat" panose="00000500000000000000" pitchFamily="2" charset="-52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'три года'!$B$2:$B$14</c:f>
              <c:strCache>
                <c:ptCount val="11"/>
                <c:pt idx="0">
                  <c:v>Русский язык</c:v>
                </c:pt>
                <c:pt idx="1">
                  <c:v>Математика</c:v>
                </c:pt>
                <c:pt idx="2">
                  <c:v>Физика</c:v>
                </c:pt>
                <c:pt idx="3">
                  <c:v>Химия</c:v>
                </c:pt>
                <c:pt idx="4">
                  <c:v>Информатика</c:v>
                </c:pt>
                <c:pt idx="5">
                  <c:v>Биология</c:v>
                </c:pt>
                <c:pt idx="6">
                  <c:v>История</c:v>
                </c:pt>
                <c:pt idx="7">
                  <c:v>География</c:v>
                </c:pt>
                <c:pt idx="8">
                  <c:v>Английский язык</c:v>
                </c:pt>
                <c:pt idx="9">
                  <c:v>Обществознание</c:v>
                </c:pt>
                <c:pt idx="10">
                  <c:v>Литература</c:v>
                </c:pt>
              </c:strCache>
              <c:extLst/>
            </c:strRef>
          </c:cat>
          <c:val>
            <c:numRef>
              <c:f>'три года'!$E$2:$E$14</c:f>
              <c:numCache>
                <c:formatCode>0.00</c:formatCode>
                <c:ptCount val="11"/>
                <c:pt idx="0">
                  <c:v>69.562016999999997</c:v>
                </c:pt>
                <c:pt idx="1">
                  <c:v>59.163732000000003</c:v>
                </c:pt>
                <c:pt idx="2">
                  <c:v>58.406559000000001</c:v>
                </c:pt>
                <c:pt idx="3">
                  <c:v>61.863540999999998</c:v>
                </c:pt>
                <c:pt idx="4">
                  <c:v>63.379399999999997</c:v>
                </c:pt>
                <c:pt idx="5">
                  <c:v>51.501823000000002</c:v>
                </c:pt>
                <c:pt idx="6">
                  <c:v>60.925632</c:v>
                </c:pt>
                <c:pt idx="7">
                  <c:v>65.821726999999996</c:v>
                </c:pt>
                <c:pt idx="8">
                  <c:v>65.437157999999997</c:v>
                </c:pt>
                <c:pt idx="9">
                  <c:v>61.373595000000002</c:v>
                </c:pt>
                <c:pt idx="10">
                  <c:v>59.191102999999998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0-4522-4D5C-8EE6-A708E3EDB8D2}"/>
            </c:ext>
          </c:extLst>
        </c:ser>
        <c:ser>
          <c:idx val="1"/>
          <c:order val="1"/>
          <c:tx>
            <c:strRef>
              <c:f>'три года'!$F$1</c:f>
              <c:strCache>
                <c:ptCount val="1"/>
                <c:pt idx="0">
                  <c:v>РФ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1.6548462008090792E-2"/>
                  <c:y val="5.7780055992787925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4522-4D5C-8EE6-A708E3EDB8D2}"/>
                </c:ext>
              </c:extLst>
            </c:dLbl>
            <c:dLbl>
              <c:idx val="1"/>
              <c:layout>
                <c:manualLayout>
                  <c:x val="1.1406302600122103E-2"/>
                  <c:y val="4.9400168880272249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4522-4D5C-8EE6-A708E3EDB8D2}"/>
                </c:ext>
              </c:extLst>
            </c:dLbl>
            <c:dLbl>
              <c:idx val="2"/>
              <c:layout>
                <c:manualLayout>
                  <c:x val="8.8351658383781367E-3"/>
                  <c:y val="1.8938007039022431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4522-4D5C-8EE6-A708E3EDB8D2}"/>
                </c:ext>
              </c:extLst>
            </c:dLbl>
            <c:dLbl>
              <c:idx val="3"/>
              <c:layout>
                <c:manualLayout>
                  <c:x val="6.7310230200987699E-3"/>
                  <c:y val="1.092752063806390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4522-4D5C-8EE6-A708E3EDB8D2}"/>
                </c:ext>
              </c:extLst>
            </c:dLbl>
            <c:dLbl>
              <c:idx val="4"/>
              <c:layout>
                <c:manualLayout>
                  <c:x val="1.2340208870181002E-2"/>
                  <c:y val="-2.731880159515988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4522-4D5C-8EE6-A708E3EDB8D2}"/>
                </c:ext>
              </c:extLst>
            </c:dLbl>
            <c:dLbl>
              <c:idx val="5"/>
              <c:layout>
                <c:manualLayout>
                  <c:x val="1.5566155619333451E-2"/>
                  <c:y val="-2.417569505899066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4522-4D5C-8EE6-A708E3EDB8D2}"/>
                </c:ext>
              </c:extLst>
            </c:dLbl>
            <c:dLbl>
              <c:idx val="6"/>
              <c:layout>
                <c:manualLayout>
                  <c:x val="1.2340224008764071E-2"/>
                  <c:y val="-5.987554492020775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4522-4D5C-8EE6-A708E3EDB8D2}"/>
                </c:ext>
              </c:extLst>
            </c:dLbl>
            <c:dLbl>
              <c:idx val="7"/>
              <c:layout>
                <c:manualLayout>
                  <c:x val="7.8528601901151837E-3"/>
                  <c:y val="-5.463760319032026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4522-4D5C-8EE6-A708E3EDB8D2}"/>
                </c:ext>
              </c:extLst>
            </c:dLbl>
            <c:dLbl>
              <c:idx val="8"/>
              <c:layout>
                <c:manualLayout>
                  <c:x val="8.9747291182864421E-3"/>
                  <c:y val="1.029892470182205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4522-4D5C-8EE6-A708E3EDB8D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accent2">
                        <a:lumMod val="50000"/>
                      </a:schemeClr>
                    </a:solidFill>
                    <a:latin typeface="Montserrat" panose="00000500000000000000" pitchFamily="2" charset="-52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'три года'!$B$2:$B$14</c:f>
              <c:strCache>
                <c:ptCount val="11"/>
                <c:pt idx="0">
                  <c:v>Русский язык</c:v>
                </c:pt>
                <c:pt idx="1">
                  <c:v>Математика</c:v>
                </c:pt>
                <c:pt idx="2">
                  <c:v>Физика</c:v>
                </c:pt>
                <c:pt idx="3">
                  <c:v>Химия</c:v>
                </c:pt>
                <c:pt idx="4">
                  <c:v>Информатика</c:v>
                </c:pt>
                <c:pt idx="5">
                  <c:v>Биология</c:v>
                </c:pt>
                <c:pt idx="6">
                  <c:v>История</c:v>
                </c:pt>
                <c:pt idx="7">
                  <c:v>География</c:v>
                </c:pt>
                <c:pt idx="8">
                  <c:v>Английский язык</c:v>
                </c:pt>
                <c:pt idx="9">
                  <c:v>Обществознание</c:v>
                </c:pt>
                <c:pt idx="10">
                  <c:v>Литература</c:v>
                </c:pt>
              </c:strCache>
              <c:extLst/>
            </c:strRef>
          </c:cat>
          <c:val>
            <c:numRef>
              <c:f>'три года'!$F$2:$F$14</c:f>
              <c:numCache>
                <c:formatCode>General</c:formatCode>
                <c:ptCount val="11"/>
                <c:pt idx="0">
                  <c:v>68.430000000000007</c:v>
                </c:pt>
                <c:pt idx="1">
                  <c:v>55.62</c:v>
                </c:pt>
                <c:pt idx="2">
                  <c:v>54.85</c:v>
                </c:pt>
                <c:pt idx="3">
                  <c:v>56.23</c:v>
                </c:pt>
                <c:pt idx="4">
                  <c:v>58.39</c:v>
                </c:pt>
                <c:pt idx="5">
                  <c:v>50.87</c:v>
                </c:pt>
                <c:pt idx="6">
                  <c:v>56.37</c:v>
                </c:pt>
                <c:pt idx="7">
                  <c:v>54.6</c:v>
                </c:pt>
                <c:pt idx="8">
                  <c:v>66.31</c:v>
                </c:pt>
                <c:pt idx="9">
                  <c:v>56.4</c:v>
                </c:pt>
                <c:pt idx="10">
                  <c:v>63.97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A-4522-4D5C-8EE6-A708E3EDB8D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2115934272"/>
        <c:axId val="2115940800"/>
      </c:barChart>
      <c:catAx>
        <c:axId val="211593427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-52"/>
                <a:ea typeface="+mn-ea"/>
                <a:cs typeface="+mn-cs"/>
              </a:defRPr>
            </a:pPr>
            <a:endParaRPr lang="ru-RU"/>
          </a:p>
        </c:txPr>
        <c:crossAx val="2115940800"/>
        <c:crosses val="autoZero"/>
        <c:auto val="1"/>
        <c:lblAlgn val="ctr"/>
        <c:lblOffset val="100"/>
        <c:noMultiLvlLbl val="0"/>
      </c:catAx>
      <c:valAx>
        <c:axId val="2115940800"/>
        <c:scaling>
          <c:orientation val="minMax"/>
        </c:scaling>
        <c:delete val="1"/>
        <c:axPos val="l"/>
        <c:numFmt formatCode="0.00" sourceLinked="1"/>
        <c:majorTickMark val="none"/>
        <c:minorTickMark val="none"/>
        <c:tickLblPos val="nextTo"/>
        <c:crossAx val="211593427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39021615168299745"/>
          <c:y val="0.93006396885388465"/>
          <c:w val="0.11234551394498919"/>
          <c:h val="6.9936031146115338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Montserrat" panose="00000500000000000000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c:style val="2"/>
  <c:chart>
    <c:autoTitleDeleted val="1"/>
    <c:plotArea>
      <c:layout>
        <c:manualLayout>
          <c:xMode val="edge"/>
          <c:yMode val="edge"/>
          <c:x val="4.0697329244394453E-2"/>
          <c:y val="7.7802617082682782E-2"/>
          <c:w val="0.81921176328793543"/>
          <c:h val="0.84506356834357321"/>
        </c:manualLayout>
      </c:layout>
      <c:barChart>
        <c:barDir val="col"/>
        <c:grouping val="clustered"/>
        <c:varyColors val="0"/>
        <c:ser>
          <c:idx val="0"/>
          <c:order val="0"/>
          <c:tx>
            <c:v>2021 год</c:v>
          </c:tx>
          <c:spPr>
            <a:solidFill>
              <a:srgbClr val="004586"/>
            </a:solidFill>
            <a:ln>
              <a:noFill/>
            </a:ln>
          </c:spPr>
          <c:invertIfNegative val="0"/>
          <c:dLbls>
            <c:numFmt formatCode="General" sourceLinked="0"/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400" b="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Lit>
              <c:ptCount val="5"/>
              <c:pt idx="0">
                <c:v>Ашапская СОШ</c:v>
              </c:pt>
              <c:pt idx="1">
                <c:v>Карьевская СОШ</c:v>
              </c:pt>
              <c:pt idx="2">
                <c:v>Ординская СОШ</c:v>
              </c:pt>
              <c:pt idx="3">
                <c:v>По округу</c:v>
              </c:pt>
              <c:pt idx="4">
                <c:v>По краю</c:v>
              </c:pt>
            </c:strLit>
          </c:cat>
          <c:val>
            <c:numLit>
              <c:formatCode>General</c:formatCode>
              <c:ptCount val="5"/>
              <c:pt idx="0">
                <c:v>79</c:v>
              </c:pt>
              <c:pt idx="1">
                <c:v>61</c:v>
              </c:pt>
              <c:pt idx="2">
                <c:v>68</c:v>
              </c:pt>
              <c:pt idx="3">
                <c:v>70.2</c:v>
              </c:pt>
              <c:pt idx="4">
                <c:v>74.2</c:v>
              </c:pt>
            </c:numLit>
          </c:val>
          <c:extLst>
            <c:ext xmlns:c16="http://schemas.microsoft.com/office/drawing/2014/chart" uri="{C3380CC4-5D6E-409C-BE32-E72D297353CC}">
              <c16:uniqueId val="{00000000-54B6-45BA-9639-BAEB6010126B}"/>
            </c:ext>
          </c:extLst>
        </c:ser>
        <c:ser>
          <c:idx val="1"/>
          <c:order val="1"/>
          <c:tx>
            <c:v>2022 год</c:v>
          </c:tx>
          <c:spPr>
            <a:solidFill>
              <a:srgbClr val="FF420E"/>
            </a:solidFill>
            <a:ln>
              <a:noFill/>
            </a:ln>
          </c:spPr>
          <c:invertIfNegative val="0"/>
          <c:dLbls>
            <c:numFmt formatCode="General" sourceLinked="0"/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400" b="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Lit>
              <c:ptCount val="5"/>
              <c:pt idx="0">
                <c:v>Ашапская СОШ</c:v>
              </c:pt>
              <c:pt idx="1">
                <c:v>Карьевская СОШ</c:v>
              </c:pt>
              <c:pt idx="2">
                <c:v>Ординская СОШ</c:v>
              </c:pt>
              <c:pt idx="3">
                <c:v>По округу</c:v>
              </c:pt>
              <c:pt idx="4">
                <c:v>По краю</c:v>
              </c:pt>
            </c:strLit>
          </c:cat>
          <c:val>
            <c:numLit>
              <c:formatCode>General</c:formatCode>
              <c:ptCount val="5"/>
              <c:pt idx="0">
                <c:v>57.6</c:v>
              </c:pt>
              <c:pt idx="1">
                <c:v>58.1</c:v>
              </c:pt>
              <c:pt idx="2">
                <c:v>64</c:v>
              </c:pt>
              <c:pt idx="3">
                <c:v>59.4</c:v>
              </c:pt>
              <c:pt idx="4">
                <c:v>69.3</c:v>
              </c:pt>
            </c:numLit>
          </c:val>
          <c:extLst>
            <c:ext xmlns:c16="http://schemas.microsoft.com/office/drawing/2014/chart" uri="{C3380CC4-5D6E-409C-BE32-E72D297353CC}">
              <c16:uniqueId val="{00000001-54B6-45BA-9639-BAEB6010126B}"/>
            </c:ext>
          </c:extLst>
        </c:ser>
        <c:ser>
          <c:idx val="2"/>
          <c:order val="2"/>
          <c:tx>
            <c:v>2023 год</c:v>
          </c:tx>
          <c:spPr>
            <a:solidFill>
              <a:srgbClr val="FFD320"/>
            </a:solidFill>
            <a:ln>
              <a:noFill/>
            </a:ln>
          </c:spPr>
          <c:invertIfNegative val="0"/>
          <c:dLbls>
            <c:numFmt formatCode="General" sourceLinked="0"/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200" b="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Lit>
              <c:ptCount val="5"/>
              <c:pt idx="0">
                <c:v>Ашапская СОШ</c:v>
              </c:pt>
              <c:pt idx="1">
                <c:v>Карьевская СОШ</c:v>
              </c:pt>
              <c:pt idx="2">
                <c:v>Ординская СОШ</c:v>
              </c:pt>
              <c:pt idx="3">
                <c:v>По округу</c:v>
              </c:pt>
              <c:pt idx="4">
                <c:v>По краю</c:v>
              </c:pt>
            </c:strLit>
          </c:cat>
          <c:val>
            <c:numLit>
              <c:formatCode>General</c:formatCode>
              <c:ptCount val="5"/>
              <c:pt idx="0">
                <c:v>60.4</c:v>
              </c:pt>
              <c:pt idx="1">
                <c:v>46.4</c:v>
              </c:pt>
              <c:pt idx="2">
                <c:v>64.400000000000006</c:v>
              </c:pt>
              <c:pt idx="3">
                <c:v>60.5</c:v>
              </c:pt>
              <c:pt idx="4">
                <c:v>69.56</c:v>
              </c:pt>
            </c:numLit>
          </c:val>
          <c:extLst>
            <c:ext xmlns:c16="http://schemas.microsoft.com/office/drawing/2014/chart" uri="{C3380CC4-5D6E-409C-BE32-E72D297353CC}">
              <c16:uniqueId val="{00000002-54B6-45BA-9639-BAEB6010126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658585599"/>
        <c:axId val="1616571935"/>
      </c:barChart>
      <c:valAx>
        <c:axId val="1616571935"/>
        <c:scaling>
          <c:orientation val="minMax"/>
        </c:scaling>
        <c:delete val="0"/>
        <c:axPos val="l"/>
        <c:majorGridlines>
          <c:spPr>
            <a:ln>
              <a:solidFill>
                <a:srgbClr val="B3B3B3"/>
              </a:solidFill>
            </a:ln>
          </c:spPr>
        </c:majorGridlines>
        <c:numFmt formatCode="General" sourceLinked="0"/>
        <c:majorTickMark val="none"/>
        <c:minorTickMark val="none"/>
        <c:tickLblPos val="nextTo"/>
        <c:spPr>
          <a:ln>
            <a:solidFill>
              <a:srgbClr val="B3B3B3"/>
            </a:solidFill>
          </a:ln>
        </c:spPr>
        <c:txPr>
          <a:bodyPr/>
          <a:lstStyle/>
          <a:p>
            <a:pPr>
              <a:defRPr sz="1000" b="0"/>
            </a:pPr>
            <a:endParaRPr lang="ru-RU"/>
          </a:p>
        </c:txPr>
        <c:crossAx val="1658585599"/>
        <c:crossesAt val="0"/>
        <c:crossBetween val="between"/>
      </c:valAx>
      <c:catAx>
        <c:axId val="1658585599"/>
        <c:scaling>
          <c:orientation val="minMax"/>
        </c:scaling>
        <c:delete val="0"/>
        <c:axPos val="b"/>
        <c:numFmt formatCode="[$-1000419]dd&quot;.&quot;mm&quot;.&quot;yyyy" sourceLinked="0"/>
        <c:majorTickMark val="none"/>
        <c:minorTickMark val="none"/>
        <c:tickLblPos val="nextTo"/>
        <c:spPr>
          <a:ln>
            <a:solidFill>
              <a:srgbClr val="B3B3B3"/>
            </a:solidFill>
          </a:ln>
        </c:spPr>
        <c:txPr>
          <a:bodyPr/>
          <a:lstStyle/>
          <a:p>
            <a:pPr>
              <a:defRPr sz="1300" b="1"/>
            </a:pPr>
            <a:endParaRPr lang="ru-RU"/>
          </a:p>
        </c:txPr>
        <c:crossAx val="1616571935"/>
        <c:crossesAt val="0"/>
        <c:auto val="1"/>
        <c:lblAlgn val="ctr"/>
        <c:lblOffset val="100"/>
        <c:noMultiLvlLbl val="0"/>
      </c:catAx>
      <c:spPr>
        <a:noFill/>
        <a:ln>
          <a:solidFill>
            <a:srgbClr val="B3B3B3"/>
          </a:solidFill>
          <a:prstDash val="solid"/>
        </a:ln>
      </c:spPr>
    </c:plotArea>
    <c:legend>
      <c:legendPos val="r"/>
      <c:overlay val="0"/>
      <c:spPr>
        <a:noFill/>
        <a:ln>
          <a:noFill/>
        </a:ln>
      </c:spPr>
      <c:txPr>
        <a:bodyPr/>
        <a:lstStyle/>
        <a:p>
          <a:pPr>
            <a:defRPr sz="1300" b="1"/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</c:sp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c:style val="2"/>
  <c:chart>
    <c:autoTitleDeleted val="1"/>
    <c:plotArea>
      <c:layout>
        <c:manualLayout>
          <c:xMode val="edge"/>
          <c:yMode val="edge"/>
          <c:x val="4.2095076811418893E-2"/>
          <c:y val="0.10581299902992315"/>
          <c:w val="0.8358937139631466"/>
          <c:h val="0.88239683605701069"/>
        </c:manualLayout>
      </c:layout>
      <c:barChart>
        <c:barDir val="col"/>
        <c:grouping val="clustered"/>
        <c:varyColors val="0"/>
        <c:ser>
          <c:idx val="0"/>
          <c:order val="0"/>
          <c:tx>
            <c:v>2021 год</c:v>
          </c:tx>
          <c:spPr>
            <a:solidFill>
              <a:srgbClr val="004586"/>
            </a:solidFill>
            <a:ln>
              <a:noFill/>
            </a:ln>
          </c:spPr>
          <c:invertIfNegative val="0"/>
          <c:dLbls>
            <c:numFmt formatCode="General" sourceLinked="0"/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400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Lit>
              <c:ptCount val="4"/>
              <c:pt idx="0">
                <c:v>Ашапская СОШ</c:v>
              </c:pt>
              <c:pt idx="1">
                <c:v>Ординская СОШ</c:v>
              </c:pt>
              <c:pt idx="2">
                <c:v>По округу</c:v>
              </c:pt>
              <c:pt idx="3">
                <c:v>По краю</c:v>
              </c:pt>
            </c:strLit>
          </c:cat>
          <c:val>
            <c:numLit>
              <c:formatCode>General</c:formatCode>
              <c:ptCount val="4"/>
              <c:pt idx="0">
                <c:v>58</c:v>
              </c:pt>
              <c:pt idx="1">
                <c:v>63</c:v>
              </c:pt>
              <c:pt idx="2">
                <c:v>62.2</c:v>
              </c:pt>
              <c:pt idx="3">
                <c:v>61.8</c:v>
              </c:pt>
            </c:numLit>
          </c:val>
          <c:extLst>
            <c:ext xmlns:c16="http://schemas.microsoft.com/office/drawing/2014/chart" uri="{C3380CC4-5D6E-409C-BE32-E72D297353CC}">
              <c16:uniqueId val="{00000000-34F6-4616-AEE1-B15A22FBA1B2}"/>
            </c:ext>
          </c:extLst>
        </c:ser>
        <c:ser>
          <c:idx val="1"/>
          <c:order val="1"/>
          <c:tx>
            <c:v>2022 год</c:v>
          </c:tx>
          <c:spPr>
            <a:solidFill>
              <a:srgbClr val="FF420E"/>
            </a:solidFill>
            <a:ln>
              <a:noFill/>
            </a:ln>
          </c:spPr>
          <c:invertIfNegative val="0"/>
          <c:dLbls>
            <c:numFmt formatCode="General" sourceLinked="0"/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400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Lit>
              <c:ptCount val="4"/>
              <c:pt idx="0">
                <c:v>Ашапская СОШ</c:v>
              </c:pt>
              <c:pt idx="1">
                <c:v>Ординская СОШ</c:v>
              </c:pt>
              <c:pt idx="2">
                <c:v>По округу</c:v>
              </c:pt>
              <c:pt idx="3">
                <c:v>По краю</c:v>
              </c:pt>
            </c:strLit>
          </c:cat>
          <c:val>
            <c:numLit>
              <c:formatCode>General</c:formatCode>
              <c:ptCount val="4"/>
              <c:pt idx="0">
                <c:v>55</c:v>
              </c:pt>
              <c:pt idx="1">
                <c:v>52</c:v>
              </c:pt>
              <c:pt idx="2">
                <c:v>51.65</c:v>
              </c:pt>
              <c:pt idx="3">
                <c:v>59.73</c:v>
              </c:pt>
            </c:numLit>
          </c:val>
          <c:extLst>
            <c:ext xmlns:c16="http://schemas.microsoft.com/office/drawing/2014/chart" uri="{C3380CC4-5D6E-409C-BE32-E72D297353CC}">
              <c16:uniqueId val="{00000001-34F6-4616-AEE1-B15A22FBA1B2}"/>
            </c:ext>
          </c:extLst>
        </c:ser>
        <c:ser>
          <c:idx val="2"/>
          <c:order val="2"/>
          <c:tx>
            <c:v>2023 год</c:v>
          </c:tx>
          <c:spPr>
            <a:solidFill>
              <a:srgbClr val="FFD320"/>
            </a:solidFill>
            <a:ln>
              <a:noFill/>
            </a:ln>
          </c:spPr>
          <c:invertIfNegative val="0"/>
          <c:dLbls>
            <c:numFmt formatCode="General" sourceLinked="0"/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400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Lit>
              <c:ptCount val="4"/>
              <c:pt idx="0">
                <c:v>Ашапская СОШ</c:v>
              </c:pt>
              <c:pt idx="1">
                <c:v>Ординская СОШ</c:v>
              </c:pt>
              <c:pt idx="2">
                <c:v>По округу</c:v>
              </c:pt>
              <c:pt idx="3">
                <c:v>По краю</c:v>
              </c:pt>
            </c:strLit>
          </c:cat>
          <c:val>
            <c:numLit>
              <c:formatCode>General</c:formatCode>
              <c:ptCount val="4"/>
              <c:pt idx="0">
                <c:v>55.7</c:v>
              </c:pt>
              <c:pt idx="1">
                <c:v>55.2</c:v>
              </c:pt>
              <c:pt idx="2">
                <c:v>55.24</c:v>
              </c:pt>
              <c:pt idx="3">
                <c:v>59.16</c:v>
              </c:pt>
            </c:numLit>
          </c:val>
          <c:extLst>
            <c:ext xmlns:c16="http://schemas.microsoft.com/office/drawing/2014/chart" uri="{C3380CC4-5D6E-409C-BE32-E72D297353CC}">
              <c16:uniqueId val="{00000002-34F6-4616-AEE1-B15A22FBA1B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658595199"/>
        <c:axId val="1616569855"/>
      </c:barChart>
      <c:valAx>
        <c:axId val="1616569855"/>
        <c:scaling>
          <c:orientation val="minMax"/>
        </c:scaling>
        <c:delete val="0"/>
        <c:axPos val="l"/>
        <c:majorGridlines>
          <c:spPr>
            <a:ln>
              <a:solidFill>
                <a:srgbClr val="B3B3B3"/>
              </a:solidFill>
            </a:ln>
          </c:spPr>
        </c:majorGridlines>
        <c:numFmt formatCode="General" sourceLinked="0"/>
        <c:majorTickMark val="none"/>
        <c:minorTickMark val="none"/>
        <c:tickLblPos val="nextTo"/>
        <c:spPr>
          <a:ln>
            <a:solidFill>
              <a:srgbClr val="B3B3B3"/>
            </a:solidFill>
          </a:ln>
        </c:spPr>
        <c:txPr>
          <a:bodyPr/>
          <a:lstStyle/>
          <a:p>
            <a:pPr>
              <a:defRPr sz="1000" b="0"/>
            </a:pPr>
            <a:endParaRPr lang="ru-RU"/>
          </a:p>
        </c:txPr>
        <c:crossAx val="1658595199"/>
        <c:crossesAt val="0"/>
        <c:crossBetween val="between"/>
      </c:valAx>
      <c:catAx>
        <c:axId val="1658595199"/>
        <c:scaling>
          <c:orientation val="minMax"/>
        </c:scaling>
        <c:delete val="0"/>
        <c:axPos val="b"/>
        <c:numFmt formatCode="[$-1000419]dd&quot;.&quot;mm&quot;.&quot;yyyy" sourceLinked="0"/>
        <c:majorTickMark val="none"/>
        <c:minorTickMark val="none"/>
        <c:tickLblPos val="nextTo"/>
        <c:spPr>
          <a:ln>
            <a:solidFill>
              <a:srgbClr val="B3B3B3"/>
            </a:solidFill>
          </a:ln>
        </c:spPr>
        <c:txPr>
          <a:bodyPr/>
          <a:lstStyle/>
          <a:p>
            <a:pPr>
              <a:defRPr sz="1400" b="1" i="1"/>
            </a:pPr>
            <a:endParaRPr lang="ru-RU"/>
          </a:p>
        </c:txPr>
        <c:crossAx val="1616569855"/>
        <c:crossesAt val="0"/>
        <c:auto val="1"/>
        <c:lblAlgn val="ctr"/>
        <c:lblOffset val="100"/>
        <c:noMultiLvlLbl val="0"/>
      </c:catAx>
      <c:spPr>
        <a:noFill/>
        <a:ln>
          <a:solidFill>
            <a:srgbClr val="B3B3B3"/>
          </a:solidFill>
          <a:prstDash val="solid"/>
        </a:ln>
      </c:spPr>
    </c:plotArea>
    <c:legend>
      <c:legendPos val="r"/>
      <c:overlay val="0"/>
      <c:spPr>
        <a:noFill/>
        <a:ln>
          <a:noFill/>
        </a:ln>
      </c:spPr>
      <c:txPr>
        <a:bodyPr/>
        <a:lstStyle/>
        <a:p>
          <a:pPr>
            <a:defRPr sz="1400" b="1"/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</c:sp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c:style val="2"/>
  <c:chart>
    <c:autoTitleDeleted val="1"/>
    <c:plotArea>
      <c:layout>
        <c:manualLayout>
          <c:xMode val="edge"/>
          <c:yMode val="edge"/>
          <c:x val="4.2095076811418893E-2"/>
          <c:y val="7.7671858216970993E-2"/>
          <c:w val="0.82492641425748958"/>
          <c:h val="0.84338077336197625"/>
        </c:manualLayout>
      </c:layout>
      <c:barChart>
        <c:barDir val="col"/>
        <c:grouping val="clustered"/>
        <c:varyColors val="0"/>
        <c:ser>
          <c:idx val="0"/>
          <c:order val="0"/>
          <c:tx>
            <c:v>2021 год</c:v>
          </c:tx>
          <c:spPr>
            <a:solidFill>
              <a:srgbClr val="004586"/>
            </a:solidFill>
            <a:ln>
              <a:noFill/>
            </a:ln>
          </c:spPr>
          <c:invertIfNegative val="0"/>
          <c:dLbls>
            <c:numFmt formatCode="General" sourceLinked="0"/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400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Lit>
              <c:ptCount val="4"/>
              <c:pt idx="0">
                <c:v>Ашапская СОШ</c:v>
              </c:pt>
              <c:pt idx="1">
                <c:v>Ординская СОШ</c:v>
              </c:pt>
              <c:pt idx="2">
                <c:v>По округу</c:v>
              </c:pt>
              <c:pt idx="3">
                <c:v>По краю</c:v>
              </c:pt>
            </c:strLit>
          </c:cat>
          <c:val>
            <c:numLit>
              <c:formatCode>General</c:formatCode>
              <c:ptCount val="4"/>
              <c:pt idx="0">
                <c:v>0</c:v>
              </c:pt>
              <c:pt idx="1">
                <c:v>51.4</c:v>
              </c:pt>
              <c:pt idx="2">
                <c:v>51.44</c:v>
              </c:pt>
              <c:pt idx="3">
                <c:v>56.4</c:v>
              </c:pt>
            </c:numLit>
          </c:val>
          <c:extLst>
            <c:ext xmlns:c16="http://schemas.microsoft.com/office/drawing/2014/chart" uri="{C3380CC4-5D6E-409C-BE32-E72D297353CC}">
              <c16:uniqueId val="{00000000-2944-48A7-B391-51BD4B0A394E}"/>
            </c:ext>
          </c:extLst>
        </c:ser>
        <c:ser>
          <c:idx val="1"/>
          <c:order val="1"/>
          <c:tx>
            <c:v>2022 год</c:v>
          </c:tx>
          <c:spPr>
            <a:solidFill>
              <a:srgbClr val="FF420E"/>
            </a:solidFill>
            <a:ln>
              <a:noFill/>
            </a:ln>
          </c:spPr>
          <c:invertIfNegative val="0"/>
          <c:dLbls>
            <c:numFmt formatCode="General" sourceLinked="0"/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300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Lit>
              <c:ptCount val="4"/>
              <c:pt idx="0">
                <c:v>Ашапская СОШ</c:v>
              </c:pt>
              <c:pt idx="1">
                <c:v>Ординская СОШ</c:v>
              </c:pt>
              <c:pt idx="2">
                <c:v>По округу</c:v>
              </c:pt>
              <c:pt idx="3">
                <c:v>По краю</c:v>
              </c:pt>
            </c:strLit>
          </c:cat>
          <c:val>
            <c:numLit>
              <c:formatCode>General</c:formatCode>
              <c:ptCount val="4"/>
              <c:pt idx="0">
                <c:v>0</c:v>
              </c:pt>
              <c:pt idx="1">
                <c:v>50.6</c:v>
              </c:pt>
              <c:pt idx="2">
                <c:v>51.38</c:v>
              </c:pt>
              <c:pt idx="3">
                <c:v>58.35</c:v>
              </c:pt>
            </c:numLit>
          </c:val>
          <c:extLst>
            <c:ext xmlns:c16="http://schemas.microsoft.com/office/drawing/2014/chart" uri="{C3380CC4-5D6E-409C-BE32-E72D297353CC}">
              <c16:uniqueId val="{00000001-2944-48A7-B391-51BD4B0A394E}"/>
            </c:ext>
          </c:extLst>
        </c:ser>
        <c:ser>
          <c:idx val="2"/>
          <c:order val="2"/>
          <c:tx>
            <c:v>2023 год</c:v>
          </c:tx>
          <c:spPr>
            <a:solidFill>
              <a:srgbClr val="FFD320"/>
            </a:solidFill>
            <a:ln>
              <a:noFill/>
            </a:ln>
          </c:spPr>
          <c:invertIfNegative val="0"/>
          <c:dLbls>
            <c:numFmt formatCode="General" sourceLinked="0"/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400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Lit>
              <c:ptCount val="4"/>
              <c:pt idx="0">
                <c:v>Ашапская СОШ</c:v>
              </c:pt>
              <c:pt idx="1">
                <c:v>Ординская СОШ</c:v>
              </c:pt>
              <c:pt idx="2">
                <c:v>По округу</c:v>
              </c:pt>
              <c:pt idx="3">
                <c:v>По краю</c:v>
              </c:pt>
            </c:strLit>
          </c:cat>
          <c:val>
            <c:numLit>
              <c:formatCode>General</c:formatCode>
              <c:ptCount val="4"/>
              <c:pt idx="0">
                <c:v>51</c:v>
              </c:pt>
              <c:pt idx="1">
                <c:v>44</c:v>
              </c:pt>
              <c:pt idx="2">
                <c:v>47.5</c:v>
              </c:pt>
              <c:pt idx="3">
                <c:v>58.41</c:v>
              </c:pt>
            </c:numLit>
          </c:val>
          <c:extLst>
            <c:ext xmlns:c16="http://schemas.microsoft.com/office/drawing/2014/chart" uri="{C3380CC4-5D6E-409C-BE32-E72D297353CC}">
              <c16:uniqueId val="{00000002-2944-48A7-B391-51BD4B0A394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658595599"/>
        <c:axId val="1616573599"/>
      </c:barChart>
      <c:valAx>
        <c:axId val="1616573599"/>
        <c:scaling>
          <c:orientation val="minMax"/>
        </c:scaling>
        <c:delete val="0"/>
        <c:axPos val="l"/>
        <c:majorGridlines>
          <c:spPr>
            <a:ln>
              <a:solidFill>
                <a:srgbClr val="B3B3B3"/>
              </a:solidFill>
            </a:ln>
          </c:spPr>
        </c:majorGridlines>
        <c:numFmt formatCode="General" sourceLinked="0"/>
        <c:majorTickMark val="none"/>
        <c:minorTickMark val="none"/>
        <c:tickLblPos val="nextTo"/>
        <c:spPr>
          <a:ln>
            <a:solidFill>
              <a:srgbClr val="B3B3B3"/>
            </a:solidFill>
          </a:ln>
        </c:spPr>
        <c:txPr>
          <a:bodyPr/>
          <a:lstStyle/>
          <a:p>
            <a:pPr>
              <a:defRPr sz="1000" b="0"/>
            </a:pPr>
            <a:endParaRPr lang="ru-RU"/>
          </a:p>
        </c:txPr>
        <c:crossAx val="1658595599"/>
        <c:crossesAt val="0"/>
        <c:crossBetween val="between"/>
      </c:valAx>
      <c:catAx>
        <c:axId val="1658595599"/>
        <c:scaling>
          <c:orientation val="minMax"/>
        </c:scaling>
        <c:delete val="0"/>
        <c:axPos val="b"/>
        <c:numFmt formatCode="[$-1000419]dd&quot;.&quot;mm&quot;.&quot;yyyy" sourceLinked="0"/>
        <c:majorTickMark val="none"/>
        <c:minorTickMark val="none"/>
        <c:tickLblPos val="nextTo"/>
        <c:spPr>
          <a:ln>
            <a:solidFill>
              <a:srgbClr val="B3B3B3"/>
            </a:solidFill>
          </a:ln>
        </c:spPr>
        <c:txPr>
          <a:bodyPr/>
          <a:lstStyle/>
          <a:p>
            <a:pPr>
              <a:defRPr sz="1400" b="1" i="1"/>
            </a:pPr>
            <a:endParaRPr lang="ru-RU"/>
          </a:p>
        </c:txPr>
        <c:crossAx val="1616573599"/>
        <c:crossesAt val="0"/>
        <c:auto val="1"/>
        <c:lblAlgn val="ctr"/>
        <c:lblOffset val="100"/>
        <c:noMultiLvlLbl val="0"/>
      </c:catAx>
      <c:spPr>
        <a:noFill/>
        <a:ln>
          <a:solidFill>
            <a:srgbClr val="B3B3B3"/>
          </a:solidFill>
          <a:prstDash val="solid"/>
        </a:ln>
      </c:spPr>
    </c:plotArea>
    <c:legend>
      <c:legendPos val="r"/>
      <c:overlay val="0"/>
      <c:spPr>
        <a:noFill/>
        <a:ln>
          <a:noFill/>
        </a:ln>
      </c:spPr>
      <c:txPr>
        <a:bodyPr/>
        <a:lstStyle/>
        <a:p>
          <a:pPr>
            <a:defRPr sz="1400" b="1"/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</c:sp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c:style val="2"/>
  <c:chart>
    <c:autoTitleDeleted val="1"/>
    <c:plotArea>
      <c:layout>
        <c:manualLayout>
          <c:xMode val="edge"/>
          <c:yMode val="edge"/>
          <c:x val="3.7826009289031799E-2"/>
          <c:y val="9.5106021014688041E-2"/>
          <c:w val="0.82444610674447227"/>
          <c:h val="0.79347481699337652"/>
        </c:manualLayout>
      </c:layout>
      <c:barChart>
        <c:barDir val="col"/>
        <c:grouping val="clustered"/>
        <c:varyColors val="0"/>
        <c:ser>
          <c:idx val="0"/>
          <c:order val="0"/>
          <c:tx>
            <c:v>2021 год</c:v>
          </c:tx>
          <c:spPr>
            <a:solidFill>
              <a:srgbClr val="004586"/>
            </a:solidFill>
            <a:ln>
              <a:noFill/>
            </a:ln>
          </c:spPr>
          <c:invertIfNegative val="0"/>
          <c:dLbls>
            <c:numFmt formatCode="General" sourceLinked="0"/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300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Lit>
              <c:ptCount val="4"/>
              <c:pt idx="0">
                <c:v>Ашапская СОШ</c:v>
              </c:pt>
              <c:pt idx="1">
                <c:v>Ординская СОШ</c:v>
              </c:pt>
              <c:pt idx="2">
                <c:v>По округу</c:v>
              </c:pt>
              <c:pt idx="3">
                <c:v>По краю</c:v>
              </c:pt>
            </c:strLit>
          </c:cat>
          <c:val>
            <c:numLit>
              <c:formatCode>General</c:formatCode>
              <c:ptCount val="4"/>
              <c:pt idx="0">
                <c:v>42</c:v>
              </c:pt>
              <c:pt idx="1">
                <c:v>50</c:v>
              </c:pt>
              <c:pt idx="2">
                <c:v>48</c:v>
              </c:pt>
              <c:pt idx="3">
                <c:v>58.6</c:v>
              </c:pt>
            </c:numLit>
          </c:val>
          <c:extLst>
            <c:ext xmlns:c16="http://schemas.microsoft.com/office/drawing/2014/chart" uri="{C3380CC4-5D6E-409C-BE32-E72D297353CC}">
              <c16:uniqueId val="{00000000-B3AB-4BB9-B922-F9C94C7DCEBC}"/>
            </c:ext>
          </c:extLst>
        </c:ser>
        <c:ser>
          <c:idx val="1"/>
          <c:order val="1"/>
          <c:tx>
            <c:v>2022 год</c:v>
          </c:tx>
          <c:spPr>
            <a:solidFill>
              <a:srgbClr val="FF420E"/>
            </a:solidFill>
            <a:ln>
              <a:noFill/>
            </a:ln>
          </c:spPr>
          <c:invertIfNegative val="0"/>
          <c:dLbls>
            <c:numFmt formatCode="General" sourceLinked="0"/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400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Lit>
              <c:ptCount val="4"/>
              <c:pt idx="0">
                <c:v>Ашапская СОШ</c:v>
              </c:pt>
              <c:pt idx="1">
                <c:v>Ординская СОШ</c:v>
              </c:pt>
              <c:pt idx="2">
                <c:v>По округу</c:v>
              </c:pt>
              <c:pt idx="3">
                <c:v>По краю</c:v>
              </c:pt>
            </c:strLit>
          </c:cat>
          <c:val>
            <c:numLit>
              <c:formatCode>General</c:formatCode>
              <c:ptCount val="4"/>
              <c:pt idx="0">
                <c:v>0</c:v>
              </c:pt>
              <c:pt idx="1">
                <c:v>0</c:v>
              </c:pt>
              <c:pt idx="2">
                <c:v>17</c:v>
              </c:pt>
              <c:pt idx="3">
                <c:v>58.3</c:v>
              </c:pt>
            </c:numLit>
          </c:val>
          <c:extLst>
            <c:ext xmlns:c16="http://schemas.microsoft.com/office/drawing/2014/chart" uri="{C3380CC4-5D6E-409C-BE32-E72D297353CC}">
              <c16:uniqueId val="{00000001-B3AB-4BB9-B922-F9C94C7DCEBC}"/>
            </c:ext>
          </c:extLst>
        </c:ser>
        <c:ser>
          <c:idx val="2"/>
          <c:order val="2"/>
          <c:tx>
            <c:v>2023 год</c:v>
          </c:tx>
          <c:spPr>
            <a:solidFill>
              <a:srgbClr val="FFD320"/>
            </a:solidFill>
            <a:ln>
              <a:noFill/>
            </a:ln>
          </c:spPr>
          <c:invertIfNegative val="0"/>
          <c:dLbls>
            <c:numFmt formatCode="General" sourceLinked="0"/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400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Lit>
              <c:ptCount val="4"/>
              <c:pt idx="0">
                <c:v>Ашапская СОШ</c:v>
              </c:pt>
              <c:pt idx="1">
                <c:v>Ординская СОШ</c:v>
              </c:pt>
              <c:pt idx="2">
                <c:v>По округу</c:v>
              </c:pt>
              <c:pt idx="3">
                <c:v>По краю</c:v>
              </c:pt>
            </c:strLit>
          </c:cat>
          <c:val>
            <c:numLit>
              <c:formatCode>General</c:formatCode>
              <c:ptCount val="4"/>
              <c:pt idx="0">
                <c:v>70</c:v>
              </c:pt>
              <c:pt idx="1">
                <c:v>56.5</c:v>
              </c:pt>
              <c:pt idx="2">
                <c:v>61</c:v>
              </c:pt>
              <c:pt idx="3">
                <c:v>61.86</c:v>
              </c:pt>
            </c:numLit>
          </c:val>
          <c:extLst>
            <c:ext xmlns:c16="http://schemas.microsoft.com/office/drawing/2014/chart" uri="{C3380CC4-5D6E-409C-BE32-E72D297353CC}">
              <c16:uniqueId val="{00000002-B3AB-4BB9-B922-F9C94C7DCEB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658587999"/>
        <c:axId val="1616570271"/>
      </c:barChart>
      <c:valAx>
        <c:axId val="1616570271"/>
        <c:scaling>
          <c:orientation val="minMax"/>
        </c:scaling>
        <c:delete val="0"/>
        <c:axPos val="l"/>
        <c:majorGridlines>
          <c:spPr>
            <a:ln>
              <a:solidFill>
                <a:srgbClr val="B3B3B3"/>
              </a:solidFill>
            </a:ln>
          </c:spPr>
        </c:majorGridlines>
        <c:numFmt formatCode="General" sourceLinked="0"/>
        <c:majorTickMark val="none"/>
        <c:minorTickMark val="none"/>
        <c:tickLblPos val="nextTo"/>
        <c:spPr>
          <a:ln>
            <a:solidFill>
              <a:srgbClr val="B3B3B3"/>
            </a:solidFill>
          </a:ln>
        </c:spPr>
        <c:txPr>
          <a:bodyPr/>
          <a:lstStyle/>
          <a:p>
            <a:pPr>
              <a:defRPr sz="1000" b="0"/>
            </a:pPr>
            <a:endParaRPr lang="ru-RU"/>
          </a:p>
        </c:txPr>
        <c:crossAx val="1658587999"/>
        <c:crossesAt val="0"/>
        <c:crossBetween val="between"/>
      </c:valAx>
      <c:catAx>
        <c:axId val="1658587999"/>
        <c:scaling>
          <c:orientation val="minMax"/>
        </c:scaling>
        <c:delete val="0"/>
        <c:axPos val="b"/>
        <c:numFmt formatCode="[$-1000419]dd&quot;.&quot;mm&quot;.&quot;yyyy" sourceLinked="0"/>
        <c:majorTickMark val="none"/>
        <c:minorTickMark val="none"/>
        <c:tickLblPos val="nextTo"/>
        <c:spPr>
          <a:ln>
            <a:solidFill>
              <a:srgbClr val="B3B3B3"/>
            </a:solidFill>
          </a:ln>
        </c:spPr>
        <c:txPr>
          <a:bodyPr/>
          <a:lstStyle/>
          <a:p>
            <a:pPr>
              <a:defRPr sz="1400" b="1" i="1"/>
            </a:pPr>
            <a:endParaRPr lang="ru-RU"/>
          </a:p>
        </c:txPr>
        <c:crossAx val="1616570271"/>
        <c:crossesAt val="0"/>
        <c:auto val="1"/>
        <c:lblAlgn val="ctr"/>
        <c:lblOffset val="100"/>
        <c:noMultiLvlLbl val="0"/>
      </c:catAx>
      <c:spPr>
        <a:noFill/>
        <a:ln>
          <a:solidFill>
            <a:srgbClr val="B3B3B3"/>
          </a:solidFill>
          <a:prstDash val="solid"/>
        </a:ln>
      </c:spPr>
    </c:plotArea>
    <c:legend>
      <c:legendPos val="r"/>
      <c:overlay val="0"/>
      <c:spPr>
        <a:noFill/>
        <a:ln>
          <a:noFill/>
        </a:ln>
      </c:spPr>
      <c:txPr>
        <a:bodyPr/>
        <a:lstStyle/>
        <a:p>
          <a:pPr>
            <a:defRPr sz="1400" b="1"/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</c:sp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c:style val="2"/>
  <c:chart>
    <c:autoTitleDeleted val="1"/>
    <c:plotArea>
      <c:layout>
        <c:manualLayout>
          <c:xMode val="edge"/>
          <c:yMode val="edge"/>
          <c:x val="6.5820543093270373E-2"/>
          <c:y val="2.2525991528686947E-2"/>
          <c:w val="0.81468207117557767"/>
          <c:h val="0.92574765755358757"/>
        </c:manualLayout>
      </c:layout>
      <c:barChart>
        <c:barDir val="col"/>
        <c:grouping val="clustered"/>
        <c:varyColors val="0"/>
        <c:ser>
          <c:idx val="0"/>
          <c:order val="0"/>
          <c:tx>
            <c:v>2021 год</c:v>
          </c:tx>
          <c:spPr>
            <a:solidFill>
              <a:srgbClr val="004586"/>
            </a:solidFill>
            <a:ln>
              <a:noFill/>
            </a:ln>
          </c:spPr>
          <c:invertIfNegative val="0"/>
          <c:dLbls>
            <c:numFmt formatCode="General" sourceLinked="0"/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300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Lit>
              <c:ptCount val="4"/>
              <c:pt idx="0">
                <c:v>Ашапская СОШ</c:v>
              </c:pt>
              <c:pt idx="1">
                <c:v>Ординская СОШ</c:v>
              </c:pt>
              <c:pt idx="2">
                <c:v>По округу</c:v>
              </c:pt>
              <c:pt idx="3">
                <c:v>По краю</c:v>
              </c:pt>
            </c:strLit>
          </c:cat>
          <c:val>
            <c:numLit>
              <c:formatCode>General</c:formatCode>
              <c:ptCount val="4"/>
              <c:pt idx="0">
                <c:v>72.400000000000006</c:v>
              </c:pt>
              <c:pt idx="1">
                <c:v>50.3</c:v>
              </c:pt>
              <c:pt idx="2">
                <c:v>60.36</c:v>
              </c:pt>
              <c:pt idx="3">
                <c:v>61</c:v>
              </c:pt>
            </c:numLit>
          </c:val>
          <c:extLst>
            <c:ext xmlns:c16="http://schemas.microsoft.com/office/drawing/2014/chart" uri="{C3380CC4-5D6E-409C-BE32-E72D297353CC}">
              <c16:uniqueId val="{00000000-041E-457C-B286-1AE7DA7A5D31}"/>
            </c:ext>
          </c:extLst>
        </c:ser>
        <c:ser>
          <c:idx val="1"/>
          <c:order val="1"/>
          <c:tx>
            <c:v>2022 год</c:v>
          </c:tx>
          <c:spPr>
            <a:solidFill>
              <a:srgbClr val="FF420E"/>
            </a:solidFill>
            <a:ln>
              <a:noFill/>
            </a:ln>
          </c:spPr>
          <c:invertIfNegative val="0"/>
          <c:dLbls>
            <c:numFmt formatCode="General" sourceLinked="0"/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400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Lit>
              <c:ptCount val="4"/>
              <c:pt idx="0">
                <c:v>Ашапская СОШ</c:v>
              </c:pt>
              <c:pt idx="1">
                <c:v>Ординская СОШ</c:v>
              </c:pt>
              <c:pt idx="2">
                <c:v>По округу</c:v>
              </c:pt>
              <c:pt idx="3">
                <c:v>По краю</c:v>
              </c:pt>
            </c:strLit>
          </c:cat>
          <c:val>
            <c:numLit>
              <c:formatCode>General</c:formatCode>
              <c:ptCount val="4"/>
              <c:pt idx="0">
                <c:v>57</c:v>
              </c:pt>
              <c:pt idx="1">
                <c:v>58.67</c:v>
              </c:pt>
              <c:pt idx="2">
                <c:v>56.57</c:v>
              </c:pt>
              <c:pt idx="3">
                <c:v>62</c:v>
              </c:pt>
            </c:numLit>
          </c:val>
          <c:extLst>
            <c:ext xmlns:c16="http://schemas.microsoft.com/office/drawing/2014/chart" uri="{C3380CC4-5D6E-409C-BE32-E72D297353CC}">
              <c16:uniqueId val="{00000001-041E-457C-B286-1AE7DA7A5D31}"/>
            </c:ext>
          </c:extLst>
        </c:ser>
        <c:ser>
          <c:idx val="2"/>
          <c:order val="2"/>
          <c:tx>
            <c:v>2023 год</c:v>
          </c:tx>
          <c:spPr>
            <a:solidFill>
              <a:srgbClr val="FFD320"/>
            </a:solidFill>
            <a:ln>
              <a:noFill/>
            </a:ln>
          </c:spPr>
          <c:invertIfNegative val="0"/>
          <c:dLbls>
            <c:numFmt formatCode="General" sourceLinked="0"/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400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Lit>
              <c:ptCount val="4"/>
              <c:pt idx="0">
                <c:v>Ашапская СОШ</c:v>
              </c:pt>
              <c:pt idx="1">
                <c:v>Ординская СОШ</c:v>
              </c:pt>
              <c:pt idx="2">
                <c:v>По округу</c:v>
              </c:pt>
              <c:pt idx="3">
                <c:v>По краю</c:v>
              </c:pt>
            </c:strLit>
          </c:cat>
          <c:val>
            <c:numLit>
              <c:formatCode>General</c:formatCode>
              <c:ptCount val="4"/>
              <c:pt idx="0">
                <c:v>37.5</c:v>
              </c:pt>
              <c:pt idx="1">
                <c:v>53.6</c:v>
              </c:pt>
              <c:pt idx="2">
                <c:v>50.4</c:v>
              </c:pt>
              <c:pt idx="3">
                <c:v>61.37</c:v>
              </c:pt>
            </c:numLit>
          </c:val>
          <c:extLst>
            <c:ext xmlns:c16="http://schemas.microsoft.com/office/drawing/2014/chart" uri="{C3380CC4-5D6E-409C-BE32-E72D297353CC}">
              <c16:uniqueId val="{00000002-041E-457C-B286-1AE7DA7A5D3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658595999"/>
        <c:axId val="1616575263"/>
      </c:barChart>
      <c:valAx>
        <c:axId val="1616575263"/>
        <c:scaling>
          <c:orientation val="minMax"/>
        </c:scaling>
        <c:delete val="0"/>
        <c:axPos val="l"/>
        <c:majorGridlines>
          <c:spPr>
            <a:ln>
              <a:solidFill>
                <a:srgbClr val="B3B3B3"/>
              </a:solidFill>
            </a:ln>
          </c:spPr>
        </c:majorGridlines>
        <c:numFmt formatCode="General" sourceLinked="0"/>
        <c:majorTickMark val="none"/>
        <c:minorTickMark val="none"/>
        <c:tickLblPos val="nextTo"/>
        <c:spPr>
          <a:ln>
            <a:solidFill>
              <a:srgbClr val="B3B3B3"/>
            </a:solidFill>
          </a:ln>
        </c:spPr>
        <c:txPr>
          <a:bodyPr/>
          <a:lstStyle/>
          <a:p>
            <a:pPr>
              <a:defRPr sz="1000" b="0"/>
            </a:pPr>
            <a:endParaRPr lang="ru-RU"/>
          </a:p>
        </c:txPr>
        <c:crossAx val="1658595999"/>
        <c:crossesAt val="0"/>
        <c:crossBetween val="between"/>
      </c:valAx>
      <c:catAx>
        <c:axId val="1658595999"/>
        <c:scaling>
          <c:orientation val="minMax"/>
        </c:scaling>
        <c:delete val="0"/>
        <c:axPos val="b"/>
        <c:numFmt formatCode="[$-1000419]dd&quot;.&quot;mm&quot;.&quot;yyyy" sourceLinked="0"/>
        <c:majorTickMark val="none"/>
        <c:minorTickMark val="none"/>
        <c:tickLblPos val="nextTo"/>
        <c:spPr>
          <a:ln>
            <a:solidFill>
              <a:srgbClr val="B3B3B3"/>
            </a:solidFill>
          </a:ln>
        </c:spPr>
        <c:txPr>
          <a:bodyPr/>
          <a:lstStyle/>
          <a:p>
            <a:pPr>
              <a:defRPr sz="1400" b="1" i="1"/>
            </a:pPr>
            <a:endParaRPr lang="ru-RU"/>
          </a:p>
        </c:txPr>
        <c:crossAx val="1616575263"/>
        <c:crossesAt val="0"/>
        <c:auto val="1"/>
        <c:lblAlgn val="ctr"/>
        <c:lblOffset val="100"/>
        <c:noMultiLvlLbl val="0"/>
      </c:catAx>
      <c:spPr>
        <a:noFill/>
        <a:ln>
          <a:solidFill>
            <a:srgbClr val="B3B3B3"/>
          </a:solidFill>
          <a:prstDash val="solid"/>
        </a:ln>
      </c:spPr>
    </c:plotArea>
    <c:legend>
      <c:legendPos val="r"/>
      <c:layout>
        <c:manualLayout>
          <c:xMode val="edge"/>
          <c:yMode val="edge"/>
          <c:x val="0.87514757969303436"/>
          <c:y val="0.44384546271338726"/>
        </c:manualLayout>
      </c:layout>
      <c:overlay val="0"/>
      <c:spPr>
        <a:noFill/>
        <a:ln>
          <a:noFill/>
        </a:ln>
      </c:spPr>
      <c:txPr>
        <a:bodyPr/>
        <a:lstStyle/>
        <a:p>
          <a:pPr>
            <a:defRPr sz="1300" b="0"/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</c:spPr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c:style val="2"/>
  <c:chart>
    <c:autoTitleDeleted val="1"/>
    <c:plotArea>
      <c:layout>
        <c:manualLayout>
          <c:xMode val="edge"/>
          <c:yMode val="edge"/>
          <c:x val="2.1941242097433991E-2"/>
          <c:y val="9.2995305268122996E-2"/>
          <c:w val="0.84116358828147597"/>
          <c:h val="0.79437516582647927"/>
        </c:manualLayout>
      </c:layout>
      <c:barChart>
        <c:barDir val="col"/>
        <c:grouping val="clustered"/>
        <c:varyColors val="0"/>
        <c:ser>
          <c:idx val="0"/>
          <c:order val="0"/>
          <c:tx>
            <c:v>2021 год</c:v>
          </c:tx>
          <c:spPr>
            <a:solidFill>
              <a:srgbClr val="004586"/>
            </a:solidFill>
            <a:ln>
              <a:noFill/>
            </a:ln>
          </c:spPr>
          <c:invertIfNegative val="0"/>
          <c:dLbls>
            <c:numFmt formatCode="General" sourceLinked="0"/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000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Lit>
              <c:ptCount val="4"/>
              <c:pt idx="0">
                <c:v>Ашапская СОШ</c:v>
              </c:pt>
              <c:pt idx="1">
                <c:v>Ординская СОШ</c:v>
              </c:pt>
              <c:pt idx="2">
                <c:v>По округу</c:v>
              </c:pt>
              <c:pt idx="3">
                <c:v>По краю</c:v>
              </c:pt>
            </c:strLit>
          </c:cat>
          <c:val>
            <c:numLit>
              <c:formatCode>General</c:formatCode>
              <c:ptCount val="4"/>
              <c:pt idx="0">
                <c:v>43.67</c:v>
              </c:pt>
              <c:pt idx="1">
                <c:v>48.75</c:v>
              </c:pt>
              <c:pt idx="2">
                <c:v>48.67</c:v>
              </c:pt>
              <c:pt idx="3">
                <c:v>54</c:v>
              </c:pt>
            </c:numLit>
          </c:val>
          <c:extLst>
            <c:ext xmlns:c16="http://schemas.microsoft.com/office/drawing/2014/chart" uri="{C3380CC4-5D6E-409C-BE32-E72D297353CC}">
              <c16:uniqueId val="{00000000-5E08-4D7B-8683-0A5860C8F99A}"/>
            </c:ext>
          </c:extLst>
        </c:ser>
        <c:ser>
          <c:idx val="1"/>
          <c:order val="1"/>
          <c:tx>
            <c:v>2022 год</c:v>
          </c:tx>
          <c:spPr>
            <a:solidFill>
              <a:srgbClr val="FF420E"/>
            </a:solidFill>
            <a:ln>
              <a:noFill/>
            </a:ln>
          </c:spPr>
          <c:invertIfNegative val="0"/>
          <c:dLbls>
            <c:numFmt formatCode="General" sourceLinked="0"/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000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Lit>
              <c:ptCount val="4"/>
              <c:pt idx="0">
                <c:v>Ашапская СОШ</c:v>
              </c:pt>
              <c:pt idx="1">
                <c:v>Ординская СОШ</c:v>
              </c:pt>
              <c:pt idx="2">
                <c:v>По округу</c:v>
              </c:pt>
              <c:pt idx="3">
                <c:v>По краю</c:v>
              </c:pt>
            </c:strLit>
          </c:cat>
          <c:val>
            <c:numLit>
              <c:formatCode>General</c:formatCode>
              <c:ptCount val="4"/>
              <c:pt idx="0">
                <c:v>0</c:v>
              </c:pt>
              <c:pt idx="1">
                <c:v>62.5</c:v>
              </c:pt>
              <c:pt idx="2">
                <c:v>38.700000000000003</c:v>
              </c:pt>
              <c:pt idx="3">
                <c:v>51.72</c:v>
              </c:pt>
            </c:numLit>
          </c:val>
          <c:extLst>
            <c:ext xmlns:c16="http://schemas.microsoft.com/office/drawing/2014/chart" uri="{C3380CC4-5D6E-409C-BE32-E72D297353CC}">
              <c16:uniqueId val="{00000001-5E08-4D7B-8683-0A5860C8F99A}"/>
            </c:ext>
          </c:extLst>
        </c:ser>
        <c:ser>
          <c:idx val="2"/>
          <c:order val="2"/>
          <c:tx>
            <c:v>2023 год</c:v>
          </c:tx>
          <c:spPr>
            <a:solidFill>
              <a:srgbClr val="FFD320"/>
            </a:solidFill>
            <a:ln>
              <a:noFill/>
            </a:ln>
          </c:spPr>
          <c:invertIfNegative val="0"/>
          <c:dLbls>
            <c:numFmt formatCode="General" sourceLinked="0"/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000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Lit>
              <c:ptCount val="4"/>
              <c:pt idx="0">
                <c:v>Ашапская СОШ</c:v>
              </c:pt>
              <c:pt idx="1">
                <c:v>Ординская СОШ</c:v>
              </c:pt>
              <c:pt idx="2">
                <c:v>По округу</c:v>
              </c:pt>
              <c:pt idx="3">
                <c:v>По краю</c:v>
              </c:pt>
            </c:strLit>
          </c:cat>
          <c:val>
            <c:numLit>
              <c:formatCode>General</c:formatCode>
              <c:ptCount val="4"/>
              <c:pt idx="0">
                <c:v>68</c:v>
              </c:pt>
              <c:pt idx="1">
                <c:v>51.5</c:v>
              </c:pt>
              <c:pt idx="2">
                <c:v>57</c:v>
              </c:pt>
              <c:pt idx="3">
                <c:v>51.5</c:v>
              </c:pt>
            </c:numLit>
          </c:val>
          <c:extLst>
            <c:ext xmlns:c16="http://schemas.microsoft.com/office/drawing/2014/chart" uri="{C3380CC4-5D6E-409C-BE32-E72D297353CC}">
              <c16:uniqueId val="{00000002-5E08-4D7B-8683-0A5860C8F99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658596399"/>
        <c:axId val="1616574847"/>
      </c:barChart>
      <c:valAx>
        <c:axId val="1616574847"/>
        <c:scaling>
          <c:orientation val="minMax"/>
        </c:scaling>
        <c:delete val="0"/>
        <c:axPos val="l"/>
        <c:majorGridlines>
          <c:spPr>
            <a:ln>
              <a:solidFill>
                <a:srgbClr val="B3B3B3"/>
              </a:solidFill>
            </a:ln>
          </c:spPr>
        </c:majorGridlines>
        <c:numFmt formatCode="General" sourceLinked="0"/>
        <c:majorTickMark val="none"/>
        <c:minorTickMark val="none"/>
        <c:tickLblPos val="nextTo"/>
        <c:spPr>
          <a:ln>
            <a:solidFill>
              <a:srgbClr val="B3B3B3"/>
            </a:solidFill>
          </a:ln>
        </c:spPr>
        <c:txPr>
          <a:bodyPr/>
          <a:lstStyle/>
          <a:p>
            <a:pPr>
              <a:defRPr sz="1000" b="0"/>
            </a:pPr>
            <a:endParaRPr lang="ru-RU"/>
          </a:p>
        </c:txPr>
        <c:crossAx val="1658596399"/>
        <c:crossesAt val="0"/>
        <c:crossBetween val="between"/>
      </c:valAx>
      <c:catAx>
        <c:axId val="1658596399"/>
        <c:scaling>
          <c:orientation val="minMax"/>
        </c:scaling>
        <c:delete val="0"/>
        <c:axPos val="b"/>
        <c:numFmt formatCode="[$-1000419]dd&quot;.&quot;mm&quot;.&quot;yyyy" sourceLinked="0"/>
        <c:majorTickMark val="none"/>
        <c:minorTickMark val="none"/>
        <c:tickLblPos val="nextTo"/>
        <c:spPr>
          <a:ln>
            <a:solidFill>
              <a:srgbClr val="B3B3B3"/>
            </a:solidFill>
          </a:ln>
        </c:spPr>
        <c:txPr>
          <a:bodyPr/>
          <a:lstStyle/>
          <a:p>
            <a:pPr>
              <a:defRPr sz="1400" b="1" i="1"/>
            </a:pPr>
            <a:endParaRPr lang="ru-RU"/>
          </a:p>
        </c:txPr>
        <c:crossAx val="1616574847"/>
        <c:crossesAt val="0"/>
        <c:auto val="1"/>
        <c:lblAlgn val="ctr"/>
        <c:lblOffset val="100"/>
        <c:noMultiLvlLbl val="0"/>
      </c:catAx>
      <c:spPr>
        <a:noFill/>
        <a:ln>
          <a:solidFill>
            <a:srgbClr val="B3B3B3"/>
          </a:solidFill>
          <a:prstDash val="solid"/>
        </a:ln>
      </c:spPr>
    </c:plotArea>
    <c:legend>
      <c:legendPos val="r"/>
      <c:overlay val="0"/>
      <c:spPr>
        <a:noFill/>
        <a:ln>
          <a:noFill/>
        </a:ln>
      </c:spPr>
      <c:txPr>
        <a:bodyPr/>
        <a:lstStyle/>
        <a:p>
          <a:pPr>
            <a:defRPr sz="1400" b="1"/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</c:sp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5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131D108-F2E5-46E4-A31E-2497BD7A8957}" type="datetimeFigureOut">
              <a:rPr lang="ru-RU" smtClean="0"/>
              <a:t>28.08.2023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2E40A7B-D372-49C4-9674-29715F56510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80354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C03B6D2E-C2AF-47A4-9E56-9D91E8AD7304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 anchorCtr="0">
            <a:noAutofit/>
          </a:bodyPr>
          <a:lstStyle/>
          <a:p>
            <a:pPr lvl="0"/>
            <a:fld id="{EF1E0CE6-B6D4-4F1E-ABF5-FB110EF1864E}" type="slidenum">
              <a:t>33</a:t>
            </a:fld>
            <a:endParaRPr lang="ru-RU"/>
          </a:p>
        </p:txBody>
      </p:sp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3C2B67FF-B857-483C-859F-235A5791C8A4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382588" y="695325"/>
            <a:ext cx="6092825" cy="3427413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0D6A7D67-01B2-4877-8F80-B31CBF9BA3E5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685799" y="4343400"/>
            <a:ext cx="5486040" cy="4114440"/>
          </a:xfrm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88BB900D-4533-45F3-AF33-DEBE2E7B9AE6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 anchorCtr="0">
            <a:noAutofit/>
          </a:bodyPr>
          <a:lstStyle/>
          <a:p>
            <a:pPr lvl="0"/>
            <a:fld id="{3A1A4C4E-A04E-455F-88E8-60CE55708750}" type="slidenum">
              <a:t>42</a:t>
            </a:fld>
            <a:endParaRPr lang="ru-RU"/>
          </a:p>
        </p:txBody>
      </p:sp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D9424821-8FB1-4E23-9814-7E2D3089D122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382588" y="695325"/>
            <a:ext cx="6092825" cy="3427413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0F032F9E-5063-48D1-AE17-C111579F0420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685799" y="4343400"/>
            <a:ext cx="5486040" cy="4114440"/>
          </a:xfrm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A6F82A9C-46B3-4234-9737-DB3020079549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 anchorCtr="0">
            <a:noAutofit/>
          </a:bodyPr>
          <a:lstStyle/>
          <a:p>
            <a:pPr lvl="0"/>
            <a:fld id="{C8E8F6F0-1E22-4A97-BD3F-1D3AEB005E9D}" type="slidenum">
              <a:t>44</a:t>
            </a:fld>
            <a:endParaRPr lang="ru-RU"/>
          </a:p>
        </p:txBody>
      </p:sp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CDAB037E-53A2-4898-9A8B-FF9D25CC1A1D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7488" y="812800"/>
            <a:ext cx="7123112" cy="4008438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E9067B16-D34B-4931-AB1E-2B74C78D9C8B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0356B466-9F34-4548-B26C-868512B71B33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 anchorCtr="0">
            <a:noAutofit/>
          </a:bodyPr>
          <a:lstStyle/>
          <a:p>
            <a:pPr lvl="0"/>
            <a:fld id="{CD604D1B-157C-4CDF-8072-71508C19E14E}" type="slidenum">
              <a:t>45</a:t>
            </a:fld>
            <a:endParaRPr lang="ru-RU"/>
          </a:p>
        </p:txBody>
      </p:sp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8850915E-9655-466A-8C17-3A375B9A573C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382588" y="695325"/>
            <a:ext cx="6092825" cy="3427413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B2D853EC-FA7E-46E4-82C9-B77F0EDF71B3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685799" y="4343400"/>
            <a:ext cx="5486040" cy="4114440"/>
          </a:xfrm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7">
            <a:extLst>
              <a:ext uri="{FF2B5EF4-FFF2-40B4-BE49-F238E27FC236}">
                <a16:creationId xmlns:a16="http://schemas.microsoft.com/office/drawing/2014/main" id="{6F00218F-7A31-455F-9638-1A288E17A6D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A05A94CB-952D-41DD-A0C7-E0FFA44ABE59}" type="slidenum">
              <a:rPr lang="en-US" altLang="ru-RU" sz="1200"/>
              <a:pPr eaLnBrk="1" hangingPunct="1"/>
              <a:t>69</a:t>
            </a:fld>
            <a:endParaRPr lang="en-US" altLang="ru-RU" sz="1200"/>
          </a:p>
        </p:txBody>
      </p:sp>
      <p:sp>
        <p:nvSpPr>
          <p:cNvPr id="19459" name="Rectangle 2">
            <a:extLst>
              <a:ext uri="{FF2B5EF4-FFF2-40B4-BE49-F238E27FC236}">
                <a16:creationId xmlns:a16="http://schemas.microsoft.com/office/drawing/2014/main" id="{8A82E19A-B3D6-4DF2-8FC2-077AC04DA87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460" name="Rectangle 3">
            <a:extLst>
              <a:ext uri="{FF2B5EF4-FFF2-40B4-BE49-F238E27FC236}">
                <a16:creationId xmlns:a16="http://schemas.microsoft.com/office/drawing/2014/main" id="{83278F01-4465-4E2D-870F-8F713981E08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ru-RU" altLang="ru-RU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D78F9560-46C8-40E5-AC94-6D3ED9C00068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 anchorCtr="0">
            <a:noAutofit/>
          </a:bodyPr>
          <a:lstStyle/>
          <a:p>
            <a:pPr lvl="0"/>
            <a:fld id="{AADE4FAC-24DC-44B7-BF64-C8F4D421A29B}" type="slidenum">
              <a:t>34</a:t>
            </a:fld>
            <a:endParaRPr lang="ru-RU"/>
          </a:p>
        </p:txBody>
      </p:sp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EA6F4CFA-0930-4DD8-BCCA-FF5FADF93CA0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7488" y="812800"/>
            <a:ext cx="7123112" cy="4008438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2E87C3D4-93F0-4113-BCCE-045D087B46F8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EE8AF965-4A24-4446-BED9-B0BFB71D4EC7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 anchorCtr="0">
            <a:noAutofit/>
          </a:bodyPr>
          <a:lstStyle/>
          <a:p>
            <a:pPr lvl="0"/>
            <a:fld id="{BFFC4229-06AA-4C70-9E48-0826BD94C64E}" type="slidenum">
              <a:t>35</a:t>
            </a:fld>
            <a:endParaRPr lang="ru-RU"/>
          </a:p>
        </p:txBody>
      </p:sp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7850C7FC-25DB-4CC6-8CA4-9ECF440DBC28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382588" y="695325"/>
            <a:ext cx="6092825" cy="3427413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12FA2918-0040-4D09-B274-31DBACE0C668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685799" y="4343400"/>
            <a:ext cx="5486040" cy="4114440"/>
          </a:xfrm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A179CF00-F644-4DB7-9DCA-D63028EAF371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 anchorCtr="0">
            <a:noAutofit/>
          </a:bodyPr>
          <a:lstStyle/>
          <a:p>
            <a:pPr lvl="0"/>
            <a:fld id="{B31865AB-1512-44D6-BA1B-0D97613E8183}" type="slidenum">
              <a:t>36</a:t>
            </a:fld>
            <a:endParaRPr lang="ru-RU"/>
          </a:p>
        </p:txBody>
      </p:sp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FF39BFFA-FFB5-41AA-929D-B93B634624A8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382588" y="695325"/>
            <a:ext cx="6092825" cy="3427413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92A79D00-ACB9-40F7-A449-4A052C1D8A09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685799" y="4343400"/>
            <a:ext cx="5486040" cy="4114440"/>
          </a:xfrm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F3B031D6-46F2-4AA0-9731-89F10AC40FA4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 anchorCtr="0">
            <a:noAutofit/>
          </a:bodyPr>
          <a:lstStyle/>
          <a:p>
            <a:pPr lvl="0"/>
            <a:fld id="{B56B8EDD-3AE4-42E5-9BDA-A349A408F036}" type="slidenum">
              <a:t>37</a:t>
            </a:fld>
            <a:endParaRPr lang="ru-RU"/>
          </a:p>
        </p:txBody>
      </p:sp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ECF4C7FE-4EC2-4CCB-9CB7-6B2E7F06527B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382588" y="695325"/>
            <a:ext cx="6092825" cy="3427413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B2CC717D-25EB-4822-AEBE-EB5B1A4B6C38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685799" y="4343400"/>
            <a:ext cx="5486040" cy="4114440"/>
          </a:xfrm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1EDA353B-FC10-419B-9F5C-7B08B3CEF290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 anchorCtr="0">
            <a:noAutofit/>
          </a:bodyPr>
          <a:lstStyle/>
          <a:p>
            <a:pPr lvl="0"/>
            <a:fld id="{11F382E0-5BB2-479B-8A5D-D267EE9060CA}" type="slidenum">
              <a:t>38</a:t>
            </a:fld>
            <a:endParaRPr lang="ru-RU"/>
          </a:p>
        </p:txBody>
      </p:sp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7417D305-F631-4E02-A068-571F6871978F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382588" y="695325"/>
            <a:ext cx="6092825" cy="3427413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46CF97CB-1715-4177-933D-6B7938186639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685799" y="4343400"/>
            <a:ext cx="5486040" cy="4114440"/>
          </a:xfrm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4C2078A6-4FFA-4072-A73E-A50EAB2E5DEC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 anchorCtr="0">
            <a:noAutofit/>
          </a:bodyPr>
          <a:lstStyle/>
          <a:p>
            <a:pPr lvl="0"/>
            <a:fld id="{DC4F80AF-9300-4902-8A2F-8E6F827D4ADF}" type="slidenum">
              <a:t>39</a:t>
            </a:fld>
            <a:endParaRPr lang="ru-RU"/>
          </a:p>
        </p:txBody>
      </p:sp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66B7AA26-6B34-44C8-A2C3-465BB91E704C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382588" y="695325"/>
            <a:ext cx="6092825" cy="3427413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495599CA-0D77-474F-A000-C73EEB4DC5B3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685799" y="4343400"/>
            <a:ext cx="5486040" cy="4114440"/>
          </a:xfrm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94658086-BD80-46D1-832B-6D322EB3071F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 anchorCtr="0">
            <a:noAutofit/>
          </a:bodyPr>
          <a:lstStyle/>
          <a:p>
            <a:pPr lvl="0"/>
            <a:fld id="{2EEFA4F4-7D73-4C18-84A5-CD311F33C261}" type="slidenum">
              <a:t>40</a:t>
            </a:fld>
            <a:endParaRPr lang="ru-RU"/>
          </a:p>
        </p:txBody>
      </p:sp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15E21EB4-3E4C-441F-9AFE-884679F5CCA0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382588" y="695325"/>
            <a:ext cx="6092825" cy="3427413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C3EC4A47-1757-45F3-AAD8-DB72CD68B74C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685799" y="4343400"/>
            <a:ext cx="5486040" cy="4114440"/>
          </a:xfrm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0756127F-A4F7-4D30-B102-F2E9D3AA6CF2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 anchorCtr="0">
            <a:noAutofit/>
          </a:bodyPr>
          <a:lstStyle/>
          <a:p>
            <a:pPr lvl="0"/>
            <a:fld id="{542957B2-6D3F-4ABE-86AC-CBFA3A1C9AFE}" type="slidenum">
              <a:t>41</a:t>
            </a:fld>
            <a:endParaRPr lang="ru-RU"/>
          </a:p>
        </p:txBody>
      </p:sp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F8E306EF-F472-4812-8BB8-8F3E7D924A0B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382588" y="695325"/>
            <a:ext cx="6092825" cy="3427413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7BA9ABE7-B3AC-4363-A1FB-D99BD9721F71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685799" y="4343400"/>
            <a:ext cx="5486040" cy="4114440"/>
          </a:xfrm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225860B-DA48-409F-B09B-AA50FF2B19B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B68F0061-654F-4B46-9371-154C67B2FBA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AFF5A85-7BF9-426F-BF66-C8A79CBDE2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AB431B-AB08-4C28-874C-0EA223C5B300}" type="datetimeFigureOut">
              <a:rPr lang="ru-RU" smtClean="0"/>
              <a:t>28.08.2023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303B779-5A30-47A0-AB9C-442186AC12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B738DFC-FEBD-4894-9A79-333429CF03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7C5181-A1AB-4B1D-B02F-5CA883D359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37715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0B88B7C-400B-4E25-9B31-BF3F67D5E6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D96B343E-1AD5-49A6-B828-680C7DA686C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F487DD2-385D-45BC-B3E7-02951A1195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AB431B-AB08-4C28-874C-0EA223C5B300}" type="datetimeFigureOut">
              <a:rPr lang="ru-RU" smtClean="0"/>
              <a:t>28.08.2023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E5205E3-1C44-4075-9C1C-71E00EE206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8CAF0CB-89FA-4999-9785-7CA198FAA0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7C5181-A1AB-4B1D-B02F-5CA883D359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74578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81FC4C46-236C-461A-A63B-38553140435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D5D0E818-DEF5-4886-BC5E-7B8E1E09079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49B097D-4D44-4501-8803-E41369BBFE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AB431B-AB08-4C28-874C-0EA223C5B300}" type="datetimeFigureOut">
              <a:rPr lang="ru-RU" smtClean="0"/>
              <a:t>28.08.2023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0789E8F-72A6-4B04-B156-8880F21A75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BD0ECFB-507E-4468-952E-E8F19DB80C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7C5181-A1AB-4B1D-B02F-5CA883D359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18809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8/28/2023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694826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E9B03C3-4EB7-45C0-9CAA-B4E6F90346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72D3131-72D7-475F-8F34-E0AD5458096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8CE40F6-17B6-4C76-8571-8E4346E57D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AB431B-AB08-4C28-874C-0EA223C5B300}" type="datetimeFigureOut">
              <a:rPr lang="ru-RU" smtClean="0"/>
              <a:t>28.08.2023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4FB3F66-A0DB-4495-ABE2-7C02DD21CE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083570B-A65F-4BE8-AE1E-E47E7EC646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7C5181-A1AB-4B1D-B02F-5CA883D359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90891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5C4EBBA-734D-4B10-A9D3-7B862E7CFA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A8D35D1B-1CEA-4A7B-A655-CBA09426785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C7339ED-A2D8-4AC0-B643-03EC59B4F1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AB431B-AB08-4C28-874C-0EA223C5B300}" type="datetimeFigureOut">
              <a:rPr lang="ru-RU" smtClean="0"/>
              <a:t>28.08.2023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5F0D071-0532-4C92-AC09-2D801A63A3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5AE167B-DE93-4C73-B48A-D3ED3E8B00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7C5181-A1AB-4B1D-B02F-5CA883D359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14903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728E836-FB81-4DCA-9C1A-96546D569C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AB1A9EF-3223-40CE-86F3-1BA1C5E013A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B346C81A-1B1C-463A-AA3B-81E66FD4F7B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08931DD-E7E2-4974-AB52-192EF8DFC5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AB431B-AB08-4C28-874C-0EA223C5B300}" type="datetimeFigureOut">
              <a:rPr lang="ru-RU" smtClean="0"/>
              <a:t>28.08.2023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40F7A405-0A85-482F-B9B8-5C7D67B4F8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C10D7E89-0954-42A4-991E-CE69F85DA4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7C5181-A1AB-4B1D-B02F-5CA883D359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94297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122A3A8-93A6-4275-BB89-3F951A7232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D2456E6-E7F9-40B5-8392-88E9B2E8FB8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B9257031-8993-4C78-91A9-D135987FDF6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8EAE3E77-62D5-4850-B0DD-9AE36E3DAE9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B0ADF075-ACDD-425B-A95A-5C9987C7261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12DCACCD-879E-44D2-9E92-8A00DB5A62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AB431B-AB08-4C28-874C-0EA223C5B300}" type="datetimeFigureOut">
              <a:rPr lang="ru-RU" smtClean="0"/>
              <a:t>28.08.2023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6333F2F9-BF87-41DF-9047-15AB5531A0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45289797-7E93-4F37-BE5C-8A3AA8C5E0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7C5181-A1AB-4B1D-B02F-5CA883D359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670394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602EE92-1201-4C92-ABAA-6A9E1E5C80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F4A9DE83-C4CD-43F4-B84B-AB72E348B8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AB431B-AB08-4C28-874C-0EA223C5B300}" type="datetimeFigureOut">
              <a:rPr lang="ru-RU" smtClean="0"/>
              <a:t>28.08.2023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6F72FB1D-F8DC-41D9-B34F-029C8ECC3E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E5972A7E-20F6-44BF-96D4-AEB19448EC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7C5181-A1AB-4B1D-B02F-5CA883D359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9905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875A1E38-400C-448A-B83A-94717F7DF4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AB431B-AB08-4C28-874C-0EA223C5B300}" type="datetimeFigureOut">
              <a:rPr lang="ru-RU" smtClean="0"/>
              <a:t>28.08.2023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6C8D3DBE-BAFB-4B58-AD1B-0965219F6D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A8689259-8FFF-4C56-ADD5-3C219DFB79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7C5181-A1AB-4B1D-B02F-5CA883D359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27209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CAF5D4A-1E35-4362-B1EE-1643AE7A33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50842DE-0E65-489B-8DEA-055D7A7FDF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B765A547-816E-42EF-ADA8-07E17EC3807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B00DAC19-69A9-42F0-BB9B-0787AAFAD7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AB431B-AB08-4C28-874C-0EA223C5B300}" type="datetimeFigureOut">
              <a:rPr lang="ru-RU" smtClean="0"/>
              <a:t>28.08.2023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7B879FD0-700A-4A43-916E-D0A7B56DE7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C1B747CB-92D7-4D73-92B8-3D197E95C4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7C5181-A1AB-4B1D-B02F-5CA883D359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40992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83816EA-70C2-40BE-A21E-2E9D9D2CC7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4297CD72-8F40-426D-92FE-BF077520B4D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1D4689AA-6394-4B0E-AC72-0929C9E2E8A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3FE54A87-83EF-4CC1-9B21-3092C4E87D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AB431B-AB08-4C28-874C-0EA223C5B300}" type="datetimeFigureOut">
              <a:rPr lang="ru-RU" smtClean="0"/>
              <a:t>28.08.2023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8605BCB9-F8AE-4156-9EC7-0B5A33A4E3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3FDA7537-23CE-4553-820E-8B7CA15768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7C5181-A1AB-4B1D-B02F-5CA883D359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32417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F4DD99B-1FAE-40D6-B62F-9D8D9F9DCC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9EB4AB0-4946-4721-A063-2F14C500824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4E4660B-ED9A-4044-8D60-69FA43CFD05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AB431B-AB08-4C28-874C-0EA223C5B300}" type="datetimeFigureOut">
              <a:rPr lang="ru-RU" smtClean="0"/>
              <a:t>28.08.2023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090F4E7-866B-4077-9531-B1AD16EF84B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F90E82B-C938-4347-ACA8-DF5321974B6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7C5181-A1AB-4B1D-B02F-5CA883D359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23284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1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microsoft.com/office/2007/relationships/hdphoto" Target="../media/hdphoto1.wdp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jpeg"/><Relationship Id="rId3" Type="http://schemas.openxmlformats.org/officeDocument/2006/relationships/image" Target="../media/image28.jpeg"/><Relationship Id="rId7" Type="http://schemas.openxmlformats.org/officeDocument/2006/relationships/image" Target="../media/image32.jpe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1.jpeg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3" Type="http://schemas.openxmlformats.org/officeDocument/2006/relationships/image" Target="../media/image35.png"/><Relationship Id="rId7" Type="http://schemas.openxmlformats.org/officeDocument/2006/relationships/image" Target="../media/image39.png"/><Relationship Id="rId12" Type="http://schemas.openxmlformats.org/officeDocument/2006/relationships/image" Target="../media/image44.jpe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8.png"/><Relationship Id="rId11" Type="http://schemas.openxmlformats.org/officeDocument/2006/relationships/image" Target="../media/image43.jpeg"/><Relationship Id="rId5" Type="http://schemas.openxmlformats.org/officeDocument/2006/relationships/image" Target="../media/image37.png"/><Relationship Id="rId10" Type="http://schemas.openxmlformats.org/officeDocument/2006/relationships/image" Target="../media/image42.jpeg"/><Relationship Id="rId4" Type="http://schemas.openxmlformats.org/officeDocument/2006/relationships/image" Target="../media/image36.png"/><Relationship Id="rId9" Type="http://schemas.openxmlformats.org/officeDocument/2006/relationships/image" Target="../media/image41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microsoft.com/office/2007/relationships/hdphoto" Target="../media/hdphoto2.wdp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8.jpeg"/><Relationship Id="rId4" Type="http://schemas.openxmlformats.org/officeDocument/2006/relationships/image" Target="../media/image47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2.jpeg"/><Relationship Id="rId4" Type="http://schemas.openxmlformats.org/officeDocument/2006/relationships/image" Target="../media/image51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microsoft.com/office/2007/relationships/hdphoto" Target="../media/hdphoto1.wdp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jpeg"/><Relationship Id="rId3" Type="http://schemas.microsoft.com/office/2007/relationships/hdphoto" Target="../media/hdphoto3.wdp"/><Relationship Id="rId7" Type="http://schemas.openxmlformats.org/officeDocument/2006/relationships/image" Target="../media/image58.jpe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7.jpeg"/><Relationship Id="rId5" Type="http://schemas.openxmlformats.org/officeDocument/2006/relationships/image" Target="../media/image56.jpeg"/><Relationship Id="rId10" Type="http://schemas.openxmlformats.org/officeDocument/2006/relationships/image" Target="../media/image61.png"/><Relationship Id="rId4" Type="http://schemas.openxmlformats.org/officeDocument/2006/relationships/image" Target="../media/image55.png"/><Relationship Id="rId9" Type="http://schemas.openxmlformats.org/officeDocument/2006/relationships/image" Target="../media/image60.jp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8.png"/><Relationship Id="rId3" Type="http://schemas.openxmlformats.org/officeDocument/2006/relationships/image" Target="../media/image63.png"/><Relationship Id="rId7" Type="http://schemas.openxmlformats.org/officeDocument/2006/relationships/image" Target="../media/image67.jpeg"/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6.jpeg"/><Relationship Id="rId5" Type="http://schemas.openxmlformats.org/officeDocument/2006/relationships/image" Target="../media/image65.jpeg"/><Relationship Id="rId4" Type="http://schemas.openxmlformats.org/officeDocument/2006/relationships/image" Target="../media/image64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5.png"/><Relationship Id="rId13" Type="http://schemas.openxmlformats.org/officeDocument/2006/relationships/image" Target="../media/image79.png"/><Relationship Id="rId3" Type="http://schemas.openxmlformats.org/officeDocument/2006/relationships/image" Target="../media/image70.jpeg"/><Relationship Id="rId7" Type="http://schemas.openxmlformats.org/officeDocument/2006/relationships/image" Target="../media/image74.png"/><Relationship Id="rId12" Type="http://schemas.microsoft.com/office/2007/relationships/hdphoto" Target="../media/hdphoto4.wdp"/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3.png"/><Relationship Id="rId11" Type="http://schemas.openxmlformats.org/officeDocument/2006/relationships/image" Target="../media/image78.png"/><Relationship Id="rId5" Type="http://schemas.openxmlformats.org/officeDocument/2006/relationships/image" Target="../media/image72.png"/><Relationship Id="rId10" Type="http://schemas.openxmlformats.org/officeDocument/2006/relationships/image" Target="../media/image77.png"/><Relationship Id="rId4" Type="http://schemas.openxmlformats.org/officeDocument/2006/relationships/image" Target="../media/image71.jpeg"/><Relationship Id="rId9" Type="http://schemas.openxmlformats.org/officeDocument/2006/relationships/image" Target="../media/image76.png"/><Relationship Id="rId14" Type="http://schemas.microsoft.com/office/2007/relationships/hdphoto" Target="../media/hdphoto5.wdp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6.jpeg"/><Relationship Id="rId3" Type="http://schemas.openxmlformats.org/officeDocument/2006/relationships/image" Target="../media/image81.jpeg"/><Relationship Id="rId7" Type="http://schemas.openxmlformats.org/officeDocument/2006/relationships/image" Target="../media/image85.png"/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84.jpeg"/><Relationship Id="rId5" Type="http://schemas.openxmlformats.org/officeDocument/2006/relationships/image" Target="../media/image83.jpeg"/><Relationship Id="rId4" Type="http://schemas.openxmlformats.org/officeDocument/2006/relationships/image" Target="../media/image82.jpeg"/><Relationship Id="rId9" Type="http://schemas.openxmlformats.org/officeDocument/2006/relationships/image" Target="../media/image87.gif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93.jpeg"/><Relationship Id="rId3" Type="http://schemas.openxmlformats.org/officeDocument/2006/relationships/image" Target="../media/image89.png"/><Relationship Id="rId7" Type="http://schemas.openxmlformats.org/officeDocument/2006/relationships/image" Target="../media/image92.jpeg"/><Relationship Id="rId2" Type="http://schemas.openxmlformats.org/officeDocument/2006/relationships/image" Target="../media/image88.png"/><Relationship Id="rId1" Type="http://schemas.openxmlformats.org/officeDocument/2006/relationships/slideLayout" Target="../slideLayouts/slideLayout6.xml"/><Relationship Id="rId6" Type="http://schemas.microsoft.com/office/2007/relationships/hdphoto" Target="../media/hdphoto6.wdp"/><Relationship Id="rId5" Type="http://schemas.openxmlformats.org/officeDocument/2006/relationships/image" Target="../media/image91.png"/><Relationship Id="rId10" Type="http://schemas.openxmlformats.org/officeDocument/2006/relationships/image" Target="../media/image95.jpeg"/><Relationship Id="rId4" Type="http://schemas.openxmlformats.org/officeDocument/2006/relationships/image" Target="../media/image90.png"/><Relationship Id="rId9" Type="http://schemas.openxmlformats.org/officeDocument/2006/relationships/image" Target="../media/image9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jpeg"/><Relationship Id="rId2" Type="http://schemas.openxmlformats.org/officeDocument/2006/relationships/hyperlink" Target="https://fg.resh.edu.ru/" TargetMode="Externa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97.gif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jpeg"/><Relationship Id="rId2" Type="http://schemas.openxmlformats.org/officeDocument/2006/relationships/image" Target="../media/image98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00.jpe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microsoft.com/office/2007/relationships/hdphoto" Target="../media/hdphoto1.wdp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0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1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2.jpeg"/><Relationship Id="rId2" Type="http://schemas.openxmlformats.org/officeDocument/2006/relationships/image" Target="../media/image101.jpeg"/><Relationship Id="rId1" Type="http://schemas.openxmlformats.org/officeDocument/2006/relationships/slideLayout" Target="../slideLayouts/slideLayout4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4.jpeg"/><Relationship Id="rId2" Type="http://schemas.openxmlformats.org/officeDocument/2006/relationships/image" Target="../media/image10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7.jpeg"/><Relationship Id="rId5" Type="http://schemas.openxmlformats.org/officeDocument/2006/relationships/image" Target="../media/image106.jpeg"/><Relationship Id="rId4" Type="http://schemas.openxmlformats.org/officeDocument/2006/relationships/image" Target="../media/image105.jpeg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108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microsoft.com/office/2007/relationships/hdphoto" Target="../media/hdphoto1.wdp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5.jpeg"/><Relationship Id="rId3" Type="http://schemas.openxmlformats.org/officeDocument/2006/relationships/image" Target="../media/image110.png"/><Relationship Id="rId7" Type="http://schemas.openxmlformats.org/officeDocument/2006/relationships/image" Target="../media/image114.jpeg"/><Relationship Id="rId12" Type="http://schemas.openxmlformats.org/officeDocument/2006/relationships/image" Target="../media/image119.png"/><Relationship Id="rId2" Type="http://schemas.openxmlformats.org/officeDocument/2006/relationships/image" Target="../media/image10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3.jpeg"/><Relationship Id="rId11" Type="http://schemas.openxmlformats.org/officeDocument/2006/relationships/image" Target="../media/image118.jpeg"/><Relationship Id="rId5" Type="http://schemas.openxmlformats.org/officeDocument/2006/relationships/image" Target="../media/image112.jpeg"/><Relationship Id="rId10" Type="http://schemas.openxmlformats.org/officeDocument/2006/relationships/image" Target="../media/image117.jpeg"/><Relationship Id="rId4" Type="http://schemas.openxmlformats.org/officeDocument/2006/relationships/image" Target="../media/image111.png"/><Relationship Id="rId9" Type="http://schemas.openxmlformats.org/officeDocument/2006/relationships/image" Target="../media/image116.png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9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9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0.pn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121.png"/><Relationship Id="rId1" Type="http://schemas.openxmlformats.org/officeDocument/2006/relationships/slideLayout" Target="../slideLayouts/slideLayout6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microsoft.com/office/2007/relationships/hdphoto" Target="../media/hdphoto1.wdp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2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9.png"/><Relationship Id="rId13" Type="http://schemas.openxmlformats.org/officeDocument/2006/relationships/image" Target="../media/image133.png"/><Relationship Id="rId18" Type="http://schemas.microsoft.com/office/2007/relationships/hdphoto" Target="../media/hdphoto8.wdp"/><Relationship Id="rId3" Type="http://schemas.openxmlformats.org/officeDocument/2006/relationships/image" Target="../media/image124.png"/><Relationship Id="rId21" Type="http://schemas.openxmlformats.org/officeDocument/2006/relationships/image" Target="../media/image140.png"/><Relationship Id="rId7" Type="http://schemas.openxmlformats.org/officeDocument/2006/relationships/image" Target="../media/image128.png"/><Relationship Id="rId12" Type="http://schemas.microsoft.com/office/2007/relationships/hdphoto" Target="../media/hdphoto7.wdp"/><Relationship Id="rId17" Type="http://schemas.openxmlformats.org/officeDocument/2006/relationships/image" Target="../media/image137.png"/><Relationship Id="rId2" Type="http://schemas.openxmlformats.org/officeDocument/2006/relationships/image" Target="../media/image123.png"/><Relationship Id="rId16" Type="http://schemas.openxmlformats.org/officeDocument/2006/relationships/image" Target="../media/image136.png"/><Relationship Id="rId20" Type="http://schemas.openxmlformats.org/officeDocument/2006/relationships/image" Target="../media/image13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7.png"/><Relationship Id="rId11" Type="http://schemas.openxmlformats.org/officeDocument/2006/relationships/image" Target="../media/image132.png"/><Relationship Id="rId5" Type="http://schemas.openxmlformats.org/officeDocument/2006/relationships/image" Target="../media/image126.png"/><Relationship Id="rId15" Type="http://schemas.openxmlformats.org/officeDocument/2006/relationships/image" Target="../media/image135.png"/><Relationship Id="rId10" Type="http://schemas.openxmlformats.org/officeDocument/2006/relationships/image" Target="../media/image131.png"/><Relationship Id="rId19" Type="http://schemas.openxmlformats.org/officeDocument/2006/relationships/image" Target="../media/image138.png"/><Relationship Id="rId4" Type="http://schemas.openxmlformats.org/officeDocument/2006/relationships/image" Target="../media/image125.png"/><Relationship Id="rId9" Type="http://schemas.openxmlformats.org/officeDocument/2006/relationships/image" Target="../media/image130.png"/><Relationship Id="rId14" Type="http://schemas.openxmlformats.org/officeDocument/2006/relationships/image" Target="../media/image134.jpeg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141.jpeg"/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microsoft.com/office/2007/relationships/hdphoto" Target="../media/hdphoto1.wdp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3.jpeg"/><Relationship Id="rId7" Type="http://schemas.openxmlformats.org/officeDocument/2006/relationships/image" Target="../media/image147.jpeg"/><Relationship Id="rId2" Type="http://schemas.openxmlformats.org/officeDocument/2006/relationships/image" Target="../media/image14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6.jpeg"/><Relationship Id="rId5" Type="http://schemas.openxmlformats.org/officeDocument/2006/relationships/image" Target="../media/image145.jpeg"/><Relationship Id="rId4" Type="http://schemas.openxmlformats.org/officeDocument/2006/relationships/image" Target="../media/image144.jpeg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9.jpeg"/><Relationship Id="rId2" Type="http://schemas.openxmlformats.org/officeDocument/2006/relationships/image" Target="../media/image148.jpeg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1.jpeg"/><Relationship Id="rId2" Type="http://schemas.openxmlformats.org/officeDocument/2006/relationships/image" Target="../media/image15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2.jpeg"/></Relationships>
</file>

<file path=ppt/slides/_rels/slide6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9.jpeg"/><Relationship Id="rId3" Type="http://schemas.openxmlformats.org/officeDocument/2006/relationships/image" Target="../media/image154.jpeg"/><Relationship Id="rId7" Type="http://schemas.openxmlformats.org/officeDocument/2006/relationships/image" Target="../media/image158.jpeg"/><Relationship Id="rId2" Type="http://schemas.openxmlformats.org/officeDocument/2006/relationships/image" Target="../media/image15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7.jpeg"/><Relationship Id="rId5" Type="http://schemas.openxmlformats.org/officeDocument/2006/relationships/image" Target="../media/image156.jpeg"/><Relationship Id="rId4" Type="http://schemas.openxmlformats.org/officeDocument/2006/relationships/image" Target="../media/image155.png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0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3.jpeg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2.jpg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3.jpg"/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5.jpeg"/><Relationship Id="rId2" Type="http://schemas.openxmlformats.org/officeDocument/2006/relationships/image" Target="../media/image16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7.jpeg"/><Relationship Id="rId4" Type="http://schemas.openxmlformats.org/officeDocument/2006/relationships/image" Target="../media/image166.jpeg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9.jpeg"/><Relationship Id="rId2" Type="http://schemas.openxmlformats.org/officeDocument/2006/relationships/image" Target="../media/image16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2.png"/><Relationship Id="rId5" Type="http://schemas.openxmlformats.org/officeDocument/2006/relationships/image" Target="../media/image171.jpeg"/><Relationship Id="rId4" Type="http://schemas.openxmlformats.org/officeDocument/2006/relationships/image" Target="../media/image170.png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108.png"/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3.png"/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microsoft.com/office/2007/relationships/hdphoto" Target="../media/hdphoto1.wdp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763207A4-54BA-93B6-FCD9-3EB92E2A526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4695"/>
            <a:ext cx="12192000" cy="6856835"/>
          </a:xfrm>
          <a:prstGeom prst="rect">
            <a:avLst/>
          </a:prstGeom>
        </p:spPr>
      </p:pic>
      <p:sp>
        <p:nvSpPr>
          <p:cNvPr id="9" name="Текст 21">
            <a:extLst>
              <a:ext uri="{FF2B5EF4-FFF2-40B4-BE49-F238E27FC236}">
                <a16:creationId xmlns:a16="http://schemas.microsoft.com/office/drawing/2014/main" id="{2B5B901E-5FAB-20AC-00CD-C3F6CC631EA4}"/>
              </a:ext>
            </a:extLst>
          </p:cNvPr>
          <p:cNvSpPr txBox="1">
            <a:spLocks/>
          </p:cNvSpPr>
          <p:nvPr/>
        </p:nvSpPr>
        <p:spPr>
          <a:xfrm>
            <a:off x="1241979" y="474206"/>
            <a:ext cx="5918237" cy="509588"/>
          </a:xfrm>
          <a:prstGeom prst="rect">
            <a:avLst/>
          </a:prstGeom>
        </p:spPr>
        <p:txBody>
          <a:bodyPr lIns="0">
            <a:noAutofit/>
          </a:bodyPr>
          <a:lstStyle>
            <a:lvl1pPr marL="0" indent="0" algn="l" defTabSz="914400" rtl="0" eaLnBrk="1" latinLnBrk="0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PermianSlabSerifTypeface" panose="02000000000000000000" pitchFamily="50" charset="0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PermianSlabSerifTypeface" panose="02000000000000000000" pitchFamily="50" charset="0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PermianSlabSerifTypeface" panose="02000000000000000000" pitchFamily="50" charset="0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PermianSlabSerifTypeface" panose="02000000000000000000" pitchFamily="50" charset="0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PermianSlabSerifTypeface" panose="02000000000000000000" pitchFamily="50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000" dirty="0"/>
              <a:t>Управление образования администрации </a:t>
            </a:r>
            <a:r>
              <a:rPr lang="ru-RU" sz="2000" dirty="0" err="1"/>
              <a:t>Ординского</a:t>
            </a:r>
            <a:r>
              <a:rPr lang="ru-RU" sz="2000" dirty="0"/>
              <a:t> муниципального округа Пермского края</a:t>
            </a:r>
          </a:p>
        </p:txBody>
      </p:sp>
      <p:sp>
        <p:nvSpPr>
          <p:cNvPr id="10" name="Текст 12" descr="текстовый блок с названием презентации на титуле" title="Название презентации — Титул">
            <a:extLst>
              <a:ext uri="{FF2B5EF4-FFF2-40B4-BE49-F238E27FC236}">
                <a16:creationId xmlns:a16="http://schemas.microsoft.com/office/drawing/2014/main" id="{4BBB347F-9713-6F48-E1B3-C51641014AF0}"/>
              </a:ext>
            </a:extLst>
          </p:cNvPr>
          <p:cNvSpPr txBox="1">
            <a:spLocks/>
          </p:cNvSpPr>
          <p:nvPr/>
        </p:nvSpPr>
        <p:spPr>
          <a:xfrm>
            <a:off x="346075" y="1268413"/>
            <a:ext cx="11509375" cy="377983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ru-RU"/>
            </a:defPPr>
            <a:lvl1pPr marL="0" indent="0" algn="l" defTabSz="914400" rtl="0" eaLnBrk="1" latinLnBrk="0" hangingPunct="1"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PermianSlabSerifTypeface" panose="02000000000000000000" pitchFamily="50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sz="3200" dirty="0">
              <a:solidFill>
                <a:schemeClr val="tx1"/>
              </a:solidFill>
            </a:endParaRPr>
          </a:p>
          <a:p>
            <a:endParaRPr lang="ru-RU" sz="3200" dirty="0">
              <a:solidFill>
                <a:schemeClr val="tx1"/>
              </a:solidFill>
            </a:endParaRPr>
          </a:p>
          <a:p>
            <a:r>
              <a:rPr lang="ru-RU" sz="3200" dirty="0">
                <a:solidFill>
                  <a:schemeClr val="tx1"/>
                </a:solidFill>
              </a:rPr>
              <a:t>Основные стратегические ориентиры в</a:t>
            </a:r>
            <a:br>
              <a:rPr lang="en-US" sz="3200" dirty="0">
                <a:solidFill>
                  <a:schemeClr val="tx1"/>
                </a:solidFill>
              </a:rPr>
            </a:br>
            <a:r>
              <a:rPr lang="ru-RU" sz="3200" dirty="0">
                <a:solidFill>
                  <a:schemeClr val="tx1"/>
                </a:solidFill>
              </a:rPr>
              <a:t>реализации государственной политики</a:t>
            </a:r>
            <a:br>
              <a:rPr lang="ru-RU" sz="3200" dirty="0">
                <a:solidFill>
                  <a:schemeClr val="tx1"/>
                </a:solidFill>
              </a:rPr>
            </a:br>
            <a:r>
              <a:rPr lang="ru-RU" sz="3200" dirty="0">
                <a:solidFill>
                  <a:schemeClr val="tx1"/>
                </a:solidFill>
              </a:rPr>
              <a:t>в системе образования </a:t>
            </a:r>
            <a:r>
              <a:rPr lang="ru-RU" sz="3200" dirty="0" err="1">
                <a:solidFill>
                  <a:schemeClr val="tx1"/>
                </a:solidFill>
              </a:rPr>
              <a:t>Ординского</a:t>
            </a:r>
            <a:r>
              <a:rPr lang="ru-RU" sz="3200" dirty="0">
                <a:solidFill>
                  <a:schemeClr val="tx1"/>
                </a:solidFill>
              </a:rPr>
              <a:t> муниципального округа</a:t>
            </a:r>
          </a:p>
        </p:txBody>
      </p:sp>
      <p:sp>
        <p:nvSpPr>
          <p:cNvPr id="11" name="Текст 14">
            <a:extLst>
              <a:ext uri="{FF2B5EF4-FFF2-40B4-BE49-F238E27FC236}">
                <a16:creationId xmlns:a16="http://schemas.microsoft.com/office/drawing/2014/main" id="{391D61B4-D5DC-4F60-92D9-EF5BA7672B32}"/>
              </a:ext>
            </a:extLst>
          </p:cNvPr>
          <p:cNvSpPr txBox="1">
            <a:spLocks/>
          </p:cNvSpPr>
          <p:nvPr/>
        </p:nvSpPr>
        <p:spPr>
          <a:xfrm>
            <a:off x="346075" y="5214650"/>
            <a:ext cx="11509375" cy="9143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ru-RU"/>
            </a:defPPr>
            <a:lvl1pPr marL="0" indent="0" algn="ctr" defTabSz="914400" rtl="0" eaLnBrk="1" latinLnBrk="0" hangingPunct="1">
              <a:buNone/>
              <a:defRPr sz="1800" kern="1200">
                <a:solidFill>
                  <a:schemeClr val="bg1"/>
                </a:solidFill>
                <a:latin typeface="PermianSlabSerifTypeface" panose="02000000000000000000" pitchFamily="50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ru-RU" sz="2000" dirty="0">
                <a:solidFill>
                  <a:schemeClr val="tx1"/>
                </a:solidFill>
              </a:rPr>
              <a:t>Докладчик: Погорелова Ольга Владимировна,</a:t>
            </a:r>
          </a:p>
        </p:txBody>
      </p:sp>
      <p:sp>
        <p:nvSpPr>
          <p:cNvPr id="12" name="Текст 17">
            <a:extLst>
              <a:ext uri="{FF2B5EF4-FFF2-40B4-BE49-F238E27FC236}">
                <a16:creationId xmlns:a16="http://schemas.microsoft.com/office/drawing/2014/main" id="{4D0DDCA3-CB65-7B0F-2A5E-6758A75929D9}"/>
              </a:ext>
            </a:extLst>
          </p:cNvPr>
          <p:cNvSpPr txBox="1">
            <a:spLocks/>
          </p:cNvSpPr>
          <p:nvPr/>
        </p:nvSpPr>
        <p:spPr>
          <a:xfrm>
            <a:off x="5181902" y="6211968"/>
            <a:ext cx="1761339" cy="541337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800" dirty="0">
                <a:solidFill>
                  <a:schemeClr val="tx1"/>
                </a:solidFill>
                <a:latin typeface="PermianSerifTypeface" panose="02000000000000000000" pitchFamily="50" charset="0"/>
              </a:rPr>
              <a:t>Орда, 2023</a:t>
            </a:r>
          </a:p>
        </p:txBody>
      </p:sp>
      <p:sp>
        <p:nvSpPr>
          <p:cNvPr id="13" name="Текст 19">
            <a:extLst>
              <a:ext uri="{FF2B5EF4-FFF2-40B4-BE49-F238E27FC236}">
                <a16:creationId xmlns:a16="http://schemas.microsoft.com/office/drawing/2014/main" id="{ED6FE2CD-B001-C4E0-4ED7-9A8D44935051}"/>
              </a:ext>
            </a:extLst>
          </p:cNvPr>
          <p:cNvSpPr txBox="1">
            <a:spLocks/>
          </p:cNvSpPr>
          <p:nvPr/>
        </p:nvSpPr>
        <p:spPr>
          <a:xfrm>
            <a:off x="346075" y="5926936"/>
            <a:ext cx="10093325" cy="722258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800" dirty="0">
                <a:solidFill>
                  <a:schemeClr val="tx1"/>
                </a:solidFill>
                <a:latin typeface="PermianSlabSerifTypeface" panose="02000000000000000000" pitchFamily="50" charset="0"/>
              </a:rPr>
              <a:t>начальник управления образования</a:t>
            </a:r>
          </a:p>
        </p:txBody>
      </p:sp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3E049153-10AE-9455-723C-7517D8A0A93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4847" b="99677" l="1973" r="99314">
                        <a14:foregroundMark x1="30017" y1="27464" x2="30017" y2="27464"/>
                        <a14:foregroundMark x1="46569" y1="4847" x2="46569" y2="4847"/>
                        <a14:foregroundMark x1="41424" y1="92569" x2="41424" y2="92569"/>
                        <a14:foregroundMark x1="7804" y1="56058" x2="7804" y2="56058"/>
                        <a14:foregroundMark x1="3859" y1="27302" x2="3859" y2="27302"/>
                        <a14:foregroundMark x1="3431" y1="63328" x2="3431" y2="63328"/>
                        <a14:foregroundMark x1="2744" y1="30533" x2="2744" y2="30533"/>
                        <a14:foregroundMark x1="2058" y1="64297" x2="2058" y2="64297"/>
                        <a14:foregroundMark x1="1973" y1="35057" x2="1973" y2="35057"/>
                        <a14:foregroundMark x1="92882" y1="32633" x2="92882" y2="32633"/>
                        <a14:foregroundMark x1="45540" y1="26656" x2="45540" y2="26656"/>
                        <a14:foregroundMark x1="45369" y1="18578" x2="45369" y2="18578"/>
                        <a14:foregroundMark x1="37479" y1="70921" x2="37479" y2="70921"/>
                        <a14:foregroundMark x1="65866" y1="77221" x2="65866" y2="77221"/>
                        <a14:foregroundMark x1="67667" y1="76737" x2="67667" y2="76737"/>
                        <a14:foregroundMark x1="69983" y1="76090" x2="69983" y2="76090"/>
                        <a14:foregroundMark x1="66038" y1="75606" x2="66038" y2="75606"/>
                        <a14:foregroundMark x1="65952" y1="74313" x2="65952" y2="74313"/>
                        <a14:foregroundMark x1="66810" y1="74637" x2="66810" y2="74637"/>
                        <a14:foregroundMark x1="66123" y1="74637" x2="66123" y2="74637"/>
                        <a14:foregroundMark x1="65952" y1="79483" x2="65952" y2="79483"/>
                        <a14:foregroundMark x1="50858" y1="51535" x2="50858" y2="51535"/>
                        <a14:foregroundMark x1="65952" y1="85460" x2="65952" y2="85460"/>
                        <a14:foregroundMark x1="68010" y1="85784" x2="68010" y2="85784"/>
                        <a14:foregroundMark x1="70154" y1="85460" x2="70154" y2="85460"/>
                        <a14:foregroundMark x1="72384" y1="85460" x2="72384" y2="85460"/>
                        <a14:foregroundMark x1="74099" y1="85460" x2="74099" y2="85460"/>
                        <a14:foregroundMark x1="75901" y1="87561" x2="75901" y2="87561"/>
                        <a14:foregroundMark x1="77702" y1="86914" x2="77702" y2="86914"/>
                        <a14:foregroundMark x1="79760" y1="87722" x2="79760" y2="87722"/>
                        <a14:foregroundMark x1="66552" y1="96123" x2="66552" y2="96123"/>
                        <a14:foregroundMark x1="68696" y1="95477" x2="68696" y2="95477"/>
                        <a14:foregroundMark x1="71098" y1="95477" x2="71098" y2="95477"/>
                        <a14:foregroundMark x1="72813" y1="94992" x2="72813" y2="94992"/>
                        <a14:foregroundMark x1="75300" y1="94023" x2="75300" y2="94023"/>
                        <a14:foregroundMark x1="77101" y1="94184" x2="77101" y2="94184"/>
                        <a14:foregroundMark x1="78559" y1="94669" x2="78559" y2="94669"/>
                        <a14:foregroundMark x1="80446" y1="94830" x2="80446" y2="94830"/>
                        <a14:foregroundMark x1="86621" y1="96446" x2="86621" y2="96446"/>
                        <a14:foregroundMark x1="34305" y1="90792" x2="34305" y2="90792"/>
                        <a14:foregroundMark x1="31818" y1="89822" x2="31818" y2="89822"/>
                        <a14:foregroundMark x1="99314" y1="58805" x2="99314" y2="58805"/>
                        <a14:foregroundMark x1="73928" y1="94830" x2="73928" y2="94830"/>
                        <a14:foregroundMark x1="73842" y1="98223" x2="73842" y2="98223"/>
                        <a14:foregroundMark x1="85763" y1="99677" x2="85763" y2="99677"/>
                        <a14:foregroundMark x1="65677" y1="88811" x2="65677" y2="88811"/>
                        <a14:foregroundMark x1="65863" y1="94406" x2="65863" y2="94406"/>
                        <a14:foregroundMark x1="78108" y1="83916" x2="78108" y2="83916"/>
                        <a14:foregroundMark x1="85343" y1="94406" x2="85343" y2="94406"/>
                        <a14:foregroundMark x1="87755" y1="98601" x2="87755" y2="98601"/>
                        <a14:foregroundMark x1="77737" y1="89860" x2="77737" y2="89860"/>
                        <a14:foregroundMark x1="65863" y1="87413" x2="65863" y2="87413"/>
                        <a14:foregroundMark x1="65863" y1="93357" x2="65863" y2="93357"/>
                        <a14:foregroundMark x1="65677" y1="95804" x2="65677" y2="95804"/>
                        <a14:foregroundMark x1="24490" y1="87762" x2="24490" y2="87762"/>
                        <a14:foregroundMark x1="23562" y1="88811" x2="23562" y2="88811"/>
                        <a14:foregroundMark x1="23748" y1="84615" x2="23748" y2="84615"/>
                        <a14:foregroundMark x1="65677" y1="87063" x2="65677" y2="87063"/>
                        <a14:foregroundMark x1="65863" y1="87413" x2="65863" y2="87413"/>
                        <a14:foregroundMark x1="65677" y1="87063" x2="65677" y2="87063"/>
                        <a14:foregroundMark x1="65677" y1="87413" x2="65677" y2="87413"/>
                        <a14:foregroundMark x1="65492" y1="87413" x2="65492" y2="87413"/>
                        <a14:foregroundMark x1="79221" y1="87413" x2="79221" y2="87413"/>
                        <a14:foregroundMark x1="79221" y1="86713" x2="79221" y2="86713"/>
                        <a14:foregroundMark x1="79406" y1="87762" x2="79406" y2="87762"/>
                        <a14:foregroundMark x1="79221" y1="87413" x2="79221" y2="87413"/>
                        <a14:foregroundMark x1="71985" y1="86713" x2="71985" y2="86713"/>
                        <a14:foregroundMark x1="71985" y1="86713" x2="71985" y2="86713"/>
                        <a14:foregroundMark x1="71985" y1="87762" x2="71985" y2="87762"/>
                        <a14:foregroundMark x1="65863" y1="87413" x2="65863" y2="87413"/>
                        <a14:foregroundMark x1="65677" y1="87413" x2="65677" y2="87413"/>
                        <a14:foregroundMark x1="65863" y1="86713" x2="65863" y2="86713"/>
                        <a14:foregroundMark x1="65863" y1="87762" x2="65863" y2="87762"/>
                        <a14:foregroundMark x1="79406" y1="86713" x2="79406" y2="86713"/>
                        <a14:foregroundMark x1="79406" y1="87063" x2="79406" y2="87063"/>
                        <a14:foregroundMark x1="79406" y1="86713" x2="79406" y2="86713"/>
                        <a14:foregroundMark x1="79035" y1="87063" x2="79035" y2="8706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06291" y="389727"/>
            <a:ext cx="4240399" cy="2725431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4E7F0166-B2BF-4499-8C87-E2FE5B53476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075" y="436629"/>
            <a:ext cx="722868" cy="10667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14961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AD9B864-E1CF-451E-B4FF-B44338AFB7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br>
              <a:rPr lang="ru-RU" sz="3200" b="1" i="1" dirty="0">
                <a:solidFill>
                  <a:srgbClr val="C00000"/>
                </a:solidFill>
              </a:rPr>
            </a:br>
            <a:br>
              <a:rPr lang="ru-RU" sz="3200" b="1" i="1" dirty="0">
                <a:solidFill>
                  <a:srgbClr val="C00000"/>
                </a:solidFill>
              </a:rPr>
            </a:br>
            <a:br>
              <a:rPr lang="ru-RU" sz="3200" b="1" i="1" dirty="0">
                <a:solidFill>
                  <a:srgbClr val="C00000"/>
                </a:solidFill>
              </a:rPr>
            </a:br>
            <a:r>
              <a:rPr lang="ru-RU" sz="3200" b="1" i="1" dirty="0">
                <a:solidFill>
                  <a:srgbClr val="C00000"/>
                </a:solidFill>
              </a:rPr>
              <a:t>- Торжественное чествование педагогических работников школ и детских садов на праздниках Дня села </a:t>
            </a:r>
            <a:r>
              <a:rPr lang="ru-RU" sz="3200" b="1" i="1" dirty="0" err="1">
                <a:solidFill>
                  <a:srgbClr val="C00000"/>
                </a:solidFill>
              </a:rPr>
              <a:t>Ординского</a:t>
            </a:r>
            <a:r>
              <a:rPr lang="ru-RU" sz="3200" b="1" i="1" dirty="0">
                <a:solidFill>
                  <a:srgbClr val="C00000"/>
                </a:solidFill>
              </a:rPr>
              <a:t> МО</a:t>
            </a:r>
            <a:br>
              <a:rPr lang="ru-RU" sz="3200" b="1" i="1" dirty="0">
                <a:solidFill>
                  <a:srgbClr val="C00000"/>
                </a:solidFill>
              </a:rPr>
            </a:br>
            <a:r>
              <a:rPr lang="ru-RU" sz="3200" b="1" i="1" dirty="0">
                <a:solidFill>
                  <a:srgbClr val="C00000"/>
                </a:solidFill>
              </a:rPr>
              <a:t>- Создание памятных фотоальбомов о педагогах-ветеранах педагогического труда обучающимися общеобразовательных организаций </a:t>
            </a:r>
          </a:p>
        </p:txBody>
      </p:sp>
      <p:pic>
        <p:nvPicPr>
          <p:cNvPr id="4" name="Объект 3" descr="C:\Users\школа\Downloads\-h2eoRnvqbM.jpg">
            <a:extLst>
              <a:ext uri="{FF2B5EF4-FFF2-40B4-BE49-F238E27FC236}">
                <a16:creationId xmlns:a16="http://schemas.microsoft.com/office/drawing/2014/main" id="{DBE82589-4D3B-421B-9208-7A230F729CF5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 cstate="print">
            <a:lum bright="20000" contrast="10000"/>
          </a:blip>
          <a:srcRect l="24872" t="20990" r="22640" b="34601"/>
          <a:stretch>
            <a:fillRect/>
          </a:stretch>
        </p:blipFill>
        <p:spPr bwMode="auto">
          <a:xfrm>
            <a:off x="497238" y="3873662"/>
            <a:ext cx="3656308" cy="2619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C:\Users\школа\AppData\Local\Microsoft\Windows\Temporary Internet Files\Content.Word\DSC_0349.jpg">
            <a:extLst>
              <a:ext uri="{FF2B5EF4-FFF2-40B4-BE49-F238E27FC236}">
                <a16:creationId xmlns:a16="http://schemas.microsoft.com/office/drawing/2014/main" id="{5F46C3F9-76D1-4C4E-8FBB-832CFA9BBDF8}"/>
              </a:ext>
            </a:extLst>
          </p:cNvPr>
          <p:cNvPicPr/>
          <p:nvPr/>
        </p:nvPicPr>
        <p:blipFill>
          <a:blip r:embed="rId3" cstate="print">
            <a:lum bright="10000" contrast="10000"/>
          </a:blip>
          <a:srcRect t="5426" b="5392"/>
          <a:stretch>
            <a:fillRect/>
          </a:stretch>
        </p:blipFill>
        <p:spPr bwMode="auto">
          <a:xfrm>
            <a:off x="8593713" y="2913680"/>
            <a:ext cx="3101049" cy="29911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C:\Users\школа\Downloads\SzeN2nx3L_Y.jpg">
            <a:extLst>
              <a:ext uri="{FF2B5EF4-FFF2-40B4-BE49-F238E27FC236}">
                <a16:creationId xmlns:a16="http://schemas.microsoft.com/office/drawing/2014/main" id="{D82F358B-70A7-4CE9-ABF0-F192B0412C75}"/>
              </a:ext>
            </a:extLst>
          </p:cNvPr>
          <p:cNvPicPr/>
          <p:nvPr/>
        </p:nvPicPr>
        <p:blipFill>
          <a:blip r:embed="rId4" cstate="print">
            <a:lum bright="20000"/>
          </a:blip>
          <a:srcRect/>
          <a:stretch>
            <a:fillRect/>
          </a:stretch>
        </p:blipFill>
        <p:spPr bwMode="auto">
          <a:xfrm>
            <a:off x="4374994" y="3388881"/>
            <a:ext cx="3854606" cy="2943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51130916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4F55353-E5CD-4C25-803F-4E93A2F9EC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endParaRPr lang="ru-RU" sz="2800" b="1" dirty="0">
              <a:solidFill>
                <a:schemeClr val="tx1">
                  <a:lumMod val="50000"/>
                  <a:lumOff val="50000"/>
                </a:schemeClr>
              </a:solidFill>
              <a:latin typeface="Cambria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96A46A7-718D-423B-B521-C0D7363A6F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25124" y="365125"/>
            <a:ext cx="5624173" cy="561595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400" dirty="0">
                <a:latin typeface="Cambria" pitchFamily="18" charset="0"/>
              </a:rPr>
              <a:t>Муниципальное мероприятие для педагогов образовательных организаций, реализующих образовательные программы дошкольного образования, «Педагогический квест «Педагог- профессия творческая» </a:t>
            </a:r>
          </a:p>
          <a:p>
            <a:pPr marL="0" indent="0">
              <a:buNone/>
            </a:pPr>
            <a:r>
              <a:rPr lang="ru-RU" sz="2400" dirty="0">
                <a:latin typeface="Cambria" pitchFamily="18" charset="0"/>
              </a:rPr>
              <a:t>Участники – 8 команд , 36 педагогов</a:t>
            </a:r>
          </a:p>
          <a:p>
            <a:pPr marL="0" indent="0">
              <a:buNone/>
            </a:pPr>
            <a:r>
              <a:rPr lang="ru-RU" sz="2400" dirty="0">
                <a:latin typeface="Cambria" pitchFamily="18" charset="0"/>
              </a:rPr>
              <a:t>1 место – команда «Ясные девчата»(</a:t>
            </a:r>
            <a:r>
              <a:rPr lang="ru-RU" sz="2400" dirty="0" err="1">
                <a:latin typeface="Cambria" pitchFamily="18" charset="0"/>
              </a:rPr>
              <a:t>Ординский</a:t>
            </a:r>
            <a:r>
              <a:rPr lang="ru-RU" sz="2400" dirty="0">
                <a:latin typeface="Cambria" pitchFamily="18" charset="0"/>
              </a:rPr>
              <a:t> детский сад, ул.Ясная)</a:t>
            </a:r>
          </a:p>
          <a:p>
            <a:pPr marL="0" indent="0">
              <a:buNone/>
            </a:pPr>
            <a:r>
              <a:rPr lang="ru-RU" sz="2400" dirty="0">
                <a:latin typeface="Cambria" pitchFamily="18" charset="0"/>
              </a:rPr>
              <a:t>2 место – команда «Пеликан» (</a:t>
            </a:r>
            <a:r>
              <a:rPr lang="ru-RU" sz="2400" dirty="0" err="1">
                <a:latin typeface="Cambria" pitchFamily="18" charset="0"/>
              </a:rPr>
              <a:t>Ординский</a:t>
            </a:r>
            <a:r>
              <a:rPr lang="ru-RU" sz="2400" dirty="0">
                <a:latin typeface="Cambria" pitchFamily="18" charset="0"/>
              </a:rPr>
              <a:t> детский сад, ул.Северная)</a:t>
            </a:r>
          </a:p>
          <a:p>
            <a:pPr marL="0" indent="0">
              <a:buNone/>
            </a:pPr>
            <a:r>
              <a:rPr lang="ru-RU" sz="2400" dirty="0">
                <a:latin typeface="Cambria" pitchFamily="18" charset="0"/>
              </a:rPr>
              <a:t>3 место – команда «Аккорд» (</a:t>
            </a:r>
            <a:r>
              <a:rPr lang="ru-RU" sz="2400" dirty="0" err="1">
                <a:latin typeface="Cambria" pitchFamily="18" charset="0"/>
              </a:rPr>
              <a:t>Шляпниковский</a:t>
            </a:r>
            <a:r>
              <a:rPr lang="ru-RU" sz="2400" dirty="0">
                <a:latin typeface="Cambria" pitchFamily="18" charset="0"/>
              </a:rPr>
              <a:t> детский сад)   </a:t>
            </a:r>
          </a:p>
        </p:txBody>
      </p:sp>
      <p:pic>
        <p:nvPicPr>
          <p:cNvPr id="6" name="Рисунок 5" descr="C:\Users\roo-spec7\Desktop\Квест - игра\ответы участников\собери подсказки\4 -педагогический квест -ответы\Шляпники\команда Аккорд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20944810">
            <a:off x="274880" y="483225"/>
            <a:ext cx="2931329" cy="31822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2" name="Picture 2" descr="D:\Новая папка\Шутёмова Т.Л\Муниципальные конкурсы\муниципальные конкурсы 2023\Квест - игра\ответы участников\собери подсказки\4 -педагогический квест -ответы\Северная\4- педагогический квест - Северная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292074" y="3213866"/>
            <a:ext cx="2286016" cy="2857520"/>
          </a:xfrm>
          <a:prstGeom prst="rect">
            <a:avLst/>
          </a:prstGeom>
          <a:noFill/>
        </p:spPr>
      </p:pic>
      <p:pic>
        <p:nvPicPr>
          <p:cNvPr id="7" name="Рисунок 6" descr="C:\Users\roo-spec7\Desktop\Квест - игра\ответы участников\Педагогический лайфхак\Постер 2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220636" y="365125"/>
            <a:ext cx="2357454" cy="2571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82615939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1D8E8CF7-FFC5-45D6-6000-6A527F2D70FC}"/>
              </a:ext>
            </a:extLst>
          </p:cNvPr>
          <p:cNvSpPr txBox="1"/>
          <p:nvPr/>
        </p:nvSpPr>
        <p:spPr>
          <a:xfrm>
            <a:off x="371960" y="540914"/>
            <a:ext cx="11515240" cy="59708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C00000"/>
                </a:solidFill>
                <a:latin typeface="-apple-system"/>
              </a:rPr>
              <a:t>М</a:t>
            </a:r>
            <a:r>
              <a:rPr lang="ru-RU" sz="2400" b="1" i="0" dirty="0">
                <a:solidFill>
                  <a:srgbClr val="C00000"/>
                </a:solidFill>
                <a:effectLst/>
                <a:latin typeface="-apple-system"/>
              </a:rPr>
              <a:t>униципальный этап Всероссийского конкурса "Учитель года-2023".</a:t>
            </a:r>
            <a:endParaRPr lang="ru-RU" sz="2400" b="0" i="0" dirty="0">
              <a:solidFill>
                <a:srgbClr val="C00000"/>
              </a:solidFill>
              <a:effectLst/>
              <a:latin typeface="-apple-system"/>
            </a:endParaRPr>
          </a:p>
          <a:p>
            <a:endParaRPr lang="ru-RU" dirty="0">
              <a:solidFill>
                <a:srgbClr val="000000"/>
              </a:solidFill>
              <a:latin typeface="-apple-system"/>
            </a:endParaRPr>
          </a:p>
          <a:p>
            <a:r>
              <a:rPr lang="ru-RU" sz="2000" dirty="0">
                <a:latin typeface="Bookman Old Style" panose="02050604050505020204" pitchFamily="18" charset="0"/>
              </a:rPr>
              <a:t>Приняли участие 14 педагогов</a:t>
            </a:r>
          </a:p>
          <a:p>
            <a:pPr marL="285750" indent="-285750">
              <a:buFontTx/>
              <a:buChar char="-"/>
            </a:pPr>
            <a:r>
              <a:rPr lang="ru-RU" sz="2000" dirty="0">
                <a:latin typeface="Bookman Old Style" panose="02050604050505020204" pitchFamily="18" charset="0"/>
              </a:rPr>
              <a:t>1 место в номинации «Учитель общего образования»:</a:t>
            </a:r>
          </a:p>
          <a:p>
            <a:r>
              <a:rPr lang="ru-RU" sz="2000" dirty="0">
                <a:latin typeface="Bookman Old Style" panose="02050604050505020204" pitchFamily="18" charset="0"/>
              </a:rPr>
              <a:t> Комарова Александра Ильинична, учитель русского языка и литературы МБОУ «</a:t>
            </a:r>
            <a:r>
              <a:rPr lang="ru-RU" sz="2000" dirty="0" err="1">
                <a:latin typeface="Bookman Old Style" panose="02050604050505020204" pitchFamily="18" charset="0"/>
              </a:rPr>
              <a:t>Ашапская</a:t>
            </a:r>
            <a:r>
              <a:rPr lang="ru-RU" sz="2000" dirty="0">
                <a:latin typeface="Bookman Old Style" panose="02050604050505020204" pitchFamily="18" charset="0"/>
              </a:rPr>
              <a:t> СОШ»</a:t>
            </a:r>
          </a:p>
          <a:p>
            <a:pPr marL="285750" indent="-285750">
              <a:buFontTx/>
              <a:buChar char="-"/>
            </a:pPr>
            <a:r>
              <a:rPr lang="ru-RU" sz="2000" dirty="0">
                <a:latin typeface="Bookman Old Style" panose="02050604050505020204" pitchFamily="18" charset="0"/>
              </a:rPr>
              <a:t>2 место в номинации «Учитель общего образования»:</a:t>
            </a:r>
          </a:p>
          <a:p>
            <a:r>
              <a:rPr lang="ru-RU" sz="2000" dirty="0">
                <a:latin typeface="Bookman Old Style" panose="02050604050505020204" pitchFamily="18" charset="0"/>
              </a:rPr>
              <a:t> Зотова Ольга Аркадьевна, учитель начальных классов МКОУ «</a:t>
            </a:r>
            <a:r>
              <a:rPr lang="ru-RU" sz="2000" dirty="0" err="1">
                <a:latin typeface="Bookman Old Style" panose="02050604050505020204" pitchFamily="18" charset="0"/>
              </a:rPr>
              <a:t>Ашапская</a:t>
            </a:r>
            <a:r>
              <a:rPr lang="ru-RU" sz="2000" dirty="0">
                <a:latin typeface="Bookman Old Style" panose="02050604050505020204" pitchFamily="18" charset="0"/>
              </a:rPr>
              <a:t> ОШИ»</a:t>
            </a:r>
          </a:p>
          <a:p>
            <a:pPr marL="285750" indent="-285750">
              <a:buFontTx/>
              <a:buChar char="-"/>
            </a:pPr>
            <a:r>
              <a:rPr lang="ru-RU" sz="2000" dirty="0">
                <a:latin typeface="Bookman Old Style" panose="02050604050505020204" pitchFamily="18" charset="0"/>
              </a:rPr>
              <a:t>2 место в номинации «Педагогический дебют»:</a:t>
            </a:r>
          </a:p>
          <a:p>
            <a:r>
              <a:rPr lang="ru-RU" sz="2000" dirty="0">
                <a:latin typeface="Bookman Old Style" panose="02050604050505020204" pitchFamily="18" charset="0"/>
              </a:rPr>
              <a:t> </a:t>
            </a:r>
            <a:r>
              <a:rPr lang="ru-RU" sz="2000" dirty="0" err="1">
                <a:latin typeface="Bookman Old Style" panose="02050604050505020204" pitchFamily="18" charset="0"/>
              </a:rPr>
              <a:t>Чуракова</a:t>
            </a:r>
            <a:r>
              <a:rPr lang="ru-RU" sz="2000" dirty="0">
                <a:latin typeface="Bookman Old Style" panose="02050604050505020204" pitchFamily="18" charset="0"/>
              </a:rPr>
              <a:t> Ирина Сергеевна, учитель начальных классов МБОУ «Ординская СОШ»</a:t>
            </a:r>
          </a:p>
          <a:p>
            <a:pPr marL="285750" indent="-285750">
              <a:buFontTx/>
              <a:buChar char="-"/>
            </a:pPr>
            <a:r>
              <a:rPr lang="ru-RU" sz="2000" dirty="0">
                <a:latin typeface="Bookman Old Style" panose="02050604050505020204" pitchFamily="18" charset="0"/>
              </a:rPr>
              <a:t>3 место в номинации «Педагогический дебют»:</a:t>
            </a:r>
          </a:p>
          <a:p>
            <a:r>
              <a:rPr lang="ru-RU" sz="2000" dirty="0" err="1">
                <a:latin typeface="Bookman Old Style" panose="02050604050505020204" pitchFamily="18" charset="0"/>
              </a:rPr>
              <a:t>Мухаматуллина</a:t>
            </a:r>
            <a:r>
              <a:rPr lang="ru-RU" sz="2000" dirty="0">
                <a:latin typeface="Bookman Old Style" panose="02050604050505020204" pitchFamily="18" charset="0"/>
              </a:rPr>
              <a:t> </a:t>
            </a:r>
            <a:r>
              <a:rPr lang="ru-RU" sz="2000" dirty="0" err="1">
                <a:latin typeface="Bookman Old Style" panose="02050604050505020204" pitchFamily="18" charset="0"/>
              </a:rPr>
              <a:t>Сельвина</a:t>
            </a:r>
            <a:r>
              <a:rPr lang="ru-RU" sz="2000" dirty="0">
                <a:latin typeface="Bookman Old Style" panose="02050604050505020204" pitchFamily="18" charset="0"/>
              </a:rPr>
              <a:t> </a:t>
            </a:r>
            <a:r>
              <a:rPr lang="ru-RU" sz="2000" dirty="0" err="1">
                <a:latin typeface="Bookman Old Style" panose="02050604050505020204" pitchFamily="18" charset="0"/>
              </a:rPr>
              <a:t>Фирдавесовна</a:t>
            </a:r>
            <a:r>
              <a:rPr lang="ru-RU" sz="2000" dirty="0">
                <a:latin typeface="Bookman Old Style" panose="02050604050505020204" pitchFamily="18" charset="0"/>
              </a:rPr>
              <a:t>, учитель физической культуры МБОУ «</a:t>
            </a:r>
            <a:r>
              <a:rPr lang="ru-RU" sz="2000" dirty="0" err="1">
                <a:latin typeface="Bookman Old Style" panose="02050604050505020204" pitchFamily="18" charset="0"/>
              </a:rPr>
              <a:t>Карьевская</a:t>
            </a:r>
            <a:r>
              <a:rPr lang="ru-RU" sz="2000" dirty="0">
                <a:latin typeface="Bookman Old Style" panose="02050604050505020204" pitchFamily="18" charset="0"/>
              </a:rPr>
              <a:t> СОШ»</a:t>
            </a:r>
          </a:p>
          <a:p>
            <a:pPr marL="285750" indent="-285750">
              <a:buFontTx/>
              <a:buChar char="-"/>
            </a:pPr>
            <a:r>
              <a:rPr lang="ru-RU" sz="2000" dirty="0">
                <a:latin typeface="Bookman Old Style" panose="02050604050505020204" pitchFamily="18" charset="0"/>
              </a:rPr>
              <a:t>1 место в номинации «Педагог дошкольного образования»:</a:t>
            </a:r>
          </a:p>
          <a:p>
            <a:r>
              <a:rPr lang="ru-RU" sz="2000" dirty="0">
                <a:latin typeface="Bookman Old Style" panose="02050604050505020204" pitchFamily="18" charset="0"/>
              </a:rPr>
              <a:t> Ермакова Людмила Ивановна, воспитатель МБДОУ «Ординский детский сад»</a:t>
            </a:r>
          </a:p>
          <a:p>
            <a:pPr marL="285750" indent="-285750">
              <a:buFontTx/>
              <a:buChar char="-"/>
            </a:pPr>
            <a:r>
              <a:rPr lang="ru-RU" sz="2000" dirty="0">
                <a:latin typeface="Bookman Old Style" panose="02050604050505020204" pitchFamily="18" charset="0"/>
              </a:rPr>
              <a:t>2 место в номинации «Педагог дошкольного образования»:</a:t>
            </a:r>
          </a:p>
          <a:p>
            <a:r>
              <a:rPr lang="ru-RU" sz="2000" dirty="0">
                <a:latin typeface="Bookman Old Style" panose="02050604050505020204" pitchFamily="18" charset="0"/>
              </a:rPr>
              <a:t> </a:t>
            </a:r>
            <a:r>
              <a:rPr lang="ru-RU" sz="2000" dirty="0" err="1">
                <a:latin typeface="Bookman Old Style" panose="02050604050505020204" pitchFamily="18" charset="0"/>
              </a:rPr>
              <a:t>Куляшова</a:t>
            </a:r>
            <a:r>
              <a:rPr lang="ru-RU" sz="2000" dirty="0">
                <a:latin typeface="Bookman Old Style" panose="02050604050505020204" pitchFamily="18" charset="0"/>
              </a:rPr>
              <a:t> Надежда Андреевна, воспитатель СП «</a:t>
            </a:r>
            <a:r>
              <a:rPr lang="ru-RU" sz="2000" dirty="0" err="1">
                <a:latin typeface="Bookman Old Style" panose="02050604050505020204" pitchFamily="18" charset="0"/>
              </a:rPr>
              <a:t>Ашапский</a:t>
            </a:r>
            <a:r>
              <a:rPr lang="ru-RU" sz="2000" dirty="0">
                <a:latin typeface="Bookman Old Style" panose="02050604050505020204" pitchFamily="18" charset="0"/>
              </a:rPr>
              <a:t> детский сад»</a:t>
            </a:r>
          </a:p>
          <a:p>
            <a:pPr marL="285750" indent="-285750">
              <a:buFontTx/>
              <a:buChar char="-"/>
            </a:pPr>
            <a:r>
              <a:rPr lang="ru-RU" sz="2000" dirty="0">
                <a:latin typeface="Bookman Old Style" panose="02050604050505020204" pitchFamily="18" charset="0"/>
              </a:rPr>
              <a:t>3 место в номинации «Педагог дошкольного образования»:</a:t>
            </a:r>
          </a:p>
          <a:p>
            <a:r>
              <a:rPr lang="ru-RU" sz="2000" dirty="0">
                <a:latin typeface="Bookman Old Style" panose="02050604050505020204" pitchFamily="18" charset="0"/>
              </a:rPr>
              <a:t> </a:t>
            </a:r>
            <a:r>
              <a:rPr lang="ru-RU" sz="2000" dirty="0" err="1">
                <a:latin typeface="Bookman Old Style" panose="02050604050505020204" pitchFamily="18" charset="0"/>
              </a:rPr>
              <a:t>Колышкина</a:t>
            </a:r>
            <a:r>
              <a:rPr lang="ru-RU" sz="2000" dirty="0">
                <a:latin typeface="Bookman Old Style" panose="02050604050505020204" pitchFamily="18" charset="0"/>
              </a:rPr>
              <a:t> Екатерина Александровна, воспитатель МБДОУ «Ординский детский сад»</a:t>
            </a:r>
          </a:p>
        </p:txBody>
      </p:sp>
    </p:spTree>
    <p:extLst>
      <p:ext uri="{BB962C8B-B14F-4D97-AF65-F5344CB8AC3E}">
        <p14:creationId xmlns:p14="http://schemas.microsoft.com/office/powerpoint/2010/main" val="236103014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4">
            <a:extLst>
              <a:ext uri="{FF2B5EF4-FFF2-40B4-BE49-F238E27FC236}">
                <a16:creationId xmlns:a16="http://schemas.microsoft.com/office/drawing/2014/main" id="{7D6E809B-47DE-4E00-A9FF-BE1378F76E8A}"/>
              </a:ext>
            </a:extLst>
          </p:cNvPr>
          <p:cNvSpPr txBox="1">
            <a:spLocks/>
          </p:cNvSpPr>
          <p:nvPr/>
        </p:nvSpPr>
        <p:spPr>
          <a:xfrm>
            <a:off x="335360" y="49213"/>
            <a:ext cx="11521280" cy="7159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ru-RU" sz="2400" dirty="0">
                <a:solidFill>
                  <a:schemeClr val="tx1"/>
                </a:solidFill>
                <a:ea typeface="Arial"/>
                <a:cs typeface="Arial" panose="020B0604020202020204" pitchFamily="34" charset="0"/>
              </a:rPr>
              <a:t>О снижении бюрократической нагрузки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B5BB573-E981-4390-880B-079B45FCD097}"/>
              </a:ext>
            </a:extLst>
          </p:cNvPr>
          <p:cNvSpPr txBox="1">
            <a:spLocks/>
          </p:cNvSpPr>
          <p:nvPr/>
        </p:nvSpPr>
        <p:spPr>
          <a:xfrm>
            <a:off x="5306422" y="1222899"/>
            <a:ext cx="6039601" cy="263819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ru-RU" sz="2000" b="1" dirty="0">
                <a:solidFill>
                  <a:srgbClr val="8E0000"/>
                </a:solidFill>
                <a:latin typeface="Montserrat" panose="00000500000000000000" pitchFamily="2" charset="-52"/>
              </a:rPr>
              <a:t>Определено 5 документов,</a:t>
            </a:r>
            <a:br>
              <a:rPr lang="ru-RU" sz="2000" b="1" dirty="0">
                <a:solidFill>
                  <a:srgbClr val="8E0000"/>
                </a:solidFill>
                <a:latin typeface="Montserrat" panose="00000500000000000000" pitchFamily="2" charset="-52"/>
              </a:rPr>
            </a:br>
            <a:r>
              <a:rPr lang="ru-RU" sz="2000" b="1" dirty="0">
                <a:solidFill>
                  <a:srgbClr val="8E0000"/>
                </a:solidFill>
                <a:latin typeface="Montserrat" panose="00000500000000000000" pitchFamily="2" charset="-52"/>
              </a:rPr>
              <a:t>подготовка которых осуществляется учителями</a:t>
            </a:r>
          </a:p>
          <a:p>
            <a:pPr marL="342900" indent="-342900">
              <a:spcBef>
                <a:spcPts val="900"/>
              </a:spcBef>
              <a:buFont typeface="+mj-lt"/>
              <a:buAutoNum type="arabicPeriod"/>
            </a:pPr>
            <a:r>
              <a:rPr lang="ru-RU" sz="2000" dirty="0">
                <a:solidFill>
                  <a:srgbClr val="000000"/>
                </a:solidFill>
                <a:latin typeface="Montserrat" panose="00000500000000000000" pitchFamily="2" charset="-52"/>
              </a:rPr>
              <a:t>Рабочая программа по учебному предмету</a:t>
            </a:r>
          </a:p>
          <a:p>
            <a:pPr marL="342900" indent="-342900">
              <a:spcBef>
                <a:spcPts val="900"/>
              </a:spcBef>
              <a:buFont typeface="+mj-lt"/>
              <a:buAutoNum type="arabicPeriod"/>
            </a:pPr>
            <a:r>
              <a:rPr lang="ru-RU" sz="2000" dirty="0">
                <a:solidFill>
                  <a:srgbClr val="000000"/>
                </a:solidFill>
                <a:latin typeface="Montserrat" panose="00000500000000000000" pitchFamily="2" charset="-52"/>
              </a:rPr>
              <a:t>Журнал учета успеваемости</a:t>
            </a:r>
          </a:p>
          <a:p>
            <a:pPr marL="342900" indent="-342900">
              <a:spcBef>
                <a:spcPts val="900"/>
              </a:spcBef>
              <a:buFont typeface="+mj-lt"/>
              <a:buAutoNum type="arabicPeriod"/>
            </a:pPr>
            <a:r>
              <a:rPr lang="ru-RU" sz="2000" dirty="0">
                <a:solidFill>
                  <a:srgbClr val="000000"/>
                </a:solidFill>
                <a:latin typeface="Montserrat" panose="00000500000000000000" pitchFamily="2" charset="-52"/>
              </a:rPr>
              <a:t>Характеристика на обучающихся</a:t>
            </a:r>
          </a:p>
          <a:p>
            <a:pPr marL="342900" indent="-342900">
              <a:spcBef>
                <a:spcPts val="900"/>
              </a:spcBef>
              <a:buFont typeface="+mj-lt"/>
              <a:buAutoNum type="arabicPeriod"/>
            </a:pPr>
            <a:r>
              <a:rPr lang="ru-RU" sz="2000" dirty="0">
                <a:solidFill>
                  <a:srgbClr val="000000"/>
                </a:solidFill>
                <a:latin typeface="Montserrat" panose="00000500000000000000" pitchFamily="2" charset="-52"/>
              </a:rPr>
              <a:t>Рабочие программы курсов внеурочной деятельности</a:t>
            </a:r>
          </a:p>
          <a:p>
            <a:pPr marL="342900" indent="-342900">
              <a:spcBef>
                <a:spcPts val="900"/>
              </a:spcBef>
              <a:buFont typeface="+mj-lt"/>
              <a:buAutoNum type="arabicPeriod"/>
            </a:pPr>
            <a:r>
              <a:rPr lang="ru-RU" sz="2000" dirty="0">
                <a:solidFill>
                  <a:srgbClr val="000000"/>
                </a:solidFill>
                <a:latin typeface="Montserrat" panose="00000500000000000000" pitchFamily="2" charset="-52"/>
              </a:rPr>
              <a:t>План воспитательной работы</a:t>
            </a:r>
          </a:p>
        </p:txBody>
      </p:sp>
      <p:sp>
        <p:nvSpPr>
          <p:cNvPr id="4" name="Объект 2">
            <a:extLst>
              <a:ext uri="{FF2B5EF4-FFF2-40B4-BE49-F238E27FC236}">
                <a16:creationId xmlns:a16="http://schemas.microsoft.com/office/drawing/2014/main" id="{D5DC8DF2-3A3E-4A8D-8EBD-30C035E51ACD}"/>
              </a:ext>
            </a:extLst>
          </p:cNvPr>
          <p:cNvSpPr txBox="1">
            <a:spLocks/>
          </p:cNvSpPr>
          <p:nvPr/>
        </p:nvSpPr>
        <p:spPr>
          <a:xfrm>
            <a:off x="5306422" y="4089375"/>
            <a:ext cx="6409712" cy="186314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ru-RU" sz="1800" b="1" dirty="0">
                <a:solidFill>
                  <a:srgbClr val="8E0000"/>
                </a:solidFill>
                <a:latin typeface="Montserrat" panose="00000500000000000000" pitchFamily="2" charset="-52"/>
              </a:rPr>
              <a:t>Что планируется?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1800" dirty="0">
                <a:latin typeface="Montserrat" panose="00000500000000000000" pitchFamily="2" charset="-52"/>
              </a:rPr>
              <a:t>Утверждение перечня отчетной документации школы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1800" dirty="0">
                <a:latin typeface="Montserrat" panose="00000500000000000000" pitchFamily="2" charset="-52"/>
              </a:rPr>
              <a:t>Создание Единой информационной системы для автоматической выгрузки справок и получения информации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3BC56E7-F456-413C-933F-23AEB791360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7294" y="1336891"/>
            <a:ext cx="4305335" cy="43053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143477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3">
            <a:extLst>
              <a:ext uri="{FF2B5EF4-FFF2-40B4-BE49-F238E27FC236}">
                <a16:creationId xmlns:a16="http://schemas.microsoft.com/office/drawing/2014/main" id="{9CD27C7C-DB98-4EA3-AD36-6DE6E1DACFDE}"/>
              </a:ext>
            </a:extLst>
          </p:cNvPr>
          <p:cNvSpPr txBox="1">
            <a:spLocks/>
          </p:cNvSpPr>
          <p:nvPr/>
        </p:nvSpPr>
        <p:spPr>
          <a:xfrm>
            <a:off x="431800" y="1169043"/>
            <a:ext cx="6223000" cy="506826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l">
              <a:spcBef>
                <a:spcPts val="1200"/>
              </a:spcBef>
              <a:buFont typeface="+mj-lt"/>
              <a:buAutoNum type="arabicPeriod"/>
            </a:pPr>
            <a:r>
              <a:rPr lang="ru-RU" sz="2000" dirty="0">
                <a:solidFill>
                  <a:schemeClr val="tx1"/>
                </a:solidFill>
              </a:rPr>
              <a:t>Забота об учителе – не только в 2023 году!</a:t>
            </a:r>
          </a:p>
          <a:p>
            <a:pPr marL="342900" indent="-342900" algn="l">
              <a:spcBef>
                <a:spcPts val="1200"/>
              </a:spcBef>
              <a:buFont typeface="+mj-lt"/>
              <a:buAutoNum type="arabicPeriod"/>
            </a:pPr>
            <a:r>
              <a:rPr lang="ru-RU" sz="2000" dirty="0">
                <a:solidFill>
                  <a:schemeClr val="tx1"/>
                </a:solidFill>
              </a:rPr>
              <a:t>Увеличенный в 2024 году фонд заработной платы педагогов будет направлен, прежде всего, на повышение окладов (базовых ставок)!</a:t>
            </a:r>
          </a:p>
          <a:p>
            <a:pPr marL="342900" indent="-342900" algn="l">
              <a:spcBef>
                <a:spcPts val="1200"/>
              </a:spcBef>
              <a:buFont typeface="+mj-lt"/>
              <a:buAutoNum type="arabicPeriod"/>
            </a:pPr>
            <a:r>
              <a:rPr lang="ru-RU" sz="2000" dirty="0">
                <a:solidFill>
                  <a:schemeClr val="tx1"/>
                </a:solidFill>
              </a:rPr>
              <a:t>Провести ревизию нормативных актов</a:t>
            </a:r>
            <a:br>
              <a:rPr lang="ru-RU" sz="2000" dirty="0">
                <a:solidFill>
                  <a:schemeClr val="tx1"/>
                </a:solidFill>
              </a:rPr>
            </a:br>
            <a:r>
              <a:rPr lang="ru-RU" sz="2000" dirty="0">
                <a:solidFill>
                  <a:schemeClr val="tx1"/>
                </a:solidFill>
              </a:rPr>
              <a:t>по стимулированию педагогов</a:t>
            </a:r>
            <a:br>
              <a:rPr lang="ru-RU" sz="2000" dirty="0">
                <a:solidFill>
                  <a:schemeClr val="tx1"/>
                </a:solidFill>
              </a:rPr>
            </a:br>
            <a:r>
              <a:rPr lang="ru-RU" sz="2000" dirty="0">
                <a:solidFill>
                  <a:schemeClr val="tx1"/>
                </a:solidFill>
              </a:rPr>
              <a:t>(учесть всё новое)</a:t>
            </a:r>
          </a:p>
          <a:p>
            <a:pPr marL="342900" indent="-342900" algn="l">
              <a:spcBef>
                <a:spcPts val="1200"/>
              </a:spcBef>
              <a:buFont typeface="+mj-lt"/>
              <a:buAutoNum type="arabicPeriod"/>
            </a:pPr>
            <a:r>
              <a:rPr lang="ru-RU" sz="2000" dirty="0">
                <a:solidFill>
                  <a:schemeClr val="tx1"/>
                </a:solidFill>
              </a:rPr>
              <a:t>Обеспечить введение нового Порядка аттестации педагогов</a:t>
            </a:r>
          </a:p>
          <a:p>
            <a:pPr marL="342900" indent="-342900" algn="l">
              <a:spcBef>
                <a:spcPts val="1200"/>
              </a:spcBef>
              <a:buFont typeface="+mj-lt"/>
              <a:buAutoNum type="arabicPeriod"/>
            </a:pPr>
            <a:endParaRPr lang="ru-RU" sz="2000" dirty="0">
              <a:solidFill>
                <a:schemeClr val="tx1"/>
              </a:solidFill>
            </a:endParaRPr>
          </a:p>
          <a:p>
            <a:pPr marL="342900" indent="-342900" algn="l">
              <a:spcBef>
                <a:spcPts val="1200"/>
              </a:spcBef>
              <a:buFont typeface="+mj-lt"/>
              <a:buAutoNum type="arabicPeriod"/>
            </a:pPr>
            <a:endParaRPr lang="ru-RU" sz="2000" dirty="0">
              <a:solidFill>
                <a:schemeClr val="tx1"/>
              </a:solidFill>
            </a:endParaRPr>
          </a:p>
        </p:txBody>
      </p:sp>
      <p:pic>
        <p:nvPicPr>
          <p:cNvPr id="3" name="Picture 2" descr="https://linguacontact.com/wp-content/uploads/00-obshchiye-trebovaniya-k-perevodu-e1638149959799.jpg">
            <a:extLst>
              <a:ext uri="{FF2B5EF4-FFF2-40B4-BE49-F238E27FC236}">
                <a16:creationId xmlns:a16="http://schemas.microsoft.com/office/drawing/2014/main" id="{112042DA-14EE-411D-A633-9C6147F6E4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4092" y="1169043"/>
            <a:ext cx="4996108" cy="28962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Текст 4">
            <a:extLst>
              <a:ext uri="{FF2B5EF4-FFF2-40B4-BE49-F238E27FC236}">
                <a16:creationId xmlns:a16="http://schemas.microsoft.com/office/drawing/2014/main" id="{5209CCD6-7D24-4783-9BEB-AB3A21364520}"/>
              </a:ext>
            </a:extLst>
          </p:cNvPr>
          <p:cNvSpPr txBox="1">
            <a:spLocks/>
          </p:cNvSpPr>
          <p:nvPr/>
        </p:nvSpPr>
        <p:spPr>
          <a:xfrm>
            <a:off x="1362634" y="49213"/>
            <a:ext cx="10494005" cy="7159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ru-RU" sz="2400" dirty="0">
                <a:solidFill>
                  <a:schemeClr val="tx1"/>
                </a:solidFill>
              </a:rPr>
              <a:t>Идем к цели!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9BA0CD69-D443-4755-89C1-205C8733D250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555"/>
          <a:stretch/>
        </p:blipFill>
        <p:spPr>
          <a:xfrm>
            <a:off x="359437" y="49213"/>
            <a:ext cx="1003197" cy="7159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032294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763207A4-54BA-93B6-FCD9-3EB92E2A526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65"/>
            <a:ext cx="12192000" cy="6856835"/>
          </a:xfrm>
          <a:prstGeom prst="rect">
            <a:avLst/>
          </a:prstGeom>
        </p:spPr>
      </p:pic>
      <p:sp>
        <p:nvSpPr>
          <p:cNvPr id="10" name="Текст 12" descr="текстовый блок с названием презентации на титуле" title="Название презентации — Титул">
            <a:extLst>
              <a:ext uri="{FF2B5EF4-FFF2-40B4-BE49-F238E27FC236}">
                <a16:creationId xmlns:a16="http://schemas.microsoft.com/office/drawing/2014/main" id="{4BBB347F-9713-6F48-E1B3-C51641014AF0}"/>
              </a:ext>
            </a:extLst>
          </p:cNvPr>
          <p:cNvSpPr txBox="1">
            <a:spLocks/>
          </p:cNvSpPr>
          <p:nvPr/>
        </p:nvSpPr>
        <p:spPr>
          <a:xfrm>
            <a:off x="346075" y="1268413"/>
            <a:ext cx="11509375" cy="377983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ru-RU"/>
            </a:defPPr>
            <a:lvl1pPr marL="0" indent="0" algn="l" defTabSz="914400" rtl="0" eaLnBrk="1" latinLnBrk="0" hangingPunct="1"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PermianSlabSerifTypeface" panose="02000000000000000000" pitchFamily="50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4000" dirty="0">
                <a:solidFill>
                  <a:schemeClr val="tx1"/>
                </a:solidFill>
              </a:rPr>
              <a:t>Дошкольное образование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5C851AAB-AB1C-7CB4-318E-9205510805D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4847" b="99677" l="1973" r="99314">
                        <a14:foregroundMark x1="30017" y1="27464" x2="30017" y2="27464"/>
                        <a14:foregroundMark x1="46569" y1="4847" x2="46569" y2="4847"/>
                        <a14:foregroundMark x1="41424" y1="92569" x2="41424" y2="92569"/>
                        <a14:foregroundMark x1="7804" y1="56058" x2="7804" y2="56058"/>
                        <a14:foregroundMark x1="3859" y1="27302" x2="3859" y2="27302"/>
                        <a14:foregroundMark x1="3431" y1="63328" x2="3431" y2="63328"/>
                        <a14:foregroundMark x1="2744" y1="30533" x2="2744" y2="30533"/>
                        <a14:foregroundMark x1="2058" y1="64297" x2="2058" y2="64297"/>
                        <a14:foregroundMark x1="1973" y1="35057" x2="1973" y2="35057"/>
                        <a14:foregroundMark x1="92882" y1="32633" x2="92882" y2="32633"/>
                        <a14:foregroundMark x1="45540" y1="26656" x2="45540" y2="26656"/>
                        <a14:foregroundMark x1="45369" y1="18578" x2="45369" y2="18578"/>
                        <a14:foregroundMark x1="37479" y1="70921" x2="37479" y2="70921"/>
                        <a14:foregroundMark x1="65866" y1="77221" x2="65866" y2="77221"/>
                        <a14:foregroundMark x1="67667" y1="76737" x2="67667" y2="76737"/>
                        <a14:foregroundMark x1="69983" y1="76090" x2="69983" y2="76090"/>
                        <a14:foregroundMark x1="66038" y1="75606" x2="66038" y2="75606"/>
                        <a14:foregroundMark x1="65952" y1="74313" x2="65952" y2="74313"/>
                        <a14:foregroundMark x1="66810" y1="74637" x2="66810" y2="74637"/>
                        <a14:foregroundMark x1="66123" y1="74637" x2="66123" y2="74637"/>
                        <a14:foregroundMark x1="65952" y1="79483" x2="65952" y2="79483"/>
                        <a14:foregroundMark x1="50858" y1="51535" x2="50858" y2="51535"/>
                        <a14:foregroundMark x1="65952" y1="85460" x2="65952" y2="85460"/>
                        <a14:foregroundMark x1="68010" y1="85784" x2="68010" y2="85784"/>
                        <a14:foregroundMark x1="70154" y1="85460" x2="70154" y2="85460"/>
                        <a14:foregroundMark x1="72384" y1="85460" x2="72384" y2="85460"/>
                        <a14:foregroundMark x1="74099" y1="85460" x2="74099" y2="85460"/>
                        <a14:foregroundMark x1="75901" y1="87561" x2="75901" y2="87561"/>
                        <a14:foregroundMark x1="77702" y1="86914" x2="77702" y2="86914"/>
                        <a14:foregroundMark x1="79760" y1="87722" x2="79760" y2="87722"/>
                        <a14:foregroundMark x1="66552" y1="96123" x2="66552" y2="96123"/>
                        <a14:foregroundMark x1="68696" y1="95477" x2="68696" y2="95477"/>
                        <a14:foregroundMark x1="71098" y1="95477" x2="71098" y2="95477"/>
                        <a14:foregroundMark x1="72813" y1="94992" x2="72813" y2="94992"/>
                        <a14:foregroundMark x1="75300" y1="94023" x2="75300" y2="94023"/>
                        <a14:foregroundMark x1="77101" y1="94184" x2="77101" y2="94184"/>
                        <a14:foregroundMark x1="78559" y1="94669" x2="78559" y2="94669"/>
                        <a14:foregroundMark x1="80446" y1="94830" x2="80446" y2="94830"/>
                        <a14:foregroundMark x1="86621" y1="96446" x2="86621" y2="96446"/>
                        <a14:foregroundMark x1="34305" y1="90792" x2="34305" y2="90792"/>
                        <a14:foregroundMark x1="31818" y1="89822" x2="31818" y2="89822"/>
                        <a14:foregroundMark x1="99314" y1="58805" x2="99314" y2="58805"/>
                        <a14:foregroundMark x1="73928" y1="94830" x2="73928" y2="94830"/>
                        <a14:foregroundMark x1="73842" y1="98223" x2="73842" y2="98223"/>
                        <a14:foregroundMark x1="85763" y1="99677" x2="85763" y2="99677"/>
                        <a14:foregroundMark x1="65677" y1="88811" x2="65677" y2="88811"/>
                        <a14:foregroundMark x1="65863" y1="94406" x2="65863" y2="94406"/>
                        <a14:foregroundMark x1="78108" y1="83916" x2="78108" y2="83916"/>
                        <a14:foregroundMark x1="85343" y1="94406" x2="85343" y2="94406"/>
                        <a14:foregroundMark x1="87755" y1="98601" x2="87755" y2="98601"/>
                        <a14:foregroundMark x1="77737" y1="89860" x2="77737" y2="89860"/>
                        <a14:foregroundMark x1="65863" y1="87413" x2="65863" y2="87413"/>
                        <a14:foregroundMark x1="65863" y1="93357" x2="65863" y2="93357"/>
                        <a14:foregroundMark x1="65677" y1="95804" x2="65677" y2="95804"/>
                        <a14:foregroundMark x1="24490" y1="87762" x2="24490" y2="87762"/>
                        <a14:foregroundMark x1="23562" y1="88811" x2="23562" y2="88811"/>
                        <a14:foregroundMark x1="23748" y1="84615" x2="23748" y2="84615"/>
                        <a14:foregroundMark x1="65677" y1="87063" x2="65677" y2="87063"/>
                        <a14:foregroundMark x1="65863" y1="87413" x2="65863" y2="87413"/>
                        <a14:foregroundMark x1="65677" y1="87063" x2="65677" y2="87063"/>
                        <a14:foregroundMark x1="65677" y1="87413" x2="65677" y2="87413"/>
                        <a14:foregroundMark x1="65492" y1="87413" x2="65492" y2="87413"/>
                        <a14:foregroundMark x1="79221" y1="87413" x2="79221" y2="87413"/>
                        <a14:foregroundMark x1="79221" y1="86713" x2="79221" y2="86713"/>
                        <a14:foregroundMark x1="79406" y1="87762" x2="79406" y2="87762"/>
                        <a14:foregroundMark x1="79221" y1="87413" x2="79221" y2="87413"/>
                        <a14:foregroundMark x1="71985" y1="86713" x2="71985" y2="86713"/>
                        <a14:foregroundMark x1="71985" y1="86713" x2="71985" y2="86713"/>
                        <a14:foregroundMark x1="71985" y1="87762" x2="71985" y2="87762"/>
                        <a14:foregroundMark x1="65863" y1="87413" x2="65863" y2="87413"/>
                        <a14:foregroundMark x1="65677" y1="87413" x2="65677" y2="87413"/>
                        <a14:foregroundMark x1="65863" y1="86713" x2="65863" y2="86713"/>
                        <a14:foregroundMark x1="65863" y1="87762" x2="65863" y2="87762"/>
                        <a14:foregroundMark x1="79406" y1="86713" x2="79406" y2="86713"/>
                        <a14:foregroundMark x1="79406" y1="87063" x2="79406" y2="87063"/>
                        <a14:foregroundMark x1="79406" y1="86713" x2="79406" y2="86713"/>
                        <a14:foregroundMark x1="79035" y1="87063" x2="79035" y2="8706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08628" y="389728"/>
            <a:ext cx="2238062" cy="1188131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ED4EDF4E-0215-4B8B-BBD1-CD7F49DEB6D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4014" y="511152"/>
            <a:ext cx="722868" cy="10667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318644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Cambria" pitchFamily="18" charset="0"/>
              </a:rPr>
              <a:t>Доступность дошкольного образования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602277" y="1285861"/>
            <a:ext cx="5124773" cy="4840303"/>
          </a:xfrm>
        </p:spPr>
        <p:txBody>
          <a:bodyPr>
            <a:normAutofit/>
          </a:bodyPr>
          <a:lstStyle/>
          <a:p>
            <a:pPr marL="0" lvl="0" indent="0" algn="ctr">
              <a:buNone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Обеспечение возможности детям получать качественное образование в условиях, отвечающих современным требованиям, независимо от места проживания ребенка.</a:t>
            </a:r>
          </a:p>
          <a:p>
            <a:pPr algn="ctr">
              <a:buNone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 </a:t>
            </a:r>
          </a:p>
          <a:p>
            <a:pPr>
              <a:buNone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400" u="sng" dirty="0">
                <a:latin typeface="Times New Roman" pitchFamily="18" charset="0"/>
                <a:cs typeface="Times New Roman" pitchFamily="18" charset="0"/>
              </a:rPr>
              <a:t>Результат в </a:t>
            </a:r>
            <a:r>
              <a:rPr lang="ru-RU" sz="2400" u="sng" dirty="0" err="1">
                <a:latin typeface="Times New Roman" pitchFamily="18" charset="0"/>
                <a:cs typeface="Times New Roman" pitchFamily="18" charset="0"/>
              </a:rPr>
              <a:t>Ординском</a:t>
            </a:r>
            <a:r>
              <a:rPr lang="ru-RU" sz="2400" u="sng" dirty="0">
                <a:latin typeface="Times New Roman" pitchFamily="18" charset="0"/>
                <a:cs typeface="Times New Roman" pitchFamily="18" charset="0"/>
              </a:rPr>
              <a:t> МО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: охват детей дошкольным образованием в возрасте от 1,5 лет до 7 лет от числа заявившихся по состоянию на 01 января 2023 года составил </a:t>
            </a:r>
            <a:r>
              <a:rPr lang="ru-RU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100%</a:t>
            </a:r>
          </a:p>
          <a:p>
            <a:endParaRPr lang="ru-RU" dirty="0"/>
          </a:p>
        </p:txBody>
      </p:sp>
      <p:graphicFrame>
        <p:nvGraphicFramePr>
          <p:cNvPr id="4" name="Диаграмма 3">
            <a:extLst>
              <a:ext uri="{FF2B5EF4-FFF2-40B4-BE49-F238E27FC236}">
                <a16:creationId xmlns:a16="http://schemas.microsoft.com/office/drawing/2014/main" id="{04874BD4-85C8-4C06-866A-D4F4E50F5FF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72512927"/>
              </p:ext>
            </p:extLst>
          </p:nvPr>
        </p:nvGraphicFramePr>
        <p:xfrm>
          <a:off x="464949" y="1441342"/>
          <a:ext cx="5991387" cy="505153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81199" y="428604"/>
            <a:ext cx="8945105" cy="785818"/>
          </a:xfrm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ru-RU" sz="2000" b="1" dirty="0">
                <a:solidFill>
                  <a:srgbClr val="C00000"/>
                </a:solidFill>
              </a:rPr>
              <a:t> </a:t>
            </a:r>
            <a:r>
              <a:rPr lang="ru-RU" sz="24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Cambria" pitchFamily="18" charset="0"/>
              </a:rPr>
              <a:t>Поддержка и развитие способностей и талантов детей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5610385" y="1214422"/>
            <a:ext cx="5532895" cy="4783422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Муниципальный онлайн-конкурс видеороликов  для детей дошкольного возраста «Загадки матушки Природы или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НЕОбычные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эксперименты на улице»   7 дошкольников из 4 образовательных организаций</a:t>
            </a:r>
          </a:p>
          <a:p>
            <a:pPr>
              <a:buNone/>
            </a:pP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-  Муниципальный этап Всероссийского профориентационного технологического конкурса  дошкольных образовательных учреждений «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ИКаРёнок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» сезона 2022- 2023  - 5 команд</a:t>
            </a:r>
          </a:p>
          <a:p>
            <a:pPr>
              <a:buNone/>
            </a:pP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- Межмуниципальный этап Всероссийского профориентационного технологического конкурса  дошкольных образовательных учреждений «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ИКаРёнок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» сезона 2022- 2023  - команда  «Открытие» МБДОУ «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Ординский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детский сад» – 4 место </a:t>
            </a:r>
          </a:p>
          <a:p>
            <a:pPr>
              <a:buNone/>
            </a:pPr>
            <a:endParaRPr lang="ru-RU" sz="1400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1400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1400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5" name="Рисунок 14" descr="C:\Users\roo-spec7\Desktop\Downloads\1.jpe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6200000">
            <a:off x="534414" y="1353425"/>
            <a:ext cx="5214976" cy="49369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ject 7"/>
          <p:cNvSpPr/>
          <p:nvPr/>
        </p:nvSpPr>
        <p:spPr>
          <a:xfrm>
            <a:off x="3238480" y="214290"/>
            <a:ext cx="5786478" cy="64294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/>
          <p:nvPr/>
        </p:nvSpPr>
        <p:spPr>
          <a:xfrm>
            <a:off x="307475" y="1000109"/>
            <a:ext cx="3859694" cy="316612"/>
          </a:xfrm>
          <a:prstGeom prst="rect">
            <a:avLst/>
          </a:prstGeom>
        </p:spPr>
        <p:txBody>
          <a:bodyPr vert="horz" wrap="square" lIns="0" tIns="8750" rIns="0" bIns="0" rtlCol="0">
            <a:spAutoFit/>
          </a:bodyPr>
          <a:lstStyle/>
          <a:p>
            <a:pPr marL="8334" algn="ctr">
              <a:spcBef>
                <a:spcPts val="69"/>
              </a:spcBef>
            </a:pPr>
            <a:r>
              <a:rPr sz="2000" b="1" spc="-23">
                <a:latin typeface="Times New Roman" pitchFamily="18" charset="0"/>
                <a:cs typeface="Times New Roman" pitchFamily="18" charset="0"/>
              </a:rPr>
              <a:t>Формы</a:t>
            </a:r>
            <a:r>
              <a:rPr lang="ru-RU" sz="2000" b="1" spc="-23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000" b="1" spc="-118">
                <a:latin typeface="Times New Roman" pitchFamily="18" charset="0"/>
                <a:cs typeface="Times New Roman" pitchFamily="18" charset="0"/>
              </a:rPr>
              <a:t> </a:t>
            </a:r>
            <a:r>
              <a:rPr sz="2000" b="1" spc="-30" dirty="0">
                <a:latin typeface="Times New Roman" pitchFamily="18" charset="0"/>
                <a:cs typeface="Times New Roman" pitchFamily="18" charset="0"/>
              </a:rPr>
              <a:t>работы</a:t>
            </a:r>
            <a:endParaRPr sz="20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526942" y="1602292"/>
            <a:ext cx="4211735" cy="4703029"/>
          </a:xfrm>
          <a:prstGeom prst="rect">
            <a:avLst/>
          </a:prstGeom>
        </p:spPr>
        <p:txBody>
          <a:bodyPr vert="horz" wrap="square" lIns="0" tIns="24585" rIns="0" bIns="0" rtlCol="0">
            <a:spAutoFit/>
          </a:bodyPr>
          <a:lstStyle/>
          <a:p>
            <a:pPr marL="196260" marR="3333" indent="-188343">
              <a:lnSpc>
                <a:spcPts val="991"/>
              </a:lnSpc>
              <a:spcBef>
                <a:spcPts val="194"/>
              </a:spcBef>
              <a:buFont typeface="Wingdings"/>
              <a:buChar char=""/>
              <a:tabLst>
                <a:tab pos="196260" algn="l"/>
                <a:tab pos="196676" algn="l"/>
              </a:tabLst>
            </a:pPr>
            <a:r>
              <a:rPr spc="10" dirty="0" err="1">
                <a:latin typeface="Times New Roman" pitchFamily="18" charset="0"/>
                <a:cs typeface="Times New Roman" pitchFamily="18" charset="0"/>
              </a:rPr>
              <a:t>Занятия</a:t>
            </a:r>
            <a:r>
              <a:rPr spc="1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pc="30" dirty="0" err="1">
                <a:latin typeface="Times New Roman" pitchFamily="18" charset="0"/>
                <a:cs typeface="Times New Roman" pitchFamily="18" charset="0"/>
              </a:rPr>
              <a:t>по</a:t>
            </a:r>
            <a:r>
              <a:rPr lang="ru-RU" spc="3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pc="23" dirty="0" err="1">
                <a:latin typeface="Times New Roman" pitchFamily="18" charset="0"/>
                <a:cs typeface="Times New Roman" pitchFamily="18" charset="0"/>
              </a:rPr>
              <a:t>ознакомлению</a:t>
            </a:r>
            <a:r>
              <a:rPr spc="23" dirty="0">
                <a:latin typeface="Times New Roman" pitchFamily="18" charset="0"/>
                <a:cs typeface="Times New Roman" pitchFamily="18" charset="0"/>
              </a:rPr>
              <a:t> </a:t>
            </a:r>
            <a:endParaRPr lang="ru-RU" spc="23" dirty="0">
              <a:latin typeface="Times New Roman" pitchFamily="18" charset="0"/>
              <a:cs typeface="Times New Roman" pitchFamily="18" charset="0"/>
            </a:endParaRPr>
          </a:p>
          <a:p>
            <a:pPr marL="196260" marR="3333" indent="-188343">
              <a:lnSpc>
                <a:spcPts val="991"/>
              </a:lnSpc>
              <a:spcBef>
                <a:spcPts val="194"/>
              </a:spcBef>
              <a:buFont typeface="Wingdings"/>
              <a:buChar char=""/>
              <a:tabLst>
                <a:tab pos="196260" algn="l"/>
                <a:tab pos="196676" algn="l"/>
              </a:tabLst>
            </a:pPr>
            <a:endParaRPr lang="ru-RU" spc="23" dirty="0">
              <a:latin typeface="Times New Roman" pitchFamily="18" charset="0"/>
              <a:cs typeface="Times New Roman" pitchFamily="18" charset="0"/>
            </a:endParaRPr>
          </a:p>
          <a:p>
            <a:pPr marL="7917" marR="3333">
              <a:lnSpc>
                <a:spcPts val="991"/>
              </a:lnSpc>
              <a:spcBef>
                <a:spcPts val="194"/>
              </a:spcBef>
              <a:tabLst>
                <a:tab pos="196260" algn="l"/>
                <a:tab pos="196676" algn="l"/>
              </a:tabLst>
            </a:pPr>
            <a:r>
              <a:rPr spc="20" dirty="0" err="1">
                <a:latin typeface="Times New Roman" pitchFamily="18" charset="0"/>
                <a:cs typeface="Times New Roman" pitchFamily="18" charset="0"/>
              </a:rPr>
              <a:t>дошкольников</a:t>
            </a:r>
            <a:r>
              <a:rPr spc="-112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pc="26" dirty="0">
                <a:latin typeface="Times New Roman" pitchFamily="18" charset="0"/>
                <a:cs typeface="Times New Roman" pitchFamily="18" charset="0"/>
              </a:rPr>
              <a:t>с</a:t>
            </a:r>
            <a:r>
              <a:rPr spc="-92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pc="20" dirty="0">
                <a:latin typeface="Times New Roman" pitchFamily="18" charset="0"/>
                <a:cs typeface="Times New Roman" pitchFamily="18" charset="0"/>
              </a:rPr>
              <a:t>трудом</a:t>
            </a:r>
            <a:r>
              <a:rPr spc="-10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pc="7" dirty="0">
                <a:latin typeface="Times New Roman" pitchFamily="18" charset="0"/>
                <a:cs typeface="Times New Roman" pitchFamily="18" charset="0"/>
              </a:rPr>
              <a:t>взрослых</a:t>
            </a:r>
            <a:endParaRPr dirty="0">
              <a:latin typeface="Times New Roman" pitchFamily="18" charset="0"/>
              <a:cs typeface="Times New Roman" pitchFamily="18" charset="0"/>
            </a:endParaRPr>
          </a:p>
          <a:p>
            <a:pPr marL="196260" indent="-188343">
              <a:spcBef>
                <a:spcPts val="469"/>
              </a:spcBef>
              <a:buFont typeface="Wingdings"/>
              <a:buChar char=""/>
              <a:tabLst>
                <a:tab pos="196260" algn="l"/>
                <a:tab pos="196676" algn="l"/>
              </a:tabLst>
            </a:pPr>
            <a:r>
              <a:rPr spc="16" dirty="0">
                <a:latin typeface="Times New Roman" pitchFamily="18" charset="0"/>
                <a:cs typeface="Times New Roman" pitchFamily="18" charset="0"/>
              </a:rPr>
              <a:t>Дидактические </a:t>
            </a:r>
            <a:r>
              <a:rPr spc="-10" dirty="0">
                <a:latin typeface="Times New Roman" pitchFamily="18" charset="0"/>
                <a:cs typeface="Times New Roman" pitchFamily="18" charset="0"/>
              </a:rPr>
              <a:t>игры,</a:t>
            </a:r>
            <a:r>
              <a:rPr spc="-24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pc="-24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pc="20" dirty="0" err="1">
                <a:latin typeface="Times New Roman" pitchFamily="18" charset="0"/>
                <a:cs typeface="Times New Roman" pitchFamily="18" charset="0"/>
              </a:rPr>
              <a:t>викторины</a:t>
            </a:r>
            <a:endParaRPr lang="ru-RU" spc="20" dirty="0">
              <a:latin typeface="Times New Roman" pitchFamily="18" charset="0"/>
              <a:cs typeface="Times New Roman" pitchFamily="18" charset="0"/>
            </a:endParaRPr>
          </a:p>
          <a:p>
            <a:pPr marL="196260" indent="-188343">
              <a:lnSpc>
                <a:spcPts val="1047"/>
              </a:lnSpc>
              <a:spcBef>
                <a:spcPts val="479"/>
              </a:spcBef>
              <a:buFont typeface="Wingdings"/>
              <a:buChar char=""/>
              <a:tabLst>
                <a:tab pos="196260" algn="l"/>
                <a:tab pos="196676" algn="l"/>
              </a:tabLst>
            </a:pPr>
            <a:r>
              <a:rPr spc="13" dirty="0" err="1">
                <a:latin typeface="Times New Roman" pitchFamily="18" charset="0"/>
                <a:cs typeface="Times New Roman" pitchFamily="18" charset="0"/>
              </a:rPr>
              <a:t>Сюжетно-ролевые</a:t>
            </a:r>
            <a:r>
              <a:rPr spc="-98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pc="26" dirty="0" err="1">
                <a:latin typeface="Times New Roman" pitchFamily="18" charset="0"/>
                <a:cs typeface="Times New Roman" pitchFamily="18" charset="0"/>
              </a:rPr>
              <a:t>игры</a:t>
            </a:r>
            <a:endParaRPr lang="ru-RU" spc="26" dirty="0">
              <a:latin typeface="Times New Roman" pitchFamily="18" charset="0"/>
              <a:cs typeface="Times New Roman" pitchFamily="18" charset="0"/>
            </a:endParaRPr>
          </a:p>
          <a:p>
            <a:pPr marL="196260" indent="-188343">
              <a:lnSpc>
                <a:spcPts val="1047"/>
              </a:lnSpc>
              <a:spcBef>
                <a:spcPts val="479"/>
              </a:spcBef>
              <a:buFont typeface="Wingdings"/>
              <a:buChar char=""/>
              <a:tabLst>
                <a:tab pos="196260" algn="l"/>
                <a:tab pos="196676" algn="l"/>
              </a:tabLst>
            </a:pPr>
            <a:endParaRPr dirty="0">
              <a:latin typeface="Times New Roman" pitchFamily="18" charset="0"/>
              <a:cs typeface="Times New Roman" pitchFamily="18" charset="0"/>
            </a:endParaRPr>
          </a:p>
          <a:p>
            <a:pPr marL="196260">
              <a:lnSpc>
                <a:spcPts val="991"/>
              </a:lnSpc>
            </a:pPr>
            <a:r>
              <a:rPr spc="-30" dirty="0">
                <a:latin typeface="Times New Roman" pitchFamily="18" charset="0"/>
                <a:cs typeface="Times New Roman" pitchFamily="18" charset="0"/>
              </a:rPr>
              <a:t>«Магазин»,</a:t>
            </a:r>
            <a:r>
              <a:rPr spc="-10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pc="-23" dirty="0">
                <a:latin typeface="Times New Roman" pitchFamily="18" charset="0"/>
                <a:cs typeface="Times New Roman" pitchFamily="18" charset="0"/>
              </a:rPr>
              <a:t>«</a:t>
            </a:r>
            <a:r>
              <a:rPr spc="-23" dirty="0" err="1">
                <a:latin typeface="Times New Roman" pitchFamily="18" charset="0"/>
                <a:cs typeface="Times New Roman" pitchFamily="18" charset="0"/>
              </a:rPr>
              <a:t>Строители</a:t>
            </a:r>
            <a:r>
              <a:rPr spc="-23" dirty="0">
                <a:latin typeface="Times New Roman" pitchFamily="18" charset="0"/>
                <a:cs typeface="Times New Roman" pitchFamily="18" charset="0"/>
              </a:rPr>
              <a:t>»,</a:t>
            </a:r>
            <a:endParaRPr lang="ru-RU" spc="-23" dirty="0">
              <a:latin typeface="Times New Roman" pitchFamily="18" charset="0"/>
              <a:cs typeface="Times New Roman" pitchFamily="18" charset="0"/>
            </a:endParaRPr>
          </a:p>
          <a:p>
            <a:pPr marL="196260">
              <a:lnSpc>
                <a:spcPts val="991"/>
              </a:lnSpc>
            </a:pPr>
            <a:endParaRPr dirty="0">
              <a:latin typeface="Times New Roman" pitchFamily="18" charset="0"/>
              <a:cs typeface="Times New Roman" pitchFamily="18" charset="0"/>
            </a:endParaRPr>
          </a:p>
          <a:p>
            <a:pPr marL="196260">
              <a:lnSpc>
                <a:spcPts val="991"/>
              </a:lnSpc>
            </a:pPr>
            <a:r>
              <a:rPr spc="3" dirty="0">
                <a:latin typeface="Times New Roman" pitchFamily="18" charset="0"/>
                <a:cs typeface="Times New Roman" pitchFamily="18" charset="0"/>
              </a:rPr>
              <a:t>«Пожарная </a:t>
            </a:r>
            <a:r>
              <a:rPr spc="-46" dirty="0">
                <a:latin typeface="Times New Roman" pitchFamily="18" charset="0"/>
                <a:cs typeface="Times New Roman" pitchFamily="18" charset="0"/>
              </a:rPr>
              <a:t>часть»,</a:t>
            </a:r>
            <a:r>
              <a:rPr spc="-217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pc="-46" dirty="0">
                <a:latin typeface="Times New Roman" pitchFamily="18" charset="0"/>
                <a:cs typeface="Times New Roman" pitchFamily="18" charset="0"/>
              </a:rPr>
              <a:t>«</a:t>
            </a:r>
            <a:r>
              <a:rPr spc="-46" dirty="0" err="1">
                <a:latin typeface="Times New Roman" pitchFamily="18" charset="0"/>
                <a:cs typeface="Times New Roman" pitchFamily="18" charset="0"/>
              </a:rPr>
              <a:t>Школа</a:t>
            </a:r>
            <a:r>
              <a:rPr spc="-46" dirty="0">
                <a:latin typeface="Times New Roman" pitchFamily="18" charset="0"/>
                <a:cs typeface="Times New Roman" pitchFamily="18" charset="0"/>
              </a:rPr>
              <a:t>»,</a:t>
            </a:r>
            <a:endParaRPr lang="ru-RU" spc="-46" dirty="0">
              <a:latin typeface="Times New Roman" pitchFamily="18" charset="0"/>
              <a:cs typeface="Times New Roman" pitchFamily="18" charset="0"/>
            </a:endParaRPr>
          </a:p>
          <a:p>
            <a:pPr marL="196260">
              <a:lnSpc>
                <a:spcPts val="991"/>
              </a:lnSpc>
            </a:pPr>
            <a:endParaRPr dirty="0">
              <a:latin typeface="Times New Roman" pitchFamily="18" charset="0"/>
              <a:cs typeface="Times New Roman" pitchFamily="18" charset="0"/>
            </a:endParaRPr>
          </a:p>
          <a:p>
            <a:pPr marL="196260">
              <a:lnSpc>
                <a:spcPts val="1047"/>
              </a:lnSpc>
            </a:pPr>
            <a:r>
              <a:rPr spc="-13" dirty="0">
                <a:latin typeface="Times New Roman" pitchFamily="18" charset="0"/>
                <a:cs typeface="Times New Roman" pitchFamily="18" charset="0"/>
              </a:rPr>
              <a:t>«Космос» </a:t>
            </a:r>
            <a:r>
              <a:rPr spc="43" dirty="0">
                <a:latin typeface="Times New Roman" pitchFamily="18" charset="0"/>
                <a:cs typeface="Times New Roman" pitchFamily="18" charset="0"/>
              </a:rPr>
              <a:t>и</a:t>
            </a:r>
            <a:r>
              <a:rPr spc="-184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pc="-20" dirty="0" err="1">
                <a:latin typeface="Times New Roman" pitchFamily="18" charset="0"/>
                <a:cs typeface="Times New Roman" pitchFamily="18" charset="0"/>
              </a:rPr>
              <a:t>др</a:t>
            </a:r>
            <a:r>
              <a:rPr spc="-20" dirty="0">
                <a:latin typeface="Times New Roman" pitchFamily="18" charset="0"/>
                <a:cs typeface="Times New Roman" pitchFamily="18" charset="0"/>
              </a:rPr>
              <a:t>.</a:t>
            </a:r>
            <a:endParaRPr lang="ru-RU" spc="-20" dirty="0">
              <a:latin typeface="Times New Roman" pitchFamily="18" charset="0"/>
              <a:cs typeface="Times New Roman" pitchFamily="18" charset="0"/>
            </a:endParaRPr>
          </a:p>
          <a:p>
            <a:pPr marL="196260">
              <a:lnSpc>
                <a:spcPts val="1047"/>
              </a:lnSpc>
            </a:pPr>
            <a:endParaRPr dirty="0">
              <a:latin typeface="Times New Roman" pitchFamily="18" charset="0"/>
              <a:cs typeface="Times New Roman" pitchFamily="18" charset="0"/>
            </a:endParaRPr>
          </a:p>
          <a:p>
            <a:pPr marL="196260" indent="-188343">
              <a:lnSpc>
                <a:spcPts val="1047"/>
              </a:lnSpc>
              <a:spcBef>
                <a:spcPts val="479"/>
              </a:spcBef>
              <a:buFont typeface="Wingdings"/>
              <a:buChar char=""/>
              <a:tabLst>
                <a:tab pos="196260" algn="l"/>
                <a:tab pos="196676" algn="l"/>
              </a:tabLst>
            </a:pPr>
            <a:r>
              <a:rPr spc="20" dirty="0" err="1">
                <a:latin typeface="Times New Roman" pitchFamily="18" charset="0"/>
                <a:cs typeface="Times New Roman" pitchFamily="18" charset="0"/>
              </a:rPr>
              <a:t>Чтение</a:t>
            </a:r>
            <a:r>
              <a:rPr spc="-102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pc="13" dirty="0" err="1">
                <a:latin typeface="Times New Roman" pitchFamily="18" charset="0"/>
                <a:cs typeface="Times New Roman" pitchFamily="18" charset="0"/>
              </a:rPr>
              <a:t>художественной</a:t>
            </a:r>
            <a:endParaRPr lang="ru-RU" spc="13" dirty="0">
              <a:latin typeface="Times New Roman" pitchFamily="18" charset="0"/>
              <a:cs typeface="Times New Roman" pitchFamily="18" charset="0"/>
            </a:endParaRPr>
          </a:p>
          <a:p>
            <a:pPr marL="196260" indent="-188343">
              <a:lnSpc>
                <a:spcPts val="1047"/>
              </a:lnSpc>
              <a:spcBef>
                <a:spcPts val="479"/>
              </a:spcBef>
              <a:buFont typeface="Wingdings"/>
              <a:buChar char=""/>
              <a:tabLst>
                <a:tab pos="196260" algn="l"/>
                <a:tab pos="196676" algn="l"/>
              </a:tabLst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marL="196260">
              <a:lnSpc>
                <a:spcPts val="1047"/>
              </a:lnSpc>
            </a:pPr>
            <a:r>
              <a:rPr spc="-7" dirty="0" err="1">
                <a:latin typeface="Times New Roman" pitchFamily="18" charset="0"/>
                <a:cs typeface="Times New Roman" pitchFamily="18" charset="0"/>
              </a:rPr>
              <a:t>литературы</a:t>
            </a:r>
            <a:r>
              <a:rPr spc="-7" dirty="0">
                <a:latin typeface="Times New Roman" pitchFamily="18" charset="0"/>
                <a:cs typeface="Times New Roman" pitchFamily="18" charset="0"/>
              </a:rPr>
              <a:t>,</a:t>
            </a:r>
            <a:r>
              <a:rPr spc="-98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pc="20" dirty="0" err="1">
                <a:latin typeface="Times New Roman" pitchFamily="18" charset="0"/>
                <a:cs typeface="Times New Roman" pitchFamily="18" charset="0"/>
              </a:rPr>
              <a:t>беседы</a:t>
            </a:r>
            <a:endParaRPr lang="ru-RU" spc="20" dirty="0">
              <a:latin typeface="Times New Roman" pitchFamily="18" charset="0"/>
              <a:cs typeface="Times New Roman" pitchFamily="18" charset="0"/>
            </a:endParaRPr>
          </a:p>
          <a:p>
            <a:pPr marL="196260">
              <a:lnSpc>
                <a:spcPts val="1047"/>
              </a:lnSpc>
            </a:pPr>
            <a:endParaRPr dirty="0">
              <a:latin typeface="Times New Roman" pitchFamily="18" charset="0"/>
              <a:cs typeface="Times New Roman" pitchFamily="18" charset="0"/>
            </a:endParaRPr>
          </a:p>
          <a:p>
            <a:pPr marL="196260" marR="179175" indent="-188343">
              <a:lnSpc>
                <a:spcPts val="991"/>
              </a:lnSpc>
              <a:spcBef>
                <a:spcPts val="607"/>
              </a:spcBef>
              <a:buFont typeface="Wingdings"/>
              <a:buChar char=""/>
              <a:tabLst>
                <a:tab pos="196260" algn="l"/>
                <a:tab pos="196676" algn="l"/>
              </a:tabLst>
            </a:pPr>
            <a:r>
              <a:rPr dirty="0">
                <a:latin typeface="Times New Roman" pitchFamily="18" charset="0"/>
                <a:cs typeface="Times New Roman" pitchFamily="18" charset="0"/>
              </a:rPr>
              <a:t>Экскурсии, </a:t>
            </a:r>
            <a:r>
              <a:rPr spc="16" dirty="0">
                <a:latin typeface="Times New Roman" pitchFamily="18" charset="0"/>
                <a:cs typeface="Times New Roman" pitchFamily="18" charset="0"/>
              </a:rPr>
              <a:t>целевые </a:t>
            </a:r>
            <a:r>
              <a:rPr dirty="0" err="1">
                <a:latin typeface="Times New Roman" pitchFamily="18" charset="0"/>
                <a:cs typeface="Times New Roman" pitchFamily="18" charset="0"/>
              </a:rPr>
              <a:t>прогулки</a:t>
            </a:r>
            <a:r>
              <a:rPr dirty="0">
                <a:latin typeface="Times New Roman" pitchFamily="18" charset="0"/>
                <a:cs typeface="Times New Roman" pitchFamily="18" charset="0"/>
              </a:rPr>
              <a:t>,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marL="7917" marR="179175">
              <a:lnSpc>
                <a:spcPts val="991"/>
              </a:lnSpc>
              <a:spcBef>
                <a:spcPts val="607"/>
              </a:spcBef>
              <a:tabLst>
                <a:tab pos="196260" algn="l"/>
                <a:tab pos="196676" algn="l"/>
              </a:tabLst>
            </a:pPr>
            <a:r>
              <a:rPr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spc="16" dirty="0">
                <a:latin typeface="Times New Roman" pitchFamily="18" charset="0"/>
                <a:cs typeface="Times New Roman" pitchFamily="18" charset="0"/>
              </a:rPr>
              <a:t>встречи</a:t>
            </a:r>
            <a:r>
              <a:rPr spc="-98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pc="26" dirty="0">
                <a:latin typeface="Times New Roman" pitchFamily="18" charset="0"/>
                <a:cs typeface="Times New Roman" pitchFamily="18" charset="0"/>
              </a:rPr>
              <a:t>с</a:t>
            </a:r>
            <a:r>
              <a:rPr spc="-89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pc="23" dirty="0">
                <a:latin typeface="Times New Roman" pitchFamily="18" charset="0"/>
                <a:cs typeface="Times New Roman" pitchFamily="18" charset="0"/>
              </a:rPr>
              <a:t>работниками</a:t>
            </a:r>
            <a:r>
              <a:rPr spc="-10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dirty="0" err="1">
                <a:latin typeface="Times New Roman" pitchFamily="18" charset="0"/>
                <a:cs typeface="Times New Roman" pitchFamily="18" charset="0"/>
              </a:rPr>
              <a:t>разных</a:t>
            </a:r>
            <a:r>
              <a:rPr dirty="0">
                <a:latin typeface="Times New Roman" pitchFamily="18" charset="0"/>
                <a:cs typeface="Times New Roman" pitchFamily="18" charset="0"/>
              </a:rPr>
              <a:t>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marL="7917" marR="179175">
              <a:lnSpc>
                <a:spcPts val="991"/>
              </a:lnSpc>
              <a:spcBef>
                <a:spcPts val="607"/>
              </a:spcBef>
              <a:tabLst>
                <a:tab pos="196260" algn="l"/>
                <a:tab pos="196676" algn="l"/>
              </a:tabLst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pc="26" dirty="0">
                <a:latin typeface="Times New Roman" pitchFamily="18" charset="0"/>
                <a:cs typeface="Times New Roman" pitchFamily="18" charset="0"/>
              </a:rPr>
              <a:t>профессий</a:t>
            </a:r>
            <a:endParaRPr dirty="0">
              <a:latin typeface="Times New Roman" pitchFamily="18" charset="0"/>
              <a:cs typeface="Times New Roman" pitchFamily="18" charset="0"/>
            </a:endParaRPr>
          </a:p>
          <a:p>
            <a:pPr marL="196260" indent="-188343">
              <a:spcBef>
                <a:spcPts val="469"/>
              </a:spcBef>
              <a:buFont typeface="Wingdings"/>
              <a:buChar char=""/>
              <a:tabLst>
                <a:tab pos="196260" algn="l"/>
                <a:tab pos="196676" algn="l"/>
              </a:tabLst>
            </a:pPr>
            <a:r>
              <a:rPr spc="13" dirty="0" err="1">
                <a:latin typeface="Times New Roman" pitchFamily="18" charset="0"/>
                <a:cs typeface="Times New Roman" pitchFamily="18" charset="0"/>
              </a:rPr>
              <a:t>Тематические</a:t>
            </a:r>
            <a:r>
              <a:rPr spc="-118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pc="26" dirty="0" err="1">
                <a:latin typeface="Times New Roman" pitchFamily="18" charset="0"/>
                <a:cs typeface="Times New Roman" pitchFamily="18" charset="0"/>
              </a:rPr>
              <a:t>недели</a:t>
            </a:r>
            <a:endParaRPr dirty="0">
              <a:latin typeface="Times New Roman" pitchFamily="18" charset="0"/>
              <a:cs typeface="Times New Roman" pitchFamily="18" charset="0"/>
            </a:endParaRPr>
          </a:p>
          <a:p>
            <a:pPr marL="196260" indent="-188343">
              <a:lnSpc>
                <a:spcPts val="1047"/>
              </a:lnSpc>
              <a:spcBef>
                <a:spcPts val="482"/>
              </a:spcBef>
              <a:buFont typeface="Wingdings"/>
              <a:buChar char=""/>
              <a:tabLst>
                <a:tab pos="196260" algn="l"/>
                <a:tab pos="196676" algn="l"/>
              </a:tabLst>
            </a:pPr>
            <a:r>
              <a:rPr spc="16" dirty="0" err="1">
                <a:latin typeface="Times New Roman" pitchFamily="18" charset="0"/>
                <a:cs typeface="Times New Roman" pitchFamily="18" charset="0"/>
              </a:rPr>
              <a:t>Совместная</a:t>
            </a:r>
            <a:r>
              <a:rPr spc="-10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pc="7" dirty="0" err="1">
                <a:latin typeface="Times New Roman" pitchFamily="18" charset="0"/>
                <a:cs typeface="Times New Roman" pitchFamily="18" charset="0"/>
              </a:rPr>
              <a:t>деятельность</a:t>
            </a:r>
            <a:endParaRPr lang="ru-RU" spc="7" dirty="0">
              <a:latin typeface="Times New Roman" pitchFamily="18" charset="0"/>
              <a:cs typeface="Times New Roman" pitchFamily="18" charset="0"/>
            </a:endParaRPr>
          </a:p>
          <a:p>
            <a:pPr marL="196260" indent="-188343">
              <a:lnSpc>
                <a:spcPts val="1047"/>
              </a:lnSpc>
              <a:spcBef>
                <a:spcPts val="482"/>
              </a:spcBef>
              <a:buFont typeface="Wingdings"/>
              <a:buChar char=""/>
              <a:tabLst>
                <a:tab pos="196260" algn="l"/>
                <a:tab pos="196676" algn="l"/>
              </a:tabLst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marL="196260" marR="136257">
              <a:lnSpc>
                <a:spcPts val="991"/>
              </a:lnSpc>
              <a:spcBef>
                <a:spcPts val="69"/>
              </a:spcBef>
            </a:pPr>
            <a:r>
              <a:rPr spc="26" dirty="0">
                <a:latin typeface="Times New Roman" pitchFamily="18" charset="0"/>
                <a:cs typeface="Times New Roman" pitchFamily="18" charset="0"/>
              </a:rPr>
              <a:t>с </a:t>
            </a:r>
            <a:r>
              <a:rPr spc="13" dirty="0">
                <a:latin typeface="Times New Roman" pitchFamily="18" charset="0"/>
                <a:cs typeface="Times New Roman" pitchFamily="18" charset="0"/>
              </a:rPr>
              <a:t>родителями,</a:t>
            </a:r>
            <a:r>
              <a:rPr spc="-22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pc="10" dirty="0" err="1">
                <a:latin typeface="Times New Roman" pitchFamily="18" charset="0"/>
                <a:cs typeface="Times New Roman" pitchFamily="18" charset="0"/>
              </a:rPr>
              <a:t>самостоятельная</a:t>
            </a:r>
            <a:r>
              <a:rPr spc="10" dirty="0">
                <a:latin typeface="Times New Roman" pitchFamily="18" charset="0"/>
                <a:cs typeface="Times New Roman" pitchFamily="18" charset="0"/>
              </a:rPr>
              <a:t> </a:t>
            </a:r>
            <a:endParaRPr lang="ru-RU" spc="10" dirty="0">
              <a:latin typeface="Times New Roman" pitchFamily="18" charset="0"/>
              <a:cs typeface="Times New Roman" pitchFamily="18" charset="0"/>
            </a:endParaRPr>
          </a:p>
          <a:p>
            <a:pPr marL="196260" marR="136257">
              <a:lnSpc>
                <a:spcPts val="991"/>
              </a:lnSpc>
              <a:spcBef>
                <a:spcPts val="69"/>
              </a:spcBef>
            </a:pPr>
            <a:endParaRPr lang="ru-RU" spc="10" dirty="0">
              <a:latin typeface="Times New Roman" pitchFamily="18" charset="0"/>
              <a:cs typeface="Times New Roman" pitchFamily="18" charset="0"/>
            </a:endParaRPr>
          </a:p>
          <a:p>
            <a:pPr marL="196260" marR="136257">
              <a:lnSpc>
                <a:spcPts val="991"/>
              </a:lnSpc>
              <a:spcBef>
                <a:spcPts val="69"/>
              </a:spcBef>
            </a:pPr>
            <a:r>
              <a:rPr spc="1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pc="7" dirty="0" err="1">
                <a:latin typeface="Times New Roman" pitchFamily="18" charset="0"/>
                <a:cs typeface="Times New Roman" pitchFamily="18" charset="0"/>
              </a:rPr>
              <a:t>деятельность</a:t>
            </a:r>
            <a:r>
              <a:rPr spc="-98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pc="16" dirty="0" err="1">
                <a:latin typeface="Times New Roman" pitchFamily="18" charset="0"/>
                <a:cs typeface="Times New Roman" pitchFamily="18" charset="0"/>
              </a:rPr>
              <a:t>детей</a:t>
            </a:r>
            <a:endParaRPr dirty="0">
              <a:latin typeface="Times New Roman" pitchFamily="18" charset="0"/>
              <a:cs typeface="Times New Roman" pitchFamily="18" charset="0"/>
            </a:endParaRPr>
          </a:p>
          <a:p>
            <a:pPr marL="196260" indent="-188343">
              <a:spcBef>
                <a:spcPts val="469"/>
              </a:spcBef>
              <a:buFont typeface="Wingdings"/>
              <a:buChar char=""/>
              <a:tabLst>
                <a:tab pos="196260" algn="l"/>
                <a:tab pos="196676" algn="l"/>
              </a:tabLst>
            </a:pPr>
            <a:r>
              <a:rPr spc="10" dirty="0">
                <a:latin typeface="Times New Roman" pitchFamily="18" charset="0"/>
                <a:cs typeface="Times New Roman" pitchFamily="18" charset="0"/>
              </a:rPr>
              <a:t>Занятия</a:t>
            </a:r>
            <a:r>
              <a:rPr spc="-102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pc="30" dirty="0">
                <a:latin typeface="Times New Roman" pitchFamily="18" charset="0"/>
                <a:cs typeface="Times New Roman" pitchFamily="18" charset="0"/>
              </a:rPr>
              <a:t>по</a:t>
            </a:r>
            <a:r>
              <a:rPr spc="-102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pc="13" dirty="0">
                <a:latin typeface="Times New Roman" pitchFamily="18" charset="0"/>
                <a:cs typeface="Times New Roman" pitchFamily="18" charset="0"/>
              </a:rPr>
              <a:t>робототехнике</a:t>
            </a:r>
            <a:r>
              <a:rPr spc="-98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pc="43" dirty="0">
                <a:latin typeface="Times New Roman" pitchFamily="18" charset="0"/>
                <a:cs typeface="Times New Roman" pitchFamily="18" charset="0"/>
              </a:rPr>
              <a:t>и</a:t>
            </a:r>
            <a:r>
              <a:rPr spc="-9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pc="-20" dirty="0">
                <a:latin typeface="Times New Roman" pitchFamily="18" charset="0"/>
                <a:cs typeface="Times New Roman" pitchFamily="18" charset="0"/>
              </a:rPr>
              <a:t>др.</a:t>
            </a:r>
            <a:endParaRPr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4745638" y="1000108"/>
            <a:ext cx="1773838" cy="562833"/>
          </a:xfrm>
          <a:prstGeom prst="rect">
            <a:avLst/>
          </a:prstGeom>
        </p:spPr>
        <p:txBody>
          <a:bodyPr vert="horz" wrap="square" lIns="0" tIns="8750" rIns="0" bIns="0" rtlCol="0">
            <a:spAutoFit/>
          </a:bodyPr>
          <a:lstStyle/>
          <a:p>
            <a:pPr marL="8334" marR="3333">
              <a:spcBef>
                <a:spcPts val="69"/>
              </a:spcBef>
            </a:pPr>
            <a:r>
              <a:rPr b="1" spc="-23" dirty="0">
                <a:latin typeface="Times New Roman" pitchFamily="18" charset="0"/>
                <a:cs typeface="Times New Roman" pitchFamily="18" charset="0"/>
              </a:rPr>
              <a:t>Педагоги</a:t>
            </a:r>
            <a:r>
              <a:rPr b="1" spc="-30" dirty="0">
                <a:latin typeface="Times New Roman" pitchFamily="18" charset="0"/>
                <a:cs typeface="Times New Roman" pitchFamily="18" charset="0"/>
              </a:rPr>
              <a:t>ч</a:t>
            </a:r>
            <a:r>
              <a:rPr b="1" spc="-13" dirty="0">
                <a:latin typeface="Times New Roman" pitchFamily="18" charset="0"/>
                <a:cs typeface="Times New Roman" pitchFamily="18" charset="0"/>
              </a:rPr>
              <a:t>е</a:t>
            </a:r>
            <a:r>
              <a:rPr b="1" spc="-20" dirty="0">
                <a:latin typeface="Times New Roman" pitchFamily="18" charset="0"/>
                <a:cs typeface="Times New Roman" pitchFamily="18" charset="0"/>
              </a:rPr>
              <a:t>с</a:t>
            </a:r>
            <a:r>
              <a:rPr b="1" spc="-16" dirty="0">
                <a:latin typeface="Times New Roman" pitchFamily="18" charset="0"/>
                <a:cs typeface="Times New Roman" pitchFamily="18" charset="0"/>
              </a:rPr>
              <a:t>кие  </a:t>
            </a:r>
            <a:r>
              <a:rPr b="1" spc="-26" dirty="0">
                <a:latin typeface="Times New Roman" pitchFamily="18" charset="0"/>
                <a:cs typeface="Times New Roman" pitchFamily="18" charset="0"/>
              </a:rPr>
              <a:t>технологии</a:t>
            </a:r>
            <a:endParaRPr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4660279" y="1857365"/>
            <a:ext cx="2286014" cy="2623485"/>
          </a:xfrm>
          <a:prstGeom prst="rect">
            <a:avLst/>
          </a:prstGeom>
        </p:spPr>
        <p:txBody>
          <a:bodyPr vert="horz" wrap="square" lIns="0" tIns="24585" rIns="0" bIns="0" rtlCol="0">
            <a:spAutoFit/>
          </a:bodyPr>
          <a:lstStyle/>
          <a:p>
            <a:pPr marL="196260" marR="320432" indent="-188343">
              <a:lnSpc>
                <a:spcPts val="991"/>
              </a:lnSpc>
              <a:spcBef>
                <a:spcPts val="194"/>
              </a:spcBef>
              <a:buFont typeface="Wingdings"/>
              <a:buChar char=""/>
              <a:tabLst>
                <a:tab pos="196260" algn="l"/>
                <a:tab pos="196676" algn="l"/>
              </a:tabLst>
            </a:pPr>
            <a:r>
              <a:rPr spc="7" dirty="0" err="1">
                <a:latin typeface="Times New Roman" pitchFamily="18" charset="0"/>
                <a:cs typeface="Times New Roman" pitchFamily="18" charset="0"/>
              </a:rPr>
              <a:t>Технология</a:t>
            </a:r>
            <a:endParaRPr lang="ru-RU" spc="7" dirty="0">
              <a:latin typeface="Times New Roman" pitchFamily="18" charset="0"/>
              <a:cs typeface="Times New Roman" pitchFamily="18" charset="0"/>
            </a:endParaRPr>
          </a:p>
          <a:p>
            <a:pPr marL="7917" marR="320432">
              <a:lnSpc>
                <a:spcPts val="991"/>
              </a:lnSpc>
              <a:spcBef>
                <a:spcPts val="194"/>
              </a:spcBef>
              <a:tabLst>
                <a:tab pos="196260" algn="l"/>
                <a:tab pos="196676" algn="l"/>
              </a:tabLst>
            </a:pPr>
            <a:endParaRPr lang="ru-RU" spc="7" dirty="0">
              <a:latin typeface="Times New Roman" pitchFamily="18" charset="0"/>
              <a:cs typeface="Times New Roman" pitchFamily="18" charset="0"/>
            </a:endParaRPr>
          </a:p>
          <a:p>
            <a:pPr marL="7917" marR="320432">
              <a:lnSpc>
                <a:spcPts val="991"/>
              </a:lnSpc>
              <a:spcBef>
                <a:spcPts val="194"/>
              </a:spcBef>
              <a:tabLst>
                <a:tab pos="196260" algn="l"/>
                <a:tab pos="196676" algn="l"/>
              </a:tabLst>
            </a:pPr>
            <a:r>
              <a:rPr spc="7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pc="79" dirty="0">
                <a:latin typeface="Times New Roman" pitchFamily="18" charset="0"/>
                <a:cs typeface="Times New Roman" pitchFamily="18" charset="0"/>
              </a:rPr>
              <a:t>м</a:t>
            </a:r>
            <a:r>
              <a:rPr spc="-3" dirty="0">
                <a:latin typeface="Times New Roman" pitchFamily="18" charset="0"/>
                <a:cs typeface="Times New Roman" pitchFamily="18" charset="0"/>
              </a:rPr>
              <a:t>ак</a:t>
            </a:r>
            <a:r>
              <a:rPr spc="-10" dirty="0">
                <a:latin typeface="Times New Roman" pitchFamily="18" charset="0"/>
                <a:cs typeface="Times New Roman" pitchFamily="18" charset="0"/>
              </a:rPr>
              <a:t>е</a:t>
            </a:r>
            <a:r>
              <a:rPr spc="26" dirty="0">
                <a:latin typeface="Times New Roman" pitchFamily="18" charset="0"/>
                <a:cs typeface="Times New Roman" pitchFamily="18" charset="0"/>
              </a:rPr>
              <a:t>тир</a:t>
            </a:r>
            <a:r>
              <a:rPr spc="20" dirty="0">
                <a:latin typeface="Times New Roman" pitchFamily="18" charset="0"/>
                <a:cs typeface="Times New Roman" pitchFamily="18" charset="0"/>
              </a:rPr>
              <a:t>о</a:t>
            </a:r>
            <a:r>
              <a:rPr spc="16" dirty="0">
                <a:latin typeface="Times New Roman" pitchFamily="18" charset="0"/>
                <a:cs typeface="Times New Roman" pitchFamily="18" charset="0"/>
              </a:rPr>
              <a:t>вания</a:t>
            </a:r>
            <a:endParaRPr dirty="0">
              <a:latin typeface="Times New Roman" pitchFamily="18" charset="0"/>
              <a:cs typeface="Times New Roman" pitchFamily="18" charset="0"/>
            </a:endParaRPr>
          </a:p>
          <a:p>
            <a:pPr marL="196260" marR="92505" indent="-188343">
              <a:lnSpc>
                <a:spcPct val="90100"/>
              </a:lnSpc>
              <a:spcBef>
                <a:spcPts val="774"/>
              </a:spcBef>
              <a:buFont typeface="Wingdings"/>
              <a:buChar char=""/>
              <a:tabLst>
                <a:tab pos="196260" algn="l"/>
                <a:tab pos="196676" algn="l"/>
              </a:tabLst>
            </a:pPr>
            <a:r>
              <a:rPr spc="7" dirty="0">
                <a:latin typeface="Times New Roman" pitchFamily="18" charset="0"/>
                <a:cs typeface="Times New Roman" pitchFamily="18" charset="0"/>
              </a:rPr>
              <a:t>Познавательно-  </a:t>
            </a:r>
            <a:r>
              <a:rPr spc="43" dirty="0">
                <a:latin typeface="Times New Roman" pitchFamily="18" charset="0"/>
                <a:cs typeface="Times New Roman" pitchFamily="18" charset="0"/>
              </a:rPr>
              <a:t>и</a:t>
            </a:r>
            <a:r>
              <a:rPr spc="23" dirty="0">
                <a:latin typeface="Times New Roman" pitchFamily="18" charset="0"/>
                <a:cs typeface="Times New Roman" pitchFamily="18" charset="0"/>
              </a:rPr>
              <a:t>сслед</a:t>
            </a:r>
            <a:r>
              <a:rPr spc="16" dirty="0">
                <a:latin typeface="Times New Roman" pitchFamily="18" charset="0"/>
                <a:cs typeface="Times New Roman" pitchFamily="18" charset="0"/>
              </a:rPr>
              <a:t>о</a:t>
            </a:r>
            <a:r>
              <a:rPr spc="-10" dirty="0">
                <a:latin typeface="Times New Roman" pitchFamily="18" charset="0"/>
                <a:cs typeface="Times New Roman" pitchFamily="18" charset="0"/>
              </a:rPr>
              <a:t>ва</a:t>
            </a:r>
            <a:r>
              <a:rPr spc="-13" dirty="0">
                <a:latin typeface="Times New Roman" pitchFamily="18" charset="0"/>
                <a:cs typeface="Times New Roman" pitchFamily="18" charset="0"/>
              </a:rPr>
              <a:t>т</a:t>
            </a:r>
            <a:r>
              <a:rPr spc="3" dirty="0">
                <a:latin typeface="Times New Roman" pitchFamily="18" charset="0"/>
                <a:cs typeface="Times New Roman" pitchFamily="18" charset="0"/>
              </a:rPr>
              <a:t>ельская  </a:t>
            </a:r>
            <a:r>
              <a:rPr spc="7" dirty="0">
                <a:latin typeface="Times New Roman" pitchFamily="18" charset="0"/>
                <a:cs typeface="Times New Roman" pitchFamily="18" charset="0"/>
              </a:rPr>
              <a:t>технология</a:t>
            </a:r>
            <a:endParaRPr dirty="0">
              <a:latin typeface="Times New Roman" pitchFamily="18" charset="0"/>
              <a:cs typeface="Times New Roman" pitchFamily="18" charset="0"/>
            </a:endParaRPr>
          </a:p>
          <a:p>
            <a:pPr marL="196260" marR="573361" indent="-188343">
              <a:lnSpc>
                <a:spcPts val="991"/>
              </a:lnSpc>
              <a:spcBef>
                <a:spcPts val="801"/>
              </a:spcBef>
              <a:buFont typeface="Wingdings"/>
              <a:buChar char=""/>
              <a:tabLst>
                <a:tab pos="196260" algn="l"/>
                <a:tab pos="196676" algn="l"/>
              </a:tabLst>
            </a:pPr>
            <a:r>
              <a:rPr spc="20" dirty="0" err="1">
                <a:latin typeface="Times New Roman" pitchFamily="18" charset="0"/>
                <a:cs typeface="Times New Roman" pitchFamily="18" charset="0"/>
              </a:rPr>
              <a:t>Проектные</a:t>
            </a:r>
            <a:r>
              <a:rPr spc="20" dirty="0">
                <a:latin typeface="Times New Roman" pitchFamily="18" charset="0"/>
                <a:cs typeface="Times New Roman" pitchFamily="18" charset="0"/>
              </a:rPr>
              <a:t> </a:t>
            </a:r>
            <a:endParaRPr lang="ru-RU" spc="20" dirty="0">
              <a:latin typeface="Times New Roman" pitchFamily="18" charset="0"/>
              <a:cs typeface="Times New Roman" pitchFamily="18" charset="0"/>
            </a:endParaRPr>
          </a:p>
          <a:p>
            <a:pPr marL="7917" marR="573361">
              <a:lnSpc>
                <a:spcPts val="991"/>
              </a:lnSpc>
              <a:spcBef>
                <a:spcPts val="801"/>
              </a:spcBef>
              <a:tabLst>
                <a:tab pos="196260" algn="l"/>
                <a:tab pos="196676" algn="l"/>
              </a:tabLst>
            </a:pPr>
            <a:r>
              <a:rPr spc="2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dirty="0">
                <a:latin typeface="Times New Roman" pitchFamily="18" charset="0"/>
                <a:cs typeface="Times New Roman" pitchFamily="18" charset="0"/>
              </a:rPr>
              <a:t>т</a:t>
            </a:r>
            <a:r>
              <a:rPr spc="-7" dirty="0">
                <a:latin typeface="Times New Roman" pitchFamily="18" charset="0"/>
                <a:cs typeface="Times New Roman" pitchFamily="18" charset="0"/>
              </a:rPr>
              <a:t>е</a:t>
            </a:r>
            <a:r>
              <a:rPr spc="-59" dirty="0">
                <a:latin typeface="Times New Roman" pitchFamily="18" charset="0"/>
                <a:cs typeface="Times New Roman" pitchFamily="18" charset="0"/>
              </a:rPr>
              <a:t>х</a:t>
            </a:r>
            <a:r>
              <a:rPr spc="33" dirty="0">
                <a:latin typeface="Times New Roman" pitchFamily="18" charset="0"/>
                <a:cs typeface="Times New Roman" pitchFamily="18" charset="0"/>
              </a:rPr>
              <a:t>н</a:t>
            </a:r>
            <a:r>
              <a:rPr spc="26" dirty="0">
                <a:latin typeface="Times New Roman" pitchFamily="18" charset="0"/>
                <a:cs typeface="Times New Roman" pitchFamily="18" charset="0"/>
              </a:rPr>
              <a:t>о</a:t>
            </a:r>
            <a:r>
              <a:rPr spc="20" dirty="0">
                <a:latin typeface="Times New Roman" pitchFamily="18" charset="0"/>
                <a:cs typeface="Times New Roman" pitchFamily="18" charset="0"/>
              </a:rPr>
              <a:t>л</a:t>
            </a:r>
            <a:r>
              <a:rPr spc="16" dirty="0">
                <a:latin typeface="Times New Roman" pitchFamily="18" charset="0"/>
                <a:cs typeface="Times New Roman" pitchFamily="18" charset="0"/>
              </a:rPr>
              <a:t>о</a:t>
            </a:r>
            <a:r>
              <a:rPr spc="3" dirty="0">
                <a:latin typeface="Times New Roman" pitchFamily="18" charset="0"/>
                <a:cs typeface="Times New Roman" pitchFamily="18" charset="0"/>
              </a:rPr>
              <a:t>г</a:t>
            </a:r>
            <a:r>
              <a:rPr spc="43" dirty="0">
                <a:latin typeface="Times New Roman" pitchFamily="18" charset="0"/>
                <a:cs typeface="Times New Roman" pitchFamily="18" charset="0"/>
              </a:rPr>
              <a:t>ии</a:t>
            </a:r>
            <a:endParaRPr dirty="0">
              <a:latin typeface="Times New Roman" pitchFamily="18" charset="0"/>
              <a:cs typeface="Times New Roman" pitchFamily="18" charset="0"/>
            </a:endParaRPr>
          </a:p>
          <a:p>
            <a:pPr marL="196260" indent="-188343">
              <a:spcBef>
                <a:spcPts val="666"/>
              </a:spcBef>
              <a:buFont typeface="Wingdings"/>
              <a:buChar char=""/>
              <a:tabLst>
                <a:tab pos="196260" algn="l"/>
                <a:tab pos="196676" algn="l"/>
              </a:tabLst>
            </a:pPr>
            <a:r>
              <a:rPr spc="26" dirty="0">
                <a:latin typeface="Times New Roman" pitchFamily="18" charset="0"/>
                <a:cs typeface="Times New Roman" pitchFamily="18" charset="0"/>
              </a:rPr>
              <a:t>Игровые</a:t>
            </a:r>
            <a:r>
              <a:rPr spc="-167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pc="13" dirty="0">
                <a:latin typeface="Times New Roman" pitchFamily="18" charset="0"/>
                <a:cs typeface="Times New Roman" pitchFamily="18" charset="0"/>
              </a:rPr>
              <a:t>технологии</a:t>
            </a:r>
            <a:endParaRPr dirty="0">
              <a:latin typeface="Times New Roman" pitchFamily="18" charset="0"/>
              <a:cs typeface="Times New Roman" pitchFamily="18" charset="0"/>
            </a:endParaRPr>
          </a:p>
          <a:p>
            <a:pPr marL="196260" marR="573361" indent="-188343">
              <a:lnSpc>
                <a:spcPts val="991"/>
              </a:lnSpc>
              <a:spcBef>
                <a:spcPts val="804"/>
              </a:spcBef>
              <a:buFont typeface="Wingdings"/>
              <a:buChar char=""/>
              <a:tabLst>
                <a:tab pos="196260" algn="l"/>
                <a:tab pos="196676" algn="l"/>
              </a:tabLst>
            </a:pPr>
            <a:r>
              <a:rPr spc="20" dirty="0" err="1">
                <a:latin typeface="Times New Roman" pitchFamily="18" charset="0"/>
                <a:cs typeface="Times New Roman" pitchFamily="18" charset="0"/>
              </a:rPr>
              <a:t>Цифровые</a:t>
            </a:r>
            <a:r>
              <a:rPr spc="20" dirty="0">
                <a:latin typeface="Times New Roman" pitchFamily="18" charset="0"/>
                <a:cs typeface="Times New Roman" pitchFamily="18" charset="0"/>
              </a:rPr>
              <a:t> </a:t>
            </a:r>
            <a:endParaRPr lang="ru-RU" spc="20" dirty="0">
              <a:latin typeface="Times New Roman" pitchFamily="18" charset="0"/>
              <a:cs typeface="Times New Roman" pitchFamily="18" charset="0"/>
            </a:endParaRPr>
          </a:p>
          <a:p>
            <a:pPr marL="7917" marR="573361">
              <a:lnSpc>
                <a:spcPts val="991"/>
              </a:lnSpc>
              <a:spcBef>
                <a:spcPts val="804"/>
              </a:spcBef>
              <a:tabLst>
                <a:tab pos="196260" algn="l"/>
                <a:tab pos="196676" algn="l"/>
              </a:tabLst>
            </a:pPr>
            <a:r>
              <a:rPr spc="2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dirty="0" err="1">
                <a:latin typeface="Times New Roman" pitchFamily="18" charset="0"/>
                <a:cs typeface="Times New Roman" pitchFamily="18" charset="0"/>
              </a:rPr>
              <a:t>т</a:t>
            </a:r>
            <a:r>
              <a:rPr spc="-7" dirty="0" err="1">
                <a:latin typeface="Times New Roman" pitchFamily="18" charset="0"/>
                <a:cs typeface="Times New Roman" pitchFamily="18" charset="0"/>
              </a:rPr>
              <a:t>е</a:t>
            </a:r>
            <a:r>
              <a:rPr spc="-59" dirty="0" err="1">
                <a:latin typeface="Times New Roman" pitchFamily="18" charset="0"/>
                <a:cs typeface="Times New Roman" pitchFamily="18" charset="0"/>
              </a:rPr>
              <a:t>х</a:t>
            </a:r>
            <a:r>
              <a:rPr spc="33" dirty="0" err="1">
                <a:latin typeface="Times New Roman" pitchFamily="18" charset="0"/>
                <a:cs typeface="Times New Roman" pitchFamily="18" charset="0"/>
              </a:rPr>
              <a:t>н</a:t>
            </a:r>
            <a:r>
              <a:rPr spc="26" dirty="0" err="1">
                <a:latin typeface="Times New Roman" pitchFamily="18" charset="0"/>
                <a:cs typeface="Times New Roman" pitchFamily="18" charset="0"/>
              </a:rPr>
              <a:t>о</a:t>
            </a:r>
            <a:r>
              <a:rPr spc="20" dirty="0" err="1">
                <a:latin typeface="Times New Roman" pitchFamily="18" charset="0"/>
                <a:cs typeface="Times New Roman" pitchFamily="18" charset="0"/>
              </a:rPr>
              <a:t>л</a:t>
            </a:r>
            <a:r>
              <a:rPr spc="16" dirty="0" err="1">
                <a:latin typeface="Times New Roman" pitchFamily="18" charset="0"/>
                <a:cs typeface="Times New Roman" pitchFamily="18" charset="0"/>
              </a:rPr>
              <a:t>о</a:t>
            </a:r>
            <a:r>
              <a:rPr spc="3" dirty="0" err="1">
                <a:latin typeface="Times New Roman" pitchFamily="18" charset="0"/>
                <a:cs typeface="Times New Roman" pitchFamily="18" charset="0"/>
              </a:rPr>
              <a:t>г</a:t>
            </a:r>
            <a:r>
              <a:rPr spc="43" dirty="0" err="1">
                <a:latin typeface="Times New Roman" pitchFamily="18" charset="0"/>
                <a:cs typeface="Times New Roman" pitchFamily="18" charset="0"/>
              </a:rPr>
              <a:t>и</a:t>
            </a:r>
            <a:r>
              <a:rPr lang="ru-RU" spc="43" dirty="0">
                <a:latin typeface="Times New Roman" pitchFamily="18" charset="0"/>
                <a:cs typeface="Times New Roman" pitchFamily="18" charset="0"/>
              </a:rPr>
              <a:t>и</a:t>
            </a:r>
            <a:endParaRPr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7096133" y="2644679"/>
            <a:ext cx="1663647" cy="166982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9353086" y="2674624"/>
            <a:ext cx="2613842" cy="1508752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4660279" y="4565677"/>
            <a:ext cx="3117024" cy="2025215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8276296" y="4450254"/>
            <a:ext cx="2613847" cy="2025214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7173532" y="963283"/>
            <a:ext cx="1955076" cy="1503178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3200" dirty="0"/>
          </a:p>
        </p:txBody>
      </p:sp>
      <p:sp>
        <p:nvSpPr>
          <p:cNvPr id="26" name="object 26"/>
          <p:cNvSpPr/>
          <p:nvPr/>
        </p:nvSpPr>
        <p:spPr>
          <a:xfrm>
            <a:off x="4200416" y="1247361"/>
            <a:ext cx="0" cy="2794635"/>
          </a:xfrm>
          <a:custGeom>
            <a:avLst/>
            <a:gdLst/>
            <a:ahLst/>
            <a:cxnLst/>
            <a:rect l="l" t="t" r="r" b="b"/>
            <a:pathLst>
              <a:path h="4968240">
                <a:moveTo>
                  <a:pt x="0" y="0"/>
                </a:moveTo>
                <a:lnTo>
                  <a:pt x="0" y="4967998"/>
                </a:lnTo>
              </a:path>
            </a:pathLst>
          </a:custGeom>
          <a:ln w="19812">
            <a:solidFill>
              <a:srgbClr val="7E7E7E"/>
            </a:solidFill>
            <a:prstDash val="sys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6953256" y="1142985"/>
            <a:ext cx="0" cy="2794635"/>
          </a:xfrm>
          <a:custGeom>
            <a:avLst/>
            <a:gdLst/>
            <a:ahLst/>
            <a:cxnLst/>
            <a:rect l="l" t="t" r="r" b="b"/>
            <a:pathLst>
              <a:path h="4968240">
                <a:moveTo>
                  <a:pt x="0" y="0"/>
                </a:moveTo>
                <a:lnTo>
                  <a:pt x="0" y="4967998"/>
                </a:lnTo>
              </a:path>
            </a:pathLst>
          </a:custGeom>
          <a:ln w="19812">
            <a:solidFill>
              <a:srgbClr val="7E7E7E"/>
            </a:solidFill>
            <a:prstDash val="sysDash"/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050" name="Picture 2" descr="C:\Users\roo-spec7\Desktop\отчёт по ДОУ 2022-2023\Образовательная среда Орда ДОУ\Образовательная среда Орда ДОУ\abpHsvZHZHA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9448439" y="355894"/>
            <a:ext cx="2389557" cy="191874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3167042" y="3929066"/>
            <a:ext cx="71438" cy="500066"/>
            <a:chOff x="0" y="6432803"/>
            <a:chExt cx="12192000" cy="425450"/>
          </a:xfrm>
        </p:grpSpPr>
        <p:sp>
          <p:nvSpPr>
            <p:cNvPr id="3" name="object 3"/>
            <p:cNvSpPr/>
            <p:nvPr/>
          </p:nvSpPr>
          <p:spPr>
            <a:xfrm>
              <a:off x="11867133" y="6576974"/>
              <a:ext cx="226771" cy="193548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338327" y="6490716"/>
              <a:ext cx="179831" cy="335280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706221" y="6537045"/>
              <a:ext cx="2267712" cy="129539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706221" y="6646773"/>
              <a:ext cx="1015631" cy="129539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7" name="object 7"/>
          <p:cNvGrpSpPr/>
          <p:nvPr/>
        </p:nvGrpSpPr>
        <p:grpSpPr>
          <a:xfrm>
            <a:off x="681925" y="150396"/>
            <a:ext cx="8942522" cy="635398"/>
            <a:chOff x="426719" y="190449"/>
            <a:chExt cx="8323580" cy="386080"/>
          </a:xfrm>
        </p:grpSpPr>
        <p:sp>
          <p:nvSpPr>
            <p:cNvPr id="8" name="object 8"/>
            <p:cNvSpPr/>
            <p:nvPr/>
          </p:nvSpPr>
          <p:spPr>
            <a:xfrm>
              <a:off x="426719" y="190449"/>
              <a:ext cx="4560570" cy="385876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pPr algn="ctr"/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4811903" y="190449"/>
              <a:ext cx="368808" cy="385876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pPr algn="ctr"/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5068188" y="190449"/>
              <a:ext cx="3681984" cy="385876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pPr algn="ctr"/>
              <a:endParaRPr/>
            </a:p>
          </p:txBody>
        </p:sp>
      </p:grpSp>
      <p:sp>
        <p:nvSpPr>
          <p:cNvPr id="15" name="object 15"/>
          <p:cNvSpPr txBox="1"/>
          <p:nvPr/>
        </p:nvSpPr>
        <p:spPr>
          <a:xfrm>
            <a:off x="2632247" y="898902"/>
            <a:ext cx="9053475" cy="415557"/>
          </a:xfrm>
          <a:prstGeom prst="rect">
            <a:avLst/>
          </a:prstGeom>
        </p:spPr>
        <p:txBody>
          <a:bodyPr vert="horz" wrap="square" lIns="0" tIns="22918" rIns="0" bIns="0" rtlCol="0">
            <a:spAutoFit/>
          </a:bodyPr>
          <a:lstStyle/>
          <a:p>
            <a:pPr marL="8334" marR="311265" algn="ctr">
              <a:lnSpc>
                <a:spcPts val="919"/>
              </a:lnSpc>
              <a:spcBef>
                <a:spcPts val="180"/>
              </a:spcBef>
            </a:pPr>
            <a:r>
              <a:rPr b="1" spc="-26" dirty="0">
                <a:latin typeface="Times New Roman" pitchFamily="18" charset="0"/>
                <a:cs typeface="Times New Roman" pitchFamily="18" charset="0"/>
              </a:rPr>
              <a:t>Ежегодно </a:t>
            </a:r>
            <a:r>
              <a:rPr b="1" spc="-33" dirty="0">
                <a:latin typeface="Times New Roman" pitchFamily="18" charset="0"/>
                <a:cs typeface="Times New Roman" pitchFamily="18" charset="0"/>
              </a:rPr>
              <a:t>выделяется по </a:t>
            </a:r>
            <a:r>
              <a:rPr b="1" spc="-69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38,0 </a:t>
            </a:r>
            <a:r>
              <a:rPr b="1" spc="-43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млн. </a:t>
            </a:r>
            <a:r>
              <a:rPr b="1" spc="-39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руб.  </a:t>
            </a:r>
            <a:r>
              <a:rPr b="1" spc="-43" dirty="0" err="1">
                <a:latin typeface="Times New Roman" pitchFamily="18" charset="0"/>
                <a:cs typeface="Times New Roman" pitchFamily="18" charset="0"/>
              </a:rPr>
              <a:t>на</a:t>
            </a:r>
            <a:r>
              <a:rPr b="1" spc="-43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b="1" spc="-115" dirty="0">
                <a:latin typeface="Times New Roman" pitchFamily="18" charset="0"/>
                <a:cs typeface="Times New Roman" pitchFamily="18" charset="0"/>
              </a:rPr>
              <a:t>100</a:t>
            </a:r>
            <a:r>
              <a:rPr lang="ru-RU" b="1" spc="-11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b="1" spc="-11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b="1" spc="-20" dirty="0" err="1">
                <a:latin typeface="Times New Roman" pitchFamily="18" charset="0"/>
                <a:cs typeface="Times New Roman" pitchFamily="18" charset="0"/>
              </a:rPr>
              <a:t>детских</a:t>
            </a:r>
            <a:r>
              <a:rPr b="1" spc="-144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b="1" spc="-30" dirty="0" err="1">
                <a:latin typeface="Times New Roman" pitchFamily="18" charset="0"/>
                <a:cs typeface="Times New Roman" pitchFamily="18" charset="0"/>
              </a:rPr>
              <a:t>садов</a:t>
            </a:r>
            <a:endParaRPr dirty="0">
              <a:latin typeface="Times New Roman" pitchFamily="18" charset="0"/>
              <a:cs typeface="Times New Roman" pitchFamily="18" charset="0"/>
            </a:endParaRPr>
          </a:p>
          <a:p>
            <a:pPr marL="8334"/>
            <a:r>
              <a:rPr b="1" spc="-16" dirty="0">
                <a:latin typeface="Times New Roman" pitchFamily="18" charset="0"/>
                <a:cs typeface="Times New Roman" pitchFamily="18" charset="0"/>
              </a:rPr>
              <a:t>В </a:t>
            </a:r>
            <a:r>
              <a:rPr b="1" spc="-89" dirty="0">
                <a:latin typeface="Times New Roman" pitchFamily="18" charset="0"/>
                <a:cs typeface="Times New Roman" pitchFamily="18" charset="0"/>
              </a:rPr>
              <a:t>2022 </a:t>
            </a:r>
            <a:r>
              <a:rPr lang="ru-RU" b="1" spc="-89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b="1" spc="-20" dirty="0" err="1">
                <a:latin typeface="Times New Roman" pitchFamily="18" charset="0"/>
                <a:cs typeface="Times New Roman" pitchFamily="18" charset="0"/>
              </a:rPr>
              <a:t>году</a:t>
            </a:r>
            <a:r>
              <a:rPr b="1" spc="-2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b="1" spc="-39" dirty="0">
                <a:latin typeface="Times New Roman" pitchFamily="18" charset="0"/>
                <a:cs typeface="Times New Roman" pitchFamily="18" charset="0"/>
              </a:rPr>
              <a:t>было </a:t>
            </a:r>
            <a:r>
              <a:rPr b="1" spc="-30" dirty="0">
                <a:latin typeface="Times New Roman" pitchFamily="18" charset="0"/>
                <a:cs typeface="Times New Roman" pitchFamily="18" charset="0"/>
              </a:rPr>
              <a:t>поставлено</a:t>
            </a:r>
            <a:r>
              <a:rPr b="1" spc="-102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b="1" spc="-36" dirty="0">
                <a:latin typeface="Times New Roman" pitchFamily="18" charset="0"/>
                <a:cs typeface="Times New Roman" pitchFamily="18" charset="0"/>
              </a:rPr>
              <a:t>оборудование:</a:t>
            </a:r>
            <a:endParaRPr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4724897" y="1314459"/>
            <a:ext cx="7580757" cy="5265844"/>
          </a:xfrm>
          <a:prstGeom prst="rect">
            <a:avLst/>
          </a:prstGeom>
        </p:spPr>
        <p:txBody>
          <a:bodyPr vert="horz" wrap="square" lIns="0" tIns="7917" rIns="0" bIns="0" rtlCol="0">
            <a:spAutoFit/>
          </a:bodyPr>
          <a:lstStyle/>
          <a:p>
            <a:pPr marL="196260" marR="245012" indent="-188343">
              <a:spcBef>
                <a:spcPts val="62"/>
              </a:spcBef>
              <a:buFont typeface="Wingdings"/>
              <a:buChar char=""/>
              <a:tabLst>
                <a:tab pos="196260" algn="l"/>
                <a:tab pos="196676" algn="l"/>
              </a:tabLst>
            </a:pPr>
            <a:r>
              <a:rPr b="1" spc="-26" dirty="0">
                <a:latin typeface="Times New Roman" pitchFamily="18" charset="0"/>
                <a:cs typeface="Times New Roman" pitchFamily="18" charset="0"/>
              </a:rPr>
              <a:t>Спортивно-игровое </a:t>
            </a:r>
            <a:r>
              <a:rPr b="1" spc="-49" dirty="0">
                <a:latin typeface="Times New Roman" pitchFamily="18" charset="0"/>
                <a:cs typeface="Times New Roman" pitchFamily="18" charset="0"/>
              </a:rPr>
              <a:t>(прогулочное) </a:t>
            </a:r>
            <a:r>
              <a:rPr b="1" spc="-26" dirty="0">
                <a:latin typeface="Times New Roman" pitchFamily="18" charset="0"/>
                <a:cs typeface="Times New Roman" pitchFamily="18" charset="0"/>
              </a:rPr>
              <a:t>оборудование  </a:t>
            </a:r>
            <a:r>
              <a:rPr spc="-10" dirty="0">
                <a:latin typeface="Times New Roman" pitchFamily="18" charset="0"/>
                <a:cs typeface="Times New Roman" pitchFamily="18" charset="0"/>
              </a:rPr>
              <a:t>(уличные </a:t>
            </a:r>
            <a:r>
              <a:rPr spc="13" dirty="0">
                <a:latin typeface="Times New Roman" pitchFamily="18" charset="0"/>
                <a:cs typeface="Times New Roman" pitchFamily="18" charset="0"/>
              </a:rPr>
              <a:t>спортивно-игровые </a:t>
            </a:r>
            <a:r>
              <a:rPr dirty="0">
                <a:latin typeface="Times New Roman" pitchFamily="18" charset="0"/>
                <a:cs typeface="Times New Roman" pitchFamily="18" charset="0"/>
              </a:rPr>
              <a:t>комплексы, </a:t>
            </a:r>
            <a:r>
              <a:rPr spc="13" dirty="0">
                <a:latin typeface="Times New Roman" pitchFamily="18" charset="0"/>
                <a:cs typeface="Times New Roman" pitchFamily="18" charset="0"/>
              </a:rPr>
              <a:t>малые  </a:t>
            </a:r>
            <a:r>
              <a:rPr dirty="0">
                <a:latin typeface="Times New Roman" pitchFamily="18" charset="0"/>
                <a:cs typeface="Times New Roman" pitchFamily="18" charset="0"/>
              </a:rPr>
              <a:t>архитектурные </a:t>
            </a:r>
            <a:r>
              <a:rPr spc="16" dirty="0">
                <a:latin typeface="Times New Roman" pitchFamily="18" charset="0"/>
                <a:cs typeface="Times New Roman" pitchFamily="18" charset="0"/>
              </a:rPr>
              <a:t>формы </a:t>
            </a:r>
            <a:r>
              <a:rPr spc="-66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spc="3" dirty="0">
                <a:latin typeface="Times New Roman" pitchFamily="18" charset="0"/>
                <a:cs typeface="Times New Roman" pitchFamily="18" charset="0"/>
              </a:rPr>
              <a:t>песочницы, </a:t>
            </a:r>
            <a:r>
              <a:rPr spc="-3" dirty="0">
                <a:latin typeface="Times New Roman" pitchFamily="18" charset="0"/>
                <a:cs typeface="Times New Roman" pitchFamily="18" charset="0"/>
              </a:rPr>
              <a:t>качалки </a:t>
            </a:r>
            <a:r>
              <a:rPr spc="7" dirty="0">
                <a:latin typeface="Times New Roman" pitchFamily="18" charset="0"/>
                <a:cs typeface="Times New Roman" pitchFamily="18" charset="0"/>
              </a:rPr>
              <a:t>на  </a:t>
            </a:r>
            <a:r>
              <a:rPr spc="20" dirty="0">
                <a:latin typeface="Times New Roman" pitchFamily="18" charset="0"/>
                <a:cs typeface="Times New Roman" pitchFamily="18" charset="0"/>
              </a:rPr>
              <a:t>пружине </a:t>
            </a:r>
            <a:r>
              <a:rPr spc="36" dirty="0">
                <a:latin typeface="Times New Roman" pitchFamily="18" charset="0"/>
                <a:cs typeface="Times New Roman" pitchFamily="18" charset="0"/>
              </a:rPr>
              <a:t>и</a:t>
            </a:r>
            <a:r>
              <a:rPr spc="-16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pc="-43" dirty="0">
                <a:latin typeface="Times New Roman" pitchFamily="18" charset="0"/>
                <a:cs typeface="Times New Roman" pitchFamily="18" charset="0"/>
              </a:rPr>
              <a:t>др.)</a:t>
            </a:r>
            <a:endParaRPr dirty="0">
              <a:latin typeface="Times New Roman" pitchFamily="18" charset="0"/>
              <a:cs typeface="Times New Roman" pitchFamily="18" charset="0"/>
            </a:endParaRPr>
          </a:p>
          <a:p>
            <a:pPr marL="196260" marR="58336" indent="-188343">
              <a:spcBef>
                <a:spcPts val="787"/>
              </a:spcBef>
              <a:buFont typeface="Wingdings"/>
              <a:buChar char=""/>
              <a:tabLst>
                <a:tab pos="196260" algn="l"/>
                <a:tab pos="196676" algn="l"/>
              </a:tabLst>
            </a:pPr>
            <a:r>
              <a:rPr b="1" spc="-30" dirty="0">
                <a:latin typeface="Times New Roman" pitchFamily="18" charset="0"/>
                <a:cs typeface="Times New Roman" pitchFamily="18" charset="0"/>
              </a:rPr>
              <a:t>Познавательно-исследовательское </a:t>
            </a:r>
            <a:r>
              <a:rPr b="1" spc="-26" dirty="0">
                <a:latin typeface="Times New Roman" pitchFamily="18" charset="0"/>
                <a:cs typeface="Times New Roman" pitchFamily="18" charset="0"/>
              </a:rPr>
              <a:t>оборудование  </a:t>
            </a:r>
            <a:r>
              <a:rPr spc="-13" dirty="0">
                <a:latin typeface="Times New Roman" pitchFamily="18" charset="0"/>
                <a:cs typeface="Times New Roman" pitchFamily="18" charset="0"/>
              </a:rPr>
              <a:t>(научные </a:t>
            </a:r>
            <a:r>
              <a:rPr dirty="0">
                <a:latin typeface="Times New Roman" pitchFamily="18" charset="0"/>
                <a:cs typeface="Times New Roman" pitchFamily="18" charset="0"/>
              </a:rPr>
              <a:t>STEM-лабораторий, </a:t>
            </a:r>
            <a:r>
              <a:rPr spc="10" dirty="0" err="1">
                <a:latin typeface="Times New Roman" pitchFamily="18" charset="0"/>
                <a:cs typeface="Times New Roman" pitchFamily="18" charset="0"/>
              </a:rPr>
              <a:t>комплекты</a:t>
            </a:r>
            <a:r>
              <a:rPr spc="1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pc="7" dirty="0" err="1">
                <a:latin typeface="Times New Roman" pitchFamily="18" charset="0"/>
                <a:cs typeface="Times New Roman" pitchFamily="18" charset="0"/>
              </a:rPr>
              <a:t>для</a:t>
            </a:r>
            <a:r>
              <a:rPr lang="ru-RU" spc="7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pc="-226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pc="10" dirty="0">
                <a:latin typeface="Times New Roman" pitchFamily="18" charset="0"/>
                <a:cs typeface="Times New Roman" pitchFamily="18" charset="0"/>
              </a:rPr>
              <a:t>изучения  </a:t>
            </a:r>
            <a:r>
              <a:rPr spc="13" dirty="0">
                <a:latin typeface="Times New Roman" pitchFamily="18" charset="0"/>
                <a:cs typeface="Times New Roman" pitchFamily="18" charset="0"/>
              </a:rPr>
              <a:t>свойств</a:t>
            </a:r>
            <a:r>
              <a:rPr spc="-69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pc="-20" dirty="0">
                <a:latin typeface="Times New Roman" pitchFamily="18" charset="0"/>
                <a:cs typeface="Times New Roman" pitchFamily="18" charset="0"/>
              </a:rPr>
              <a:t>света,</a:t>
            </a:r>
            <a:r>
              <a:rPr spc="-79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pc="-3" dirty="0">
                <a:latin typeface="Times New Roman" pitchFamily="18" charset="0"/>
                <a:cs typeface="Times New Roman" pitchFamily="18" charset="0"/>
              </a:rPr>
              <a:t>электричества,</a:t>
            </a:r>
            <a:r>
              <a:rPr spc="-72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pc="13" dirty="0">
                <a:latin typeface="Times New Roman" pitchFamily="18" charset="0"/>
                <a:cs typeface="Times New Roman" pitchFamily="18" charset="0"/>
              </a:rPr>
              <a:t>магнита</a:t>
            </a:r>
            <a:r>
              <a:rPr spc="-66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pc="36" dirty="0">
                <a:latin typeface="Times New Roman" pitchFamily="18" charset="0"/>
                <a:cs typeface="Times New Roman" pitchFamily="18" charset="0"/>
              </a:rPr>
              <a:t>и</a:t>
            </a:r>
            <a:r>
              <a:rPr spc="-66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pc="-43" dirty="0">
                <a:latin typeface="Times New Roman" pitchFamily="18" charset="0"/>
                <a:cs typeface="Times New Roman" pitchFamily="18" charset="0"/>
              </a:rPr>
              <a:t>др.)</a:t>
            </a:r>
            <a:endParaRPr dirty="0">
              <a:latin typeface="Times New Roman" pitchFamily="18" charset="0"/>
              <a:cs typeface="Times New Roman" pitchFamily="18" charset="0"/>
            </a:endParaRPr>
          </a:p>
          <a:p>
            <a:pPr marL="196260" indent="-188343">
              <a:spcBef>
                <a:spcPts val="787"/>
              </a:spcBef>
              <a:buFont typeface="Wingdings"/>
              <a:buChar char=""/>
              <a:tabLst>
                <a:tab pos="196260" algn="l"/>
                <a:tab pos="196676" algn="l"/>
              </a:tabLst>
            </a:pPr>
            <a:r>
              <a:rPr b="1" spc="-30" dirty="0">
                <a:latin typeface="Times New Roman" pitchFamily="18" charset="0"/>
                <a:cs typeface="Times New Roman" pitchFamily="18" charset="0"/>
              </a:rPr>
              <a:t>Образовательно-игровое</a:t>
            </a:r>
            <a:r>
              <a:rPr b="1" spc="-23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b="1" spc="-26" dirty="0">
                <a:latin typeface="Times New Roman" pitchFamily="18" charset="0"/>
                <a:cs typeface="Times New Roman" pitchFamily="18" charset="0"/>
              </a:rPr>
              <a:t>оборудование</a:t>
            </a:r>
            <a:endParaRPr dirty="0">
              <a:latin typeface="Times New Roman" pitchFamily="18" charset="0"/>
              <a:cs typeface="Times New Roman" pitchFamily="18" charset="0"/>
            </a:endParaRPr>
          </a:p>
          <a:p>
            <a:pPr marL="196260" marR="32918"/>
            <a:r>
              <a:rPr spc="3" dirty="0">
                <a:latin typeface="Times New Roman" pitchFamily="18" charset="0"/>
                <a:cs typeface="Times New Roman" pitchFamily="18" charset="0"/>
              </a:rPr>
              <a:t>(набор</a:t>
            </a:r>
            <a:r>
              <a:rPr spc="-72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dirty="0">
                <a:latin typeface="Times New Roman" pitchFamily="18" charset="0"/>
                <a:cs typeface="Times New Roman" pitchFamily="18" charset="0"/>
              </a:rPr>
              <a:t>«Экспресс</a:t>
            </a:r>
            <a:r>
              <a:rPr spc="-7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pc="26" dirty="0">
                <a:latin typeface="Times New Roman" pitchFamily="18" charset="0"/>
                <a:cs typeface="Times New Roman" pitchFamily="18" charset="0"/>
              </a:rPr>
              <a:t>Юный</a:t>
            </a:r>
            <a:r>
              <a:rPr spc="-66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pc="3" dirty="0">
                <a:latin typeface="Times New Roman" pitchFamily="18" charset="0"/>
                <a:cs typeface="Times New Roman" pitchFamily="18" charset="0"/>
              </a:rPr>
              <a:t>программист»,</a:t>
            </a:r>
            <a:r>
              <a:rPr spc="-59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pc="13" dirty="0">
                <a:latin typeface="Times New Roman" pitchFamily="18" charset="0"/>
                <a:cs typeface="Times New Roman" pitchFamily="18" charset="0"/>
              </a:rPr>
              <a:t>базовый</a:t>
            </a:r>
            <a:r>
              <a:rPr spc="-59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pc="26" dirty="0">
                <a:latin typeface="Times New Roman" pitchFamily="18" charset="0"/>
                <a:cs typeface="Times New Roman" pitchFamily="18" charset="0"/>
              </a:rPr>
              <a:t>набор  </a:t>
            </a:r>
            <a:r>
              <a:rPr spc="23" dirty="0">
                <a:latin typeface="Times New Roman" pitchFamily="18" charset="0"/>
                <a:cs typeface="Times New Roman" pitchFamily="18" charset="0"/>
              </a:rPr>
              <a:t>LEGO </a:t>
            </a:r>
            <a:r>
              <a:rPr spc="20" dirty="0">
                <a:latin typeface="Times New Roman" pitchFamily="18" charset="0"/>
                <a:cs typeface="Times New Roman" pitchFamily="18" charset="0"/>
              </a:rPr>
              <a:t>Education </a:t>
            </a:r>
            <a:r>
              <a:rPr spc="39" dirty="0">
                <a:latin typeface="Times New Roman" pitchFamily="18" charset="0"/>
                <a:cs typeface="Times New Roman" pitchFamily="18" charset="0"/>
              </a:rPr>
              <a:t>WeDo </a:t>
            </a:r>
            <a:r>
              <a:rPr spc="-75" dirty="0">
                <a:latin typeface="Times New Roman" pitchFamily="18" charset="0"/>
                <a:cs typeface="Times New Roman" pitchFamily="18" charset="0"/>
              </a:rPr>
              <a:t>2.0, </a:t>
            </a:r>
            <a:r>
              <a:rPr spc="10" dirty="0">
                <a:latin typeface="Times New Roman" pitchFamily="18" charset="0"/>
                <a:cs typeface="Times New Roman" pitchFamily="18" charset="0"/>
              </a:rPr>
              <a:t>счетный </a:t>
            </a:r>
            <a:r>
              <a:rPr spc="16" dirty="0">
                <a:latin typeface="Times New Roman" pitchFamily="18" charset="0"/>
                <a:cs typeface="Times New Roman" pitchFamily="18" charset="0"/>
              </a:rPr>
              <a:t>материал </a:t>
            </a:r>
            <a:r>
              <a:rPr spc="36" dirty="0">
                <a:latin typeface="Times New Roman" pitchFamily="18" charset="0"/>
                <a:cs typeface="Times New Roman" pitchFamily="18" charset="0"/>
              </a:rPr>
              <a:t>и  </a:t>
            </a:r>
            <a:r>
              <a:rPr spc="20" dirty="0">
                <a:latin typeface="Times New Roman" pitchFamily="18" charset="0"/>
                <a:cs typeface="Times New Roman" pitchFamily="18" charset="0"/>
              </a:rPr>
              <a:t>измерительные </a:t>
            </a:r>
            <a:r>
              <a:rPr spc="16" dirty="0">
                <a:latin typeface="Times New Roman" pitchFamily="18" charset="0"/>
                <a:cs typeface="Times New Roman" pitchFamily="18" charset="0"/>
              </a:rPr>
              <a:t>инструменты </a:t>
            </a:r>
            <a:r>
              <a:rPr spc="36" dirty="0">
                <a:latin typeface="Times New Roman" pitchFamily="18" charset="0"/>
                <a:cs typeface="Times New Roman" pitchFamily="18" charset="0"/>
              </a:rPr>
              <a:t>и</a:t>
            </a:r>
            <a:r>
              <a:rPr spc="-226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pc="-43" dirty="0">
                <a:latin typeface="Times New Roman" pitchFamily="18" charset="0"/>
                <a:cs typeface="Times New Roman" pitchFamily="18" charset="0"/>
              </a:rPr>
              <a:t>др.)</a:t>
            </a:r>
            <a:endParaRPr dirty="0">
              <a:latin typeface="Times New Roman" pitchFamily="18" charset="0"/>
              <a:cs typeface="Times New Roman" pitchFamily="18" charset="0"/>
            </a:endParaRPr>
          </a:p>
          <a:p>
            <a:pPr marL="196260" marR="598779" indent="-188343">
              <a:spcBef>
                <a:spcPts val="791"/>
              </a:spcBef>
              <a:buFont typeface="Wingdings"/>
              <a:buChar char=""/>
              <a:tabLst>
                <a:tab pos="196260" algn="l"/>
                <a:tab pos="196676" algn="l"/>
              </a:tabLst>
            </a:pPr>
            <a:r>
              <a:rPr b="1" spc="-23" dirty="0">
                <a:latin typeface="Times New Roman" pitchFamily="18" charset="0"/>
                <a:cs typeface="Times New Roman" pitchFamily="18" charset="0"/>
              </a:rPr>
              <a:t>Интерактивное </a:t>
            </a:r>
            <a:r>
              <a:rPr b="1" spc="-26" dirty="0">
                <a:latin typeface="Times New Roman" pitchFamily="18" charset="0"/>
                <a:cs typeface="Times New Roman" pitchFamily="18" charset="0"/>
              </a:rPr>
              <a:t>оборудование  </a:t>
            </a:r>
            <a:r>
              <a:rPr spc="3" dirty="0">
                <a:latin typeface="Times New Roman" pitchFamily="18" charset="0"/>
                <a:cs typeface="Times New Roman" pitchFamily="18" charset="0"/>
              </a:rPr>
              <a:t>(интерактивный </a:t>
            </a:r>
            <a:r>
              <a:rPr spc="-20" dirty="0">
                <a:latin typeface="Times New Roman" pitchFamily="18" charset="0"/>
                <a:cs typeface="Times New Roman" pitchFamily="18" charset="0"/>
              </a:rPr>
              <a:t>пол, </a:t>
            </a:r>
            <a:r>
              <a:rPr spc="10" dirty="0">
                <a:latin typeface="Times New Roman" pitchFamily="18" charset="0"/>
                <a:cs typeface="Times New Roman" pitchFamily="18" charset="0"/>
              </a:rPr>
              <a:t>интерактивные </a:t>
            </a:r>
            <a:r>
              <a:rPr spc="-7" dirty="0">
                <a:latin typeface="Times New Roman" pitchFamily="18" charset="0"/>
                <a:cs typeface="Times New Roman" pitchFamily="18" charset="0"/>
              </a:rPr>
              <a:t>доски,  </a:t>
            </a:r>
            <a:r>
              <a:rPr spc="10" dirty="0">
                <a:latin typeface="Times New Roman" pitchFamily="18" charset="0"/>
                <a:cs typeface="Times New Roman" pitchFamily="18" charset="0"/>
              </a:rPr>
              <a:t>интерактивные</a:t>
            </a:r>
            <a:r>
              <a:rPr spc="-7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pc="16" dirty="0">
                <a:latin typeface="Times New Roman" pitchFamily="18" charset="0"/>
                <a:cs typeface="Times New Roman" pitchFamily="18" charset="0"/>
              </a:rPr>
              <a:t>комплексы</a:t>
            </a:r>
            <a:r>
              <a:rPr spc="-7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pc="23" dirty="0">
                <a:latin typeface="Times New Roman" pitchFamily="18" charset="0"/>
                <a:cs typeface="Times New Roman" pitchFamily="18" charset="0"/>
              </a:rPr>
              <a:t>с</a:t>
            </a:r>
            <a:r>
              <a:rPr spc="-7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pc="26" dirty="0">
                <a:latin typeface="Times New Roman" pitchFamily="18" charset="0"/>
                <a:cs typeface="Times New Roman" pitchFamily="18" charset="0"/>
              </a:rPr>
              <a:t>коррекционной</a:t>
            </a:r>
            <a:endParaRPr dirty="0">
              <a:latin typeface="Times New Roman" pitchFamily="18" charset="0"/>
              <a:cs typeface="Times New Roman" pitchFamily="18" charset="0"/>
            </a:endParaRPr>
          </a:p>
          <a:p>
            <a:pPr marL="196260" marR="3333"/>
            <a:r>
              <a:rPr spc="3" dirty="0">
                <a:latin typeface="Times New Roman" pitchFamily="18" charset="0"/>
                <a:cs typeface="Times New Roman" pitchFamily="18" charset="0"/>
              </a:rPr>
              <a:t>направленностью, </a:t>
            </a:r>
            <a:r>
              <a:rPr spc="20" dirty="0">
                <a:latin typeface="Times New Roman" pitchFamily="18" charset="0"/>
                <a:cs typeface="Times New Roman" pitchFamily="18" charset="0"/>
              </a:rPr>
              <a:t>мультимедийные </a:t>
            </a:r>
            <a:r>
              <a:rPr spc="-3" dirty="0">
                <a:latin typeface="Times New Roman" pitchFamily="18" charset="0"/>
                <a:cs typeface="Times New Roman" pitchFamily="18" charset="0"/>
              </a:rPr>
              <a:t>актовые </a:t>
            </a:r>
            <a:r>
              <a:rPr spc="-30" dirty="0">
                <a:latin typeface="Times New Roman" pitchFamily="18" charset="0"/>
                <a:cs typeface="Times New Roman" pitchFamily="18" charset="0"/>
              </a:rPr>
              <a:t>залы,  </a:t>
            </a:r>
            <a:r>
              <a:rPr spc="13" dirty="0">
                <a:latin typeface="Times New Roman" pitchFamily="18" charset="0"/>
                <a:cs typeface="Times New Roman" pitchFamily="18" charset="0"/>
              </a:rPr>
              <a:t>интерактивный</a:t>
            </a:r>
            <a:r>
              <a:rPr spc="-79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pc="7" dirty="0">
                <a:latin typeface="Times New Roman" pitchFamily="18" charset="0"/>
                <a:cs typeface="Times New Roman" pitchFamily="18" charset="0"/>
              </a:rPr>
              <a:t>скалодром,</a:t>
            </a:r>
            <a:r>
              <a:rPr spc="-72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pc="13" dirty="0">
                <a:latin typeface="Times New Roman" pitchFamily="18" charset="0"/>
                <a:cs typeface="Times New Roman" pitchFamily="18" charset="0"/>
              </a:rPr>
              <a:t>робототехнические</a:t>
            </a:r>
            <a:r>
              <a:rPr spc="-82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pc="16" dirty="0">
                <a:latin typeface="Times New Roman" pitchFamily="18" charset="0"/>
                <a:cs typeface="Times New Roman" pitchFamily="18" charset="0"/>
              </a:rPr>
              <a:t>наборы  </a:t>
            </a:r>
            <a:r>
              <a:rPr spc="36" dirty="0">
                <a:latin typeface="Times New Roman" pitchFamily="18" charset="0"/>
                <a:cs typeface="Times New Roman" pitchFamily="18" charset="0"/>
              </a:rPr>
              <a:t>и</a:t>
            </a:r>
            <a:r>
              <a:rPr spc="-79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pc="-43" dirty="0" err="1">
                <a:latin typeface="Times New Roman" pitchFamily="18" charset="0"/>
                <a:cs typeface="Times New Roman" pitchFamily="18" charset="0"/>
              </a:rPr>
              <a:t>др</a:t>
            </a:r>
            <a:r>
              <a:rPr spc="-43" dirty="0">
                <a:latin typeface="Times New Roman" pitchFamily="18" charset="0"/>
                <a:cs typeface="Times New Roman" pitchFamily="18" charset="0"/>
              </a:rPr>
              <a:t>.)</a:t>
            </a:r>
            <a:endParaRPr lang="ru-RU" spc="-43" dirty="0">
              <a:latin typeface="Times New Roman" pitchFamily="18" charset="0"/>
              <a:cs typeface="Times New Roman" pitchFamily="18" charset="0"/>
            </a:endParaRPr>
          </a:p>
          <a:p>
            <a:pPr marL="196260" marR="598779" indent="-188343">
              <a:spcBef>
                <a:spcPts val="791"/>
              </a:spcBef>
              <a:buFont typeface="Wingdings"/>
              <a:buChar char=""/>
              <a:tabLst>
                <a:tab pos="196260" algn="l"/>
                <a:tab pos="196676" algn="l"/>
              </a:tabLst>
            </a:pPr>
            <a:r>
              <a:rPr lang="ru-RU" b="1" spc="-23" dirty="0">
                <a:latin typeface="Times New Roman" pitchFamily="18" charset="0"/>
                <a:cs typeface="Times New Roman" pitchFamily="18" charset="0"/>
              </a:rPr>
              <a:t>МБДОУ «</a:t>
            </a:r>
            <a:r>
              <a:rPr lang="ru-RU" b="1" spc="-23" dirty="0" err="1">
                <a:latin typeface="Times New Roman" pitchFamily="18" charset="0"/>
                <a:cs typeface="Times New Roman" pitchFamily="18" charset="0"/>
              </a:rPr>
              <a:t>Ординский</a:t>
            </a:r>
            <a:r>
              <a:rPr lang="ru-RU" b="1" spc="-23" dirty="0">
                <a:latin typeface="Times New Roman" pitchFamily="18" charset="0"/>
                <a:cs typeface="Times New Roman" pitchFamily="18" charset="0"/>
              </a:rPr>
              <a:t> детский сад»  (здание по ул.Зеленая) закуплено оборудование на сумму  350 тыс. руб.  для познавательного развития дошкольников: набор «Дары </a:t>
            </a:r>
            <a:r>
              <a:rPr lang="ru-RU" b="1" spc="-23" dirty="0" err="1">
                <a:latin typeface="Times New Roman" pitchFamily="18" charset="0"/>
                <a:cs typeface="Times New Roman" pitchFamily="18" charset="0"/>
              </a:rPr>
              <a:t>Фрёбеля</a:t>
            </a:r>
            <a:r>
              <a:rPr lang="ru-RU" b="1" spc="-23" dirty="0">
                <a:latin typeface="Times New Roman" pitchFamily="18" charset="0"/>
                <a:cs typeface="Times New Roman" pitchFamily="18" charset="0"/>
              </a:rPr>
              <a:t>», многофункциональный ландшафтный стол , набор конструктора</a:t>
            </a:r>
            <a:endParaRPr lang="ru-RU" spc="-43" dirty="0">
              <a:latin typeface="Times New Roman" pitchFamily="18" charset="0"/>
              <a:cs typeface="Times New Roman" pitchFamily="18" charset="0"/>
            </a:endParaRPr>
          </a:p>
          <a:p>
            <a:pPr marL="196260" marR="3333"/>
            <a:endParaRPr sz="900" dirty="0">
              <a:latin typeface="Verdana"/>
              <a:cs typeface="Verdana"/>
            </a:endParaRPr>
          </a:p>
        </p:txBody>
      </p:sp>
      <p:pic>
        <p:nvPicPr>
          <p:cNvPr id="33" name="Рисунок 32" descr="C:\Users\roo-spec7\Desktop\отчёт по ДОУ 2022-2023\оборудование\оборудование\IMG-9dc9f3624feaa84d364f6f8f5e75bde5-V.jpg"/>
          <p:cNvPicPr/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318689" y="1355473"/>
            <a:ext cx="1947834" cy="15708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4" name="Рисунок 33" descr="C:\Users\roo-spec7\Desktop\отчёт по ДОУ 2022-2023\оборудование\оборудование\IMG-59ab010d8af6c84ce9199660f6669371-V.jpg"/>
          <p:cNvPicPr/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431501" y="3397320"/>
            <a:ext cx="1857388" cy="18573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5" name="Рисунок 34" descr="C:\Users\roo-spec7\Desktop\отчёт по ДОУ 2022-2023\оборудование\оборудование\IMG-a4a4a0117fadbf33843734ed124b2079-V.jpg"/>
          <p:cNvPicPr/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2579408" y="2062965"/>
            <a:ext cx="2071701" cy="15716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6" name="Рисунок 35" descr="C:\Users\roo-spec7\Desktop\отчёт по ДОУ 2022-2023\оборудование\оборудование\IMG-3c8ca686b832065e07eb121193bb4dbc-V.jpg"/>
          <p:cNvPicPr/>
          <p:nvPr/>
        </p:nvPicPr>
        <p:blipFill>
          <a:blip r:embed="rId12" cstate="print"/>
          <a:srcRect b="14665"/>
          <a:stretch>
            <a:fillRect/>
          </a:stretch>
        </p:blipFill>
        <p:spPr bwMode="auto">
          <a:xfrm>
            <a:off x="2632247" y="4098522"/>
            <a:ext cx="1928826" cy="1857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2">
            <a:extLst>
              <a:ext uri="{FF2B5EF4-FFF2-40B4-BE49-F238E27FC236}">
                <a16:creationId xmlns:a16="http://schemas.microsoft.com/office/drawing/2014/main" id="{60D69248-2046-4187-A1A5-3DF7303810B7}"/>
              </a:ext>
            </a:extLst>
          </p:cNvPr>
          <p:cNvSpPr txBox="1">
            <a:spLocks/>
          </p:cNvSpPr>
          <p:nvPr/>
        </p:nvSpPr>
        <p:spPr>
          <a:xfrm>
            <a:off x="2245489" y="164961"/>
            <a:ext cx="9769033" cy="1501793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800" dirty="0">
                <a:solidFill>
                  <a:schemeClr val="tx1"/>
                </a:solidFill>
              </a:rPr>
              <a:t>Учителя и преподаватели участвуют в строительстве будущего страны.</a:t>
            </a:r>
            <a:br>
              <a:rPr lang="ru-RU" sz="1800" dirty="0">
                <a:solidFill>
                  <a:schemeClr val="tx1"/>
                </a:solidFill>
              </a:rPr>
            </a:br>
            <a:r>
              <a:rPr lang="ru-RU" sz="1800" dirty="0">
                <a:solidFill>
                  <a:schemeClr val="tx1"/>
                </a:solidFill>
              </a:rPr>
              <a:t>Важно повысить общественную значимость учительского труда, чтобы родители больше говорили своим детям о благодарности к учителю, а учителя – об уважении и любви к родителям. Давайте помнить об этом всегда.</a:t>
            </a:r>
          </a:p>
          <a:p>
            <a:pPr>
              <a:spcBef>
                <a:spcPts val="1500"/>
              </a:spcBef>
            </a:pPr>
            <a:r>
              <a:rPr lang="ru-RU" sz="1800" i="1" dirty="0">
                <a:solidFill>
                  <a:schemeClr val="tx1"/>
                </a:solidFill>
              </a:rPr>
              <a:t>Президент Российской Федерации В.В. Путин</a:t>
            </a:r>
          </a:p>
        </p:txBody>
      </p:sp>
      <p:sp>
        <p:nvSpPr>
          <p:cNvPr id="5" name="Объект 2">
            <a:extLst>
              <a:ext uri="{FF2B5EF4-FFF2-40B4-BE49-F238E27FC236}">
                <a16:creationId xmlns:a16="http://schemas.microsoft.com/office/drawing/2014/main" id="{62821698-AFC7-4099-8638-6A27DD0E5F39}"/>
              </a:ext>
            </a:extLst>
          </p:cNvPr>
          <p:cNvSpPr txBox="1">
            <a:spLocks/>
          </p:cNvSpPr>
          <p:nvPr/>
        </p:nvSpPr>
        <p:spPr>
          <a:xfrm>
            <a:off x="2245489" y="2298730"/>
            <a:ext cx="9677826" cy="2154729"/>
          </a:xfrm>
          <a:prstGeom prst="rect">
            <a:avLst/>
          </a:prstGeom>
          <a:noFill/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800" dirty="0">
                <a:solidFill>
                  <a:schemeClr val="tx1"/>
                </a:solidFill>
              </a:rPr>
              <a:t>Вызовы современности показали, что нам просто необходима суверенная система образования. И мы строим единое образовательное пространство. Основополагающие ценности такой системы образования - это глубокие знания, творческое мышление и широкий кругозор, уважение к родителям</a:t>
            </a:r>
            <a:br>
              <a:rPr lang="ru-RU" sz="1800" dirty="0">
                <a:solidFill>
                  <a:schemeClr val="tx1"/>
                </a:solidFill>
              </a:rPr>
            </a:br>
            <a:r>
              <a:rPr lang="ru-RU" sz="1800" dirty="0">
                <a:solidFill>
                  <a:schemeClr val="tx1"/>
                </a:solidFill>
              </a:rPr>
              <a:t>и старшему поколению, любовь к Родине. Это те ценности, которые именно учитель способен донести до ребенка.</a:t>
            </a:r>
          </a:p>
          <a:p>
            <a:pPr>
              <a:spcBef>
                <a:spcPts val="1500"/>
              </a:spcBef>
            </a:pPr>
            <a:r>
              <a:rPr lang="ru-RU" sz="1800" i="1" dirty="0">
                <a:solidFill>
                  <a:schemeClr val="tx1"/>
                </a:solidFill>
              </a:rPr>
              <a:t>Министр просвещения Российской Федерации С.С. Кравцов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02A00947-A77B-425A-9348-CF43DC4CA93E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750" r="28603" b="16921"/>
          <a:stretch/>
        </p:blipFill>
        <p:spPr>
          <a:xfrm>
            <a:off x="188300" y="164997"/>
            <a:ext cx="1941441" cy="2045805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C18AF4AF-9603-42DF-97E8-1E138D47F354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5534" r="24432"/>
          <a:stretch/>
        </p:blipFill>
        <p:spPr>
          <a:xfrm>
            <a:off x="188300" y="2273490"/>
            <a:ext cx="1950121" cy="2179969"/>
          </a:xfrm>
          <a:prstGeom prst="rect">
            <a:avLst/>
          </a:prstGeom>
        </p:spPr>
      </p:pic>
      <p:sp>
        <p:nvSpPr>
          <p:cNvPr id="8" name="Объект 2">
            <a:extLst>
              <a:ext uri="{FF2B5EF4-FFF2-40B4-BE49-F238E27FC236}">
                <a16:creationId xmlns:a16="http://schemas.microsoft.com/office/drawing/2014/main" id="{92A661F1-5866-466D-822C-2FD693104078}"/>
              </a:ext>
            </a:extLst>
          </p:cNvPr>
          <p:cNvSpPr txBox="1">
            <a:spLocks/>
          </p:cNvSpPr>
          <p:nvPr/>
        </p:nvSpPr>
        <p:spPr>
          <a:xfrm>
            <a:off x="2245489" y="4516147"/>
            <a:ext cx="9677826" cy="1838355"/>
          </a:xfrm>
          <a:prstGeom prst="rect">
            <a:avLst/>
          </a:prstGeom>
          <a:noFill/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800" dirty="0">
                <a:solidFill>
                  <a:schemeClr val="tx1"/>
                </a:solidFill>
              </a:rPr>
              <a:t>Наша страна претендует на технологический суверенитет и передовое развитие. И без высококлассного образования это сделать совершенно невозможно. Мы заинтересованы в том, чтобы пермское образование продолжало оставаться одним из самых лучших в стран.</a:t>
            </a:r>
            <a:endParaRPr lang="en-US" sz="1800" dirty="0">
              <a:solidFill>
                <a:schemeClr val="tx1"/>
              </a:solidFill>
            </a:endParaRPr>
          </a:p>
          <a:p>
            <a:pPr>
              <a:spcBef>
                <a:spcPts val="1500"/>
              </a:spcBef>
            </a:pPr>
            <a:r>
              <a:rPr lang="ru-RU" sz="1800" i="1" dirty="0">
                <a:solidFill>
                  <a:schemeClr val="tx1"/>
                </a:solidFill>
              </a:rPr>
              <a:t>Губернатор Пермского края Д.Н. Махонин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B1D7004C-8C0F-4E93-9166-99736E13BCA9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113" t="16730" r="28255" b="12487"/>
          <a:stretch/>
        </p:blipFill>
        <p:spPr>
          <a:xfrm>
            <a:off x="188299" y="4516148"/>
            <a:ext cx="1934347" cy="18383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889302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12962" y="365125"/>
            <a:ext cx="3234589" cy="2082556"/>
          </a:xfrm>
        </p:spPr>
        <p:txBody>
          <a:bodyPr>
            <a:normAutofit/>
          </a:bodyPr>
          <a:lstStyle/>
          <a:p>
            <a:r>
              <a:rPr lang="ru-RU" sz="3200" dirty="0">
                <a:solidFill>
                  <a:schemeClr val="tx1">
                    <a:lumMod val="50000"/>
                    <a:lumOff val="50000"/>
                  </a:schemeClr>
                </a:solidFill>
                <a:latin typeface="Cambria" pitchFamily="18" charset="0"/>
              </a:rPr>
              <a:t>Организация развивающей среды 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981200" y="1357299"/>
            <a:ext cx="8229600" cy="4768865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4800" dirty="0"/>
              <a:t> </a:t>
            </a:r>
            <a:endParaRPr lang="ru-RU" sz="4800" i="1" dirty="0">
              <a:solidFill>
                <a:srgbClr val="C00000"/>
              </a:solidFill>
            </a:endParaRPr>
          </a:p>
        </p:txBody>
      </p:sp>
      <p:pic>
        <p:nvPicPr>
          <p:cNvPr id="3074" name="Picture 2" descr="C:\Users\roo-spec7\Desktop\отчёт по ДОУ 2022-2023\Образовательная среда Орда ДОУ\Образовательная среда Орда ДОУ\ePOhUI3oQTk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8918" y="165201"/>
            <a:ext cx="4025830" cy="3303365"/>
          </a:xfrm>
          <a:prstGeom prst="rect">
            <a:avLst/>
          </a:prstGeom>
          <a:noFill/>
        </p:spPr>
      </p:pic>
      <p:pic>
        <p:nvPicPr>
          <p:cNvPr id="3075" name="Picture 3" descr="C:\Users\roo-spec7\Desktop\отчёт по ДОУ 2022-2023\Образовательная среда Орда ДОУ\Образовательная среда Орда ДОУ\jLC3QmaYXws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47552" y="125635"/>
            <a:ext cx="3429024" cy="3303365"/>
          </a:xfrm>
          <a:prstGeom prst="rect">
            <a:avLst/>
          </a:prstGeom>
          <a:noFill/>
        </p:spPr>
      </p:pic>
      <p:pic>
        <p:nvPicPr>
          <p:cNvPr id="3076" name="Picture 4" descr="C:\Users\roo-spec7\Desktop\отчёт по ДОУ 2022-2023\Образовательная среда Орда ДОУ\Образовательная среда Орда ДОУ\KyjSFPcroZQ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21038927">
            <a:off x="2216092" y="3247705"/>
            <a:ext cx="3785470" cy="3099319"/>
          </a:xfrm>
          <a:prstGeom prst="rect">
            <a:avLst/>
          </a:prstGeom>
          <a:noFill/>
        </p:spPr>
      </p:pic>
      <p:pic>
        <p:nvPicPr>
          <p:cNvPr id="3077" name="Picture 5" descr="C:\Users\roo-spec7\Desktop\отчёт по ДОУ 2022-2023\Образовательная среда Орда ДОУ\Образовательная среда Орда ДОУ\p_tLipr8a-w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753644">
            <a:off x="6790671" y="3510764"/>
            <a:ext cx="4127194" cy="284911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81200" y="274638"/>
            <a:ext cx="8229600" cy="868346"/>
          </a:xfrm>
        </p:spPr>
        <p:txBody>
          <a:bodyPr>
            <a:normAutofit fontScale="90000"/>
          </a:bodyPr>
          <a:lstStyle/>
          <a:p>
            <a:r>
              <a:rPr lang="ru-RU" dirty="0">
                <a:solidFill>
                  <a:schemeClr val="tx1">
                    <a:lumMod val="50000"/>
                    <a:lumOff val="50000"/>
                  </a:schemeClr>
                </a:solidFill>
                <a:latin typeface="Cambria" pitchFamily="18" charset="0"/>
              </a:rPr>
              <a:t>Организация развивающей среды </a:t>
            </a:r>
            <a:endParaRPr lang="ru-RU" dirty="0"/>
          </a:p>
        </p:txBody>
      </p:sp>
      <p:pic>
        <p:nvPicPr>
          <p:cNvPr id="4098" name="Picture 2" descr="C:\Users\roo-spec7\Desktop\отчёт по ДОУ 2022-2023\Образовательная среда Орда ДОУ\Образовательная среда Орда ДОУ\T7b5EMcs0x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308529" y="3916714"/>
            <a:ext cx="3253295" cy="2666648"/>
          </a:xfrm>
          <a:prstGeom prst="rect">
            <a:avLst/>
          </a:prstGeom>
          <a:noFill/>
        </p:spPr>
      </p:pic>
      <p:pic>
        <p:nvPicPr>
          <p:cNvPr id="4100" name="Picture 4" descr="C:\Users\roo-spec7\Desktop\отчёт по ДОУ 2022-2023\IMG_20230825_13444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88185" y="1214422"/>
            <a:ext cx="2571768" cy="4429156"/>
          </a:xfrm>
          <a:prstGeom prst="rect">
            <a:avLst/>
          </a:prstGeom>
          <a:noFill/>
        </p:spPr>
      </p:pic>
      <p:pic>
        <p:nvPicPr>
          <p:cNvPr id="4101" name="Picture 5" descr="C:\Users\roo-spec7\Desktop\отчёт по ДОУ 2022-2023\IMG_20230825_13594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447601" y="1214422"/>
            <a:ext cx="3549523" cy="2365686"/>
          </a:xfrm>
          <a:prstGeom prst="rect">
            <a:avLst/>
          </a:prstGeom>
          <a:noFill/>
        </p:spPr>
      </p:pic>
      <p:pic>
        <p:nvPicPr>
          <p:cNvPr id="4102" name="Picture 6" descr="C:\Users\roo-spec7\Desktop\отчёт по ДОУ 2022-2023\Образовательная среда Орда ДОУ\Образовательная среда Орда ДОУ\__91Dh-H6M8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632049" y="1242027"/>
            <a:ext cx="2678924" cy="364333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7">
            <a:extLst>
              <a:ext uri="{FF2B5EF4-FFF2-40B4-BE49-F238E27FC236}">
                <a16:creationId xmlns:a16="http://schemas.microsoft.com/office/drawing/2014/main" id="{534FDA3E-2263-440B-9928-150CC65E25F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71638" y="1169044"/>
            <a:ext cx="3285002" cy="2053127"/>
          </a:xfrm>
          <a:prstGeom prst="rect">
            <a:avLst/>
          </a:prstGeom>
          <a:solidFill>
            <a:srgbClr val="FFFF00"/>
          </a:solidFill>
        </p:spPr>
      </p:pic>
      <p:sp>
        <p:nvSpPr>
          <p:cNvPr id="5" name="Объект 3">
            <a:extLst>
              <a:ext uri="{FF2B5EF4-FFF2-40B4-BE49-F238E27FC236}">
                <a16:creationId xmlns:a16="http://schemas.microsoft.com/office/drawing/2014/main" id="{ADFBFDB0-F887-4C0A-A4F1-9891905BE6DD}"/>
              </a:ext>
            </a:extLst>
          </p:cNvPr>
          <p:cNvSpPr txBox="1">
            <a:spLocks/>
          </p:cNvSpPr>
          <p:nvPr/>
        </p:nvSpPr>
        <p:spPr>
          <a:xfrm>
            <a:off x="474845" y="1305733"/>
            <a:ext cx="8460297" cy="267879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l">
              <a:spcBef>
                <a:spcPts val="1200"/>
              </a:spcBef>
              <a:buFont typeface="+mj-lt"/>
              <a:buAutoNum type="arabicPeriod"/>
            </a:pPr>
            <a:r>
              <a:rPr lang="ru-RU" sz="2400" dirty="0">
                <a:solidFill>
                  <a:schemeClr val="tx1"/>
                </a:solidFill>
              </a:rPr>
              <a:t>Нравственное воспитание: во-первых, во-вторых</a:t>
            </a:r>
            <a:br>
              <a:rPr lang="ru-RU" sz="2400" dirty="0">
                <a:solidFill>
                  <a:schemeClr val="tx1"/>
                </a:solidFill>
              </a:rPr>
            </a:br>
            <a:r>
              <a:rPr lang="ru-RU" sz="2400" dirty="0">
                <a:solidFill>
                  <a:schemeClr val="tx1"/>
                </a:solidFill>
              </a:rPr>
              <a:t>и в-третьих…</a:t>
            </a:r>
          </a:p>
          <a:p>
            <a:pPr marL="342900" indent="-342900" algn="l">
              <a:spcBef>
                <a:spcPts val="1200"/>
              </a:spcBef>
              <a:buFont typeface="+mj-lt"/>
              <a:buAutoNum type="arabicPeriod"/>
            </a:pPr>
            <a:r>
              <a:rPr lang="ru-RU" sz="2400" dirty="0">
                <a:solidFill>
                  <a:schemeClr val="tx1"/>
                </a:solidFill>
              </a:rPr>
              <a:t>Родительское просвещение</a:t>
            </a:r>
          </a:p>
          <a:p>
            <a:pPr marL="342900" indent="-342900" algn="l">
              <a:spcBef>
                <a:spcPts val="1200"/>
              </a:spcBef>
              <a:buFont typeface="+mj-lt"/>
              <a:buAutoNum type="arabicPeriod"/>
            </a:pPr>
            <a:r>
              <a:rPr lang="ru-RU" sz="2400" dirty="0">
                <a:solidFill>
                  <a:schemeClr val="tx1"/>
                </a:solidFill>
              </a:rPr>
              <a:t>Здоровье ребенка – это главное!</a:t>
            </a:r>
          </a:p>
          <a:p>
            <a:pPr marL="342900" indent="-342900" algn="l">
              <a:spcBef>
                <a:spcPts val="1200"/>
              </a:spcBef>
              <a:buFont typeface="+mj-lt"/>
              <a:buAutoNum type="arabicPeriod"/>
            </a:pPr>
            <a:r>
              <a:rPr lang="ru-RU" sz="4400" dirty="0">
                <a:solidFill>
                  <a:schemeClr val="tx1"/>
                </a:solidFill>
              </a:rPr>
              <a:t> ФГОС (ФООП) – наше всё!</a:t>
            </a:r>
          </a:p>
        </p:txBody>
      </p:sp>
      <p:sp>
        <p:nvSpPr>
          <p:cNvPr id="6" name="Текст 4">
            <a:extLst>
              <a:ext uri="{FF2B5EF4-FFF2-40B4-BE49-F238E27FC236}">
                <a16:creationId xmlns:a16="http://schemas.microsoft.com/office/drawing/2014/main" id="{ED56EB46-1869-4C05-9D10-4F958E097640}"/>
              </a:ext>
            </a:extLst>
          </p:cNvPr>
          <p:cNvSpPr txBox="1">
            <a:spLocks/>
          </p:cNvSpPr>
          <p:nvPr/>
        </p:nvSpPr>
        <p:spPr>
          <a:xfrm>
            <a:off x="1362634" y="49213"/>
            <a:ext cx="10494005" cy="7159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ru-RU" sz="2400" dirty="0">
                <a:solidFill>
                  <a:schemeClr val="tx1"/>
                </a:solidFill>
              </a:rPr>
              <a:t>Идем к цели!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0ED0A413-EE34-45F3-AEFD-B337A66FACA0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555"/>
          <a:stretch/>
        </p:blipFill>
        <p:spPr>
          <a:xfrm>
            <a:off x="359437" y="49213"/>
            <a:ext cx="1003197" cy="7159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737128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763207A4-54BA-93B6-FCD9-3EB92E2A526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65"/>
            <a:ext cx="12192000" cy="6856835"/>
          </a:xfrm>
          <a:prstGeom prst="rect">
            <a:avLst/>
          </a:prstGeom>
        </p:spPr>
      </p:pic>
      <p:sp>
        <p:nvSpPr>
          <p:cNvPr id="10" name="Текст 12" descr="текстовый блок с названием презентации на титуле" title="Название презентации — Титул">
            <a:extLst>
              <a:ext uri="{FF2B5EF4-FFF2-40B4-BE49-F238E27FC236}">
                <a16:creationId xmlns:a16="http://schemas.microsoft.com/office/drawing/2014/main" id="{4BBB347F-9713-6F48-E1B3-C51641014AF0}"/>
              </a:ext>
            </a:extLst>
          </p:cNvPr>
          <p:cNvSpPr txBox="1">
            <a:spLocks/>
          </p:cNvSpPr>
          <p:nvPr/>
        </p:nvSpPr>
        <p:spPr>
          <a:xfrm>
            <a:off x="346075" y="1268413"/>
            <a:ext cx="11509375" cy="377983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ru-RU"/>
            </a:defPPr>
            <a:lvl1pPr marL="0" indent="0" algn="l" defTabSz="914400" rtl="0" eaLnBrk="1" latinLnBrk="0" hangingPunct="1"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PermianSlabSerifTypeface" panose="02000000000000000000" pitchFamily="50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4000" dirty="0">
                <a:solidFill>
                  <a:schemeClr val="tx1"/>
                </a:solidFill>
              </a:rPr>
              <a:t>Общее образование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69B15CF8-C859-9F9F-9927-0362A4F3BF6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4847" b="99677" l="1973" r="99314">
                        <a14:foregroundMark x1="30017" y1="27464" x2="30017" y2="27464"/>
                        <a14:foregroundMark x1="46569" y1="4847" x2="46569" y2="4847"/>
                        <a14:foregroundMark x1="41424" y1="92569" x2="41424" y2="92569"/>
                        <a14:foregroundMark x1="7804" y1="56058" x2="7804" y2="56058"/>
                        <a14:foregroundMark x1="3859" y1="27302" x2="3859" y2="27302"/>
                        <a14:foregroundMark x1="3431" y1="63328" x2="3431" y2="63328"/>
                        <a14:foregroundMark x1="2744" y1="30533" x2="2744" y2="30533"/>
                        <a14:foregroundMark x1="2058" y1="64297" x2="2058" y2="64297"/>
                        <a14:foregroundMark x1="1973" y1="35057" x2="1973" y2="35057"/>
                        <a14:foregroundMark x1="92882" y1="32633" x2="92882" y2="32633"/>
                        <a14:foregroundMark x1="45540" y1="26656" x2="45540" y2="26656"/>
                        <a14:foregroundMark x1="45369" y1="18578" x2="45369" y2="18578"/>
                        <a14:foregroundMark x1="37479" y1="70921" x2="37479" y2="70921"/>
                        <a14:foregroundMark x1="65866" y1="77221" x2="65866" y2="77221"/>
                        <a14:foregroundMark x1="67667" y1="76737" x2="67667" y2="76737"/>
                        <a14:foregroundMark x1="69983" y1="76090" x2="69983" y2="76090"/>
                        <a14:foregroundMark x1="66038" y1="75606" x2="66038" y2="75606"/>
                        <a14:foregroundMark x1="65952" y1="74313" x2="65952" y2="74313"/>
                        <a14:foregroundMark x1="66810" y1="74637" x2="66810" y2="74637"/>
                        <a14:foregroundMark x1="66123" y1="74637" x2="66123" y2="74637"/>
                        <a14:foregroundMark x1="65952" y1="79483" x2="65952" y2="79483"/>
                        <a14:foregroundMark x1="50858" y1="51535" x2="50858" y2="51535"/>
                        <a14:foregroundMark x1="65952" y1="85460" x2="65952" y2="85460"/>
                        <a14:foregroundMark x1="68010" y1="85784" x2="68010" y2="85784"/>
                        <a14:foregroundMark x1="70154" y1="85460" x2="70154" y2="85460"/>
                        <a14:foregroundMark x1="72384" y1="85460" x2="72384" y2="85460"/>
                        <a14:foregroundMark x1="74099" y1="85460" x2="74099" y2="85460"/>
                        <a14:foregroundMark x1="75901" y1="87561" x2="75901" y2="87561"/>
                        <a14:foregroundMark x1="77702" y1="86914" x2="77702" y2="86914"/>
                        <a14:foregroundMark x1="79760" y1="87722" x2="79760" y2="87722"/>
                        <a14:foregroundMark x1="66552" y1="96123" x2="66552" y2="96123"/>
                        <a14:foregroundMark x1="68696" y1="95477" x2="68696" y2="95477"/>
                        <a14:foregroundMark x1="71098" y1="95477" x2="71098" y2="95477"/>
                        <a14:foregroundMark x1="72813" y1="94992" x2="72813" y2="94992"/>
                        <a14:foregroundMark x1="75300" y1="94023" x2="75300" y2="94023"/>
                        <a14:foregroundMark x1="77101" y1="94184" x2="77101" y2="94184"/>
                        <a14:foregroundMark x1="78559" y1="94669" x2="78559" y2="94669"/>
                        <a14:foregroundMark x1="80446" y1="94830" x2="80446" y2="94830"/>
                        <a14:foregroundMark x1="86621" y1="96446" x2="86621" y2="96446"/>
                        <a14:foregroundMark x1="34305" y1="90792" x2="34305" y2="90792"/>
                        <a14:foregroundMark x1="31818" y1="89822" x2="31818" y2="89822"/>
                        <a14:foregroundMark x1="99314" y1="58805" x2="99314" y2="58805"/>
                        <a14:foregroundMark x1="73928" y1="94830" x2="73928" y2="94830"/>
                        <a14:foregroundMark x1="73842" y1="98223" x2="73842" y2="98223"/>
                        <a14:foregroundMark x1="85763" y1="99677" x2="85763" y2="99677"/>
                        <a14:foregroundMark x1="65677" y1="88811" x2="65677" y2="88811"/>
                        <a14:foregroundMark x1="65863" y1="94406" x2="65863" y2="94406"/>
                        <a14:foregroundMark x1="78108" y1="83916" x2="78108" y2="83916"/>
                        <a14:foregroundMark x1="85343" y1="94406" x2="85343" y2="94406"/>
                        <a14:foregroundMark x1="87755" y1="98601" x2="87755" y2="98601"/>
                        <a14:foregroundMark x1="77737" y1="89860" x2="77737" y2="89860"/>
                        <a14:foregroundMark x1="65863" y1="87413" x2="65863" y2="87413"/>
                        <a14:foregroundMark x1="65863" y1="93357" x2="65863" y2="93357"/>
                        <a14:foregroundMark x1="65677" y1="95804" x2="65677" y2="95804"/>
                        <a14:foregroundMark x1="24490" y1="87762" x2="24490" y2="87762"/>
                        <a14:foregroundMark x1="23562" y1="88811" x2="23562" y2="88811"/>
                        <a14:foregroundMark x1="23748" y1="84615" x2="23748" y2="84615"/>
                        <a14:foregroundMark x1="65677" y1="87063" x2="65677" y2="87063"/>
                        <a14:foregroundMark x1="65863" y1="87413" x2="65863" y2="87413"/>
                        <a14:foregroundMark x1="65677" y1="87063" x2="65677" y2="87063"/>
                        <a14:foregroundMark x1="65677" y1="87413" x2="65677" y2="87413"/>
                        <a14:foregroundMark x1="65492" y1="87413" x2="65492" y2="87413"/>
                        <a14:foregroundMark x1="79221" y1="87413" x2="79221" y2="87413"/>
                        <a14:foregroundMark x1="79221" y1="86713" x2="79221" y2="86713"/>
                        <a14:foregroundMark x1="79406" y1="87762" x2="79406" y2="87762"/>
                        <a14:foregroundMark x1="79221" y1="87413" x2="79221" y2="87413"/>
                        <a14:foregroundMark x1="71985" y1="86713" x2="71985" y2="86713"/>
                        <a14:foregroundMark x1="71985" y1="86713" x2="71985" y2="86713"/>
                        <a14:foregroundMark x1="71985" y1="87762" x2="71985" y2="87762"/>
                        <a14:foregroundMark x1="65863" y1="87413" x2="65863" y2="87413"/>
                        <a14:foregroundMark x1="65677" y1="87413" x2="65677" y2="87413"/>
                        <a14:foregroundMark x1="65863" y1="86713" x2="65863" y2="86713"/>
                        <a14:foregroundMark x1="65863" y1="87762" x2="65863" y2="87762"/>
                        <a14:foregroundMark x1="79406" y1="86713" x2="79406" y2="86713"/>
                        <a14:foregroundMark x1="79406" y1="87063" x2="79406" y2="87063"/>
                        <a14:foregroundMark x1="79406" y1="86713" x2="79406" y2="86713"/>
                        <a14:foregroundMark x1="79035" y1="87063" x2="79035" y2="8706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08628" y="389728"/>
            <a:ext cx="2238062" cy="1188131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2B6B69F7-32E8-499F-B8DA-0AF10797A7F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6523" y="450439"/>
            <a:ext cx="722868" cy="10667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570212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84CAC8C-F0FB-4F66-B304-F965FEACD6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3437" y="365125"/>
            <a:ext cx="11329261" cy="1325563"/>
          </a:xfrm>
        </p:spPr>
        <p:txBody>
          <a:bodyPr>
            <a:noAutofit/>
          </a:bodyPr>
          <a:lstStyle/>
          <a:p>
            <a:r>
              <a:rPr lang="ru-RU" sz="2400" b="1" dirty="0">
                <a:solidFill>
                  <a:srgbClr val="C00000"/>
                </a:solidFill>
                <a:latin typeface="Bookman Old Style" panose="02050604050505020204" pitchFamily="18" charset="0"/>
              </a:rPr>
              <a:t>Единая модель профориентации – профориентационный минимум</a:t>
            </a:r>
            <a:br>
              <a:rPr lang="ru-RU" sz="2400" b="1" dirty="0">
                <a:solidFill>
                  <a:srgbClr val="C00000"/>
                </a:solidFill>
                <a:latin typeface="Bookman Old Style" panose="02050604050505020204" pitchFamily="18" charset="0"/>
              </a:rPr>
            </a:br>
            <a:r>
              <a:rPr lang="ru-RU" sz="2400" b="1" dirty="0">
                <a:solidFill>
                  <a:srgbClr val="C00000"/>
                </a:solidFill>
                <a:latin typeface="Bookman Old Style" panose="02050604050505020204" pitchFamily="18" charset="0"/>
              </a:rPr>
              <a:t>Реализуется в рамках федерального проекта «Успех каждого ребенка» национального проекта «Образование»</a:t>
            </a:r>
            <a:br>
              <a:rPr lang="ru-RU" sz="2400" b="1" dirty="0">
                <a:solidFill>
                  <a:srgbClr val="C00000"/>
                </a:solidFill>
                <a:latin typeface="Bookman Old Style" panose="02050604050505020204" pitchFamily="18" charset="0"/>
              </a:rPr>
            </a:br>
            <a:endParaRPr lang="ru-RU" sz="2400" b="1" dirty="0">
              <a:solidFill>
                <a:srgbClr val="C00000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B4FBDBE-C71E-462F-8E3B-18B6B10F5D3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ts val="1800"/>
              </a:lnSpc>
            </a:pPr>
            <a:r>
              <a:rPr lang="ru-RU" sz="2400" dirty="0">
                <a:latin typeface="Montserrat" panose="00000500000000000000" pitchFamily="2" charset="-52"/>
              </a:rPr>
              <a:t>Профориентационный минимум (6-11 класс) включает:</a:t>
            </a:r>
          </a:p>
          <a:p>
            <a:pPr marL="285750" indent="-285750"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ru-RU" sz="2400" b="1" dirty="0">
                <a:latin typeface="Montserrat" panose="00000500000000000000" pitchFamily="2" charset="-52"/>
              </a:rPr>
              <a:t>единый набор профориентационных инструментов </a:t>
            </a:r>
            <a:r>
              <a:rPr lang="ru-RU" sz="2400" dirty="0">
                <a:latin typeface="Montserrat" panose="00000500000000000000" pitchFamily="2" charset="-52"/>
              </a:rPr>
              <a:t>для всех обучающихся</a:t>
            </a:r>
          </a:p>
          <a:p>
            <a:pPr marL="285750" indent="-285750"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ru-RU" sz="2400" dirty="0">
                <a:latin typeface="Montserrat" panose="00000500000000000000" pitchFamily="2" charset="-52"/>
              </a:rPr>
              <a:t>курс занятий </a:t>
            </a:r>
            <a:r>
              <a:rPr lang="ru-RU" sz="2400" b="1" dirty="0">
                <a:latin typeface="Montserrat" panose="00000500000000000000" pitchFamily="2" charset="-52"/>
              </a:rPr>
              <a:t>«Россия – мои горизонты» </a:t>
            </a:r>
            <a:r>
              <a:rPr lang="ru-RU" sz="2400" dirty="0">
                <a:latin typeface="Montserrat" panose="00000500000000000000" pitchFamily="2" charset="-52"/>
              </a:rPr>
              <a:t>- 1 час. (четверг)</a:t>
            </a:r>
          </a:p>
          <a:p>
            <a:pPr marL="285750" indent="-285750"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ru-RU" sz="2400" dirty="0">
                <a:latin typeface="Montserrat" panose="00000500000000000000" pitchFamily="2" charset="-52"/>
              </a:rPr>
              <a:t>ключевой профориентационный проект  - </a:t>
            </a:r>
            <a:r>
              <a:rPr lang="ru-RU" sz="2400" b="1" dirty="0">
                <a:latin typeface="Montserrat" panose="00000500000000000000" pitchFamily="2" charset="-52"/>
              </a:rPr>
              <a:t>Билет в будущее»</a:t>
            </a:r>
          </a:p>
          <a:p>
            <a:pPr marL="0" indent="0">
              <a:spcBef>
                <a:spcPts val="600"/>
              </a:spcBef>
              <a:buNone/>
            </a:pPr>
            <a:endParaRPr lang="ru-RU" sz="2400" b="1" dirty="0">
              <a:latin typeface="Montserrat" panose="00000500000000000000" pitchFamily="2" charset="-52"/>
            </a:endParaRPr>
          </a:p>
          <a:p>
            <a:pPr marL="0" indent="0">
              <a:spcBef>
                <a:spcPts val="600"/>
              </a:spcBef>
              <a:buNone/>
            </a:pPr>
            <a:r>
              <a:rPr lang="ru-RU" sz="2400" dirty="0">
                <a:latin typeface="Montserrat" panose="00000500000000000000" pitchFamily="2" charset="-52"/>
              </a:rPr>
              <a:t>Территории, в которых 100% школ участвуют в проекте «Билет в будущее»: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ru-RU" sz="2400" b="1" dirty="0">
                <a:solidFill>
                  <a:schemeClr val="accent6">
                    <a:lumMod val="50000"/>
                  </a:schemeClr>
                </a:solidFill>
                <a:latin typeface="Montserrat" panose="00000500000000000000" pitchFamily="2" charset="-52"/>
              </a:rPr>
              <a:t>ЗАТО Звездный, Чердынский,  Березовский, </a:t>
            </a:r>
            <a:r>
              <a:rPr lang="ru-RU" sz="2400" b="1" dirty="0" err="1">
                <a:solidFill>
                  <a:schemeClr val="accent6">
                    <a:lumMod val="50000"/>
                  </a:schemeClr>
                </a:solidFill>
                <a:latin typeface="Montserrat" panose="00000500000000000000" pitchFamily="2" charset="-52"/>
              </a:rPr>
              <a:t>Бардымский,г</a:t>
            </a:r>
            <a:r>
              <a:rPr lang="ru-RU" sz="2400" b="1" dirty="0">
                <a:solidFill>
                  <a:schemeClr val="accent6">
                    <a:lumMod val="50000"/>
                  </a:schemeClr>
                </a:solidFill>
                <a:latin typeface="Montserrat" panose="00000500000000000000" pitchFamily="2" charset="-52"/>
              </a:rPr>
              <a:t>. Лысьва, Чусовской, </a:t>
            </a:r>
            <a:r>
              <a:rPr lang="ru-RU" sz="2400" b="1" dirty="0" err="1">
                <a:solidFill>
                  <a:schemeClr val="accent6">
                    <a:lumMod val="50000"/>
                  </a:schemeClr>
                </a:solidFill>
                <a:latin typeface="Montserrat" panose="00000500000000000000" pitchFamily="2" charset="-52"/>
              </a:rPr>
              <a:t>Юрлинский</a:t>
            </a:r>
            <a:endParaRPr lang="ru-RU" sz="2400" b="1" dirty="0">
              <a:solidFill>
                <a:schemeClr val="accent6">
                  <a:lumMod val="50000"/>
                </a:schemeClr>
              </a:solidFill>
              <a:latin typeface="Montserrat" panose="00000500000000000000" pitchFamily="2" charset="-52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9494108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66BF4A9-C54B-469C-A2A2-BB04D5E973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95070" y="397960"/>
            <a:ext cx="8998059" cy="980635"/>
          </a:xfrm>
        </p:spPr>
        <p:txBody>
          <a:bodyPr>
            <a:normAutofit fontScale="90000"/>
          </a:bodyPr>
          <a:lstStyle/>
          <a:p>
            <a:r>
              <a:rPr lang="ru-RU" dirty="0"/>
              <a:t>Региональный проект «Открытый университет» </a:t>
            </a:r>
          </a:p>
        </p:txBody>
      </p:sp>
      <p:pic>
        <p:nvPicPr>
          <p:cNvPr id="4" name="Объект 6">
            <a:extLst>
              <a:ext uri="{FF2B5EF4-FFF2-40B4-BE49-F238E27FC236}">
                <a16:creationId xmlns:a16="http://schemas.microsoft.com/office/drawing/2014/main" id="{736E2C7C-D500-49EC-A5F4-EB6E236ED3D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03856" y="635922"/>
            <a:ext cx="1575338" cy="134257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7E00E88C-359D-426B-BFBC-CEAAF1CD841F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390" t="1962" r="4686" b="2811"/>
          <a:stretch/>
        </p:blipFill>
        <p:spPr>
          <a:xfrm>
            <a:off x="6894100" y="2964051"/>
            <a:ext cx="4786922" cy="2742007"/>
          </a:xfrm>
          <a:prstGeom prst="rect">
            <a:avLst/>
          </a:prstGeom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4FD9BB93-3BE1-417C-AA9A-1C368798220D}"/>
              </a:ext>
            </a:extLst>
          </p:cNvPr>
          <p:cNvSpPr/>
          <p:nvPr/>
        </p:nvSpPr>
        <p:spPr>
          <a:xfrm>
            <a:off x="2079193" y="1440588"/>
            <a:ext cx="9274607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Montserrat" panose="00000500000000000000" pitchFamily="2" charset="-52"/>
              </a:rPr>
              <a:t>- </a:t>
            </a:r>
            <a:r>
              <a:rPr lang="ru-RU" sz="2000" dirty="0">
                <a:latin typeface="Montserrat" panose="00000500000000000000" pitchFamily="2" charset="-52"/>
              </a:rPr>
              <a:t>профессиональное самоопределение школьников и профильное обучение</a:t>
            </a:r>
          </a:p>
          <a:p>
            <a:r>
              <a:rPr lang="ru-RU" sz="2000" dirty="0">
                <a:latin typeface="Montserrat" panose="00000500000000000000" pitchFamily="2" charset="-52"/>
              </a:rPr>
              <a:t>- вовлечение школьников в научно-исследовательскую и проектную деятельность</a:t>
            </a:r>
          </a:p>
          <a:p>
            <a:r>
              <a:rPr lang="ru-RU" sz="2000" dirty="0">
                <a:latin typeface="Montserrat" panose="00000500000000000000" pitchFamily="2" charset="-52"/>
              </a:rPr>
              <a:t>- ориентация школьников на вузы и работу в Пермском крае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2FBEABA2-22F9-4D7A-8B07-5C9238B98B1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1982" y="1897292"/>
            <a:ext cx="779085" cy="777860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A1AC64E0-FC5E-47CE-9ECD-DCF61BB01163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53338" y="2814467"/>
            <a:ext cx="676372" cy="678876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BE5EE65A-30E5-4374-A619-B9EFAC658B37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1209" y="3632658"/>
            <a:ext cx="826019" cy="639990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D830524D-0265-40E3-A564-0EF6D20BE513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32432" y="4407872"/>
            <a:ext cx="916853" cy="717082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A8B9DF59-657C-413A-A855-6F41964597EF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1607" y="5124954"/>
            <a:ext cx="684191" cy="765750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6084EADC-DE5F-4A27-BE78-767CF3138693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81607" y="6045572"/>
            <a:ext cx="548840" cy="656456"/>
          </a:xfrm>
          <a:prstGeom prst="rect">
            <a:avLst/>
          </a:prstGeom>
        </p:spPr>
      </p:pic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B4B3EFE5-5186-4AB2-80E8-072BBEF31E88}"/>
              </a:ext>
            </a:extLst>
          </p:cNvPr>
          <p:cNvSpPr/>
          <p:nvPr/>
        </p:nvSpPr>
        <p:spPr>
          <a:xfrm>
            <a:off x="2079193" y="2849338"/>
            <a:ext cx="6865749" cy="37933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kern="0" dirty="0">
                <a:latin typeface="Montserrat" panose="00000500000000000000" pitchFamily="2" charset="-52"/>
              </a:rPr>
              <a:t>Образовательные направления:</a:t>
            </a:r>
          </a:p>
          <a:p>
            <a:pPr marL="355600" indent="-355600"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ru-RU" kern="0" dirty="0">
                <a:latin typeface="Montserrat" panose="00000500000000000000" pitchFamily="2" charset="-52"/>
              </a:rPr>
              <a:t>Учебные занятия по выбранным предметам</a:t>
            </a:r>
          </a:p>
          <a:p>
            <a:pPr marL="355600" indent="-355600"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ru-RU" kern="0" dirty="0">
                <a:latin typeface="Montserrat" panose="00000500000000000000" pitchFamily="2" charset="-52"/>
              </a:rPr>
              <a:t>Лабораторные</a:t>
            </a:r>
            <a:r>
              <a:rPr lang="en-US" kern="0" dirty="0">
                <a:latin typeface="Montserrat" panose="00000500000000000000" pitchFamily="2" charset="-52"/>
              </a:rPr>
              <a:t>/</a:t>
            </a:r>
            <a:r>
              <a:rPr lang="ru-RU" kern="0" dirty="0">
                <a:latin typeface="Montserrat" panose="00000500000000000000" pitchFamily="2" charset="-52"/>
              </a:rPr>
              <a:t>практические работы</a:t>
            </a:r>
          </a:p>
          <a:p>
            <a:pPr marL="355600" indent="-355600"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ru-RU" kern="0" dirty="0">
                <a:latin typeface="Montserrat" panose="00000500000000000000" pitchFamily="2" charset="-52"/>
              </a:rPr>
              <a:t>Проектная деятельность</a:t>
            </a:r>
          </a:p>
          <a:p>
            <a:pPr marL="355600" indent="-355600"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ru-RU" dirty="0">
                <a:latin typeface="Montserrat" panose="00000500000000000000" pitchFamily="2" charset="-52"/>
              </a:rPr>
              <a:t>Реализация профессиональных проб</a:t>
            </a:r>
          </a:p>
          <a:p>
            <a:pPr marL="355600" indent="-355600"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ru-RU" dirty="0">
                <a:latin typeface="Montserrat" panose="00000500000000000000" pitchFamily="2" charset="-52"/>
              </a:rPr>
              <a:t>Профильные олимпиады</a:t>
            </a:r>
          </a:p>
          <a:p>
            <a:pPr marL="355600" indent="-355600"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ru-RU" dirty="0">
                <a:latin typeface="Montserrat" panose="00000500000000000000" pitchFamily="2" charset="-52"/>
              </a:rPr>
              <a:t>Профильные лагеря</a:t>
            </a:r>
          </a:p>
          <a:p>
            <a:pPr marL="355600" indent="-355600"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ru-RU" dirty="0">
                <a:latin typeface="Montserrat" panose="00000500000000000000" pitchFamily="2" charset="-52"/>
              </a:rPr>
              <a:t>Дистанционные курсы</a:t>
            </a:r>
          </a:p>
          <a:p>
            <a:pPr fontAlgn="ctr">
              <a:spcBef>
                <a:spcPts val="300"/>
              </a:spcBef>
              <a:spcAft>
                <a:spcPts val="300"/>
              </a:spcAft>
            </a:pPr>
            <a:endParaRPr lang="ru-RU" b="1" kern="0" dirty="0">
              <a:solidFill>
                <a:srgbClr val="C00000"/>
              </a:solidFill>
              <a:latin typeface="Montserrat" panose="00000500000000000000" pitchFamily="2" charset="-52"/>
            </a:endParaRPr>
          </a:p>
          <a:p>
            <a:pPr fontAlgn="ctr">
              <a:spcBef>
                <a:spcPts val="300"/>
              </a:spcBef>
              <a:spcAft>
                <a:spcPts val="300"/>
              </a:spcAft>
            </a:pPr>
            <a:r>
              <a:rPr lang="ru-RU" b="1" kern="0" dirty="0">
                <a:solidFill>
                  <a:srgbClr val="C00000"/>
                </a:solidFill>
                <a:latin typeface="Montserrat" panose="00000500000000000000" pitchFamily="2" charset="-52"/>
              </a:rPr>
              <a:t>+ Дополнительные баллы при поступлении</a:t>
            </a:r>
            <a:br>
              <a:rPr lang="ru-RU" b="1" kern="0" dirty="0">
                <a:solidFill>
                  <a:srgbClr val="C00000"/>
                </a:solidFill>
                <a:latin typeface="Montserrat" panose="00000500000000000000" pitchFamily="2" charset="-52"/>
              </a:rPr>
            </a:br>
            <a:r>
              <a:rPr lang="ru-RU" b="1" kern="0" dirty="0">
                <a:solidFill>
                  <a:srgbClr val="C00000"/>
                </a:solidFill>
                <a:latin typeface="Montserrat" panose="00000500000000000000" pitchFamily="2" charset="-52"/>
              </a:rPr>
              <a:t>   в ПФ НИУ ВШЭ и ПГНИУ (до +5 баллов)</a:t>
            </a:r>
          </a:p>
        </p:txBody>
      </p:sp>
    </p:spTree>
    <p:extLst>
      <p:ext uri="{BB962C8B-B14F-4D97-AF65-F5344CB8AC3E}">
        <p14:creationId xmlns:p14="http://schemas.microsoft.com/office/powerpoint/2010/main" val="422853420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4">
            <a:extLst>
              <a:ext uri="{FF2B5EF4-FFF2-40B4-BE49-F238E27FC236}">
                <a16:creationId xmlns:a16="http://schemas.microsoft.com/office/drawing/2014/main" id="{0AC29CDD-B145-433A-BC0C-BFF53B194742}"/>
              </a:ext>
            </a:extLst>
          </p:cNvPr>
          <p:cNvSpPr txBox="1">
            <a:spLocks/>
          </p:cNvSpPr>
          <p:nvPr/>
        </p:nvSpPr>
        <p:spPr>
          <a:xfrm>
            <a:off x="335360" y="49213"/>
            <a:ext cx="11521280" cy="7159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ru-RU" sz="2400" spc="-1" dirty="0">
                <a:solidFill>
                  <a:schemeClr val="tx1"/>
                </a:solidFill>
                <a:latin typeface="PermianSlabSerifTypeface"/>
                <a:ea typeface="DejaVu Sans"/>
              </a:rPr>
              <a:t>Региональный проект «Профильные школы в вузах»</a:t>
            </a:r>
            <a:endParaRPr lang="ru-RU" sz="2400" spc="-1" dirty="0">
              <a:solidFill>
                <a:schemeClr val="tx1"/>
              </a:solidFill>
              <a:latin typeface="XO Oriel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14B64209-3EE8-4509-9940-A1F8A6DDF0B5}"/>
              </a:ext>
            </a:extLst>
          </p:cNvPr>
          <p:cNvSpPr/>
          <p:nvPr/>
        </p:nvSpPr>
        <p:spPr>
          <a:xfrm>
            <a:off x="0" y="939549"/>
            <a:ext cx="12192000" cy="414354"/>
          </a:xfrm>
          <a:prstGeom prst="rect">
            <a:avLst/>
          </a:prstGeom>
          <a:solidFill>
            <a:srgbClr val="D1F1C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" name="PlaceHolder 4">
            <a:extLst>
              <a:ext uri="{FF2B5EF4-FFF2-40B4-BE49-F238E27FC236}">
                <a16:creationId xmlns:a16="http://schemas.microsoft.com/office/drawing/2014/main" id="{98206922-D3EF-4F5B-AE16-5BF84C4F1E3F}"/>
              </a:ext>
            </a:extLst>
          </p:cNvPr>
          <p:cNvSpPr txBox="1">
            <a:spLocks/>
          </p:cNvSpPr>
          <p:nvPr/>
        </p:nvSpPr>
        <p:spPr>
          <a:xfrm>
            <a:off x="848283" y="1551385"/>
            <a:ext cx="3271726" cy="528480"/>
          </a:xfrm>
          <a:prstGeom prst="rect">
            <a:avLst/>
          </a:prstGeom>
          <a:noFill/>
          <a:ln w="0">
            <a:noFill/>
          </a:ln>
        </p:spPr>
        <p:txBody>
          <a:bodyPr vert="horz" lIns="90000" tIns="45000" rIns="90000" bIns="4500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tabLst>
                <a:tab pos="0" algn="l"/>
              </a:tabLst>
            </a:pPr>
            <a:r>
              <a:rPr lang="ru-RU" sz="1000" b="1" spc="-1">
                <a:solidFill>
                  <a:srgbClr val="1C2D38"/>
                </a:solidFill>
                <a:latin typeface="Montserrat"/>
              </a:rPr>
              <a:t>ПЕРМСКИЙ ГОСУДАРСТВЕННЫЙ </a:t>
            </a:r>
            <a:br>
              <a:rPr lang="ru-RU" sz="1000" b="1" spc="-1">
                <a:solidFill>
                  <a:srgbClr val="1C2D38"/>
                </a:solidFill>
                <a:latin typeface="Montserrat"/>
              </a:rPr>
            </a:br>
            <a:r>
              <a:rPr lang="ru-RU" sz="1000" b="1" spc="-1">
                <a:solidFill>
                  <a:srgbClr val="1C2D38"/>
                </a:solidFill>
                <a:latin typeface="Montserrat"/>
              </a:rPr>
              <a:t>НАЦИОНАЛЬНЫЙ ИССЛЕДОВАТЕЛЬСКИЙ УНИВЕРСИТЕТ</a:t>
            </a:r>
            <a:endParaRPr lang="ru-RU" sz="1000" spc="-1" dirty="0">
              <a:latin typeface="XO Oriel"/>
            </a:endParaRPr>
          </a:p>
        </p:txBody>
      </p:sp>
      <p:pic>
        <p:nvPicPr>
          <p:cNvPr id="7" name="Рисунок 15">
            <a:extLst>
              <a:ext uri="{FF2B5EF4-FFF2-40B4-BE49-F238E27FC236}">
                <a16:creationId xmlns:a16="http://schemas.microsoft.com/office/drawing/2014/main" id="{48AB8C11-F30C-4E59-9214-5CBC1CC06B54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265750" y="1569396"/>
            <a:ext cx="511920" cy="511920"/>
          </a:xfrm>
          <a:prstGeom prst="rect">
            <a:avLst/>
          </a:prstGeom>
          <a:ln w="0">
            <a:noFill/>
          </a:ln>
        </p:spPr>
      </p:pic>
      <p:pic>
        <p:nvPicPr>
          <p:cNvPr id="8" name="Picture 5">
            <a:extLst>
              <a:ext uri="{FF2B5EF4-FFF2-40B4-BE49-F238E27FC236}">
                <a16:creationId xmlns:a16="http://schemas.microsoft.com/office/drawing/2014/main" id="{68C59944-050F-47EC-AE2C-D2F971819C19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>
          <a:xfrm>
            <a:off x="335360" y="1572233"/>
            <a:ext cx="505800" cy="505800"/>
          </a:xfrm>
          <a:prstGeom prst="rect">
            <a:avLst/>
          </a:prstGeom>
          <a:ln w="0">
            <a:noFill/>
          </a:ln>
        </p:spPr>
      </p:pic>
      <p:sp>
        <p:nvSpPr>
          <p:cNvPr id="9" name="PlaceHolder 15">
            <a:extLst>
              <a:ext uri="{FF2B5EF4-FFF2-40B4-BE49-F238E27FC236}">
                <a16:creationId xmlns:a16="http://schemas.microsoft.com/office/drawing/2014/main" id="{DB9E8895-A44B-4318-AB1A-ABB42D911571}"/>
              </a:ext>
            </a:extLst>
          </p:cNvPr>
          <p:cNvSpPr/>
          <p:nvPr/>
        </p:nvSpPr>
        <p:spPr>
          <a:xfrm>
            <a:off x="4661594" y="1538149"/>
            <a:ext cx="3237443" cy="5284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buNone/>
              <a:tabLst>
                <a:tab pos="0" algn="l"/>
              </a:tabLst>
            </a:pPr>
            <a:r>
              <a:rPr lang="ru-RU" sz="1000" b="1" strike="noStrike" spc="-1" dirty="0">
                <a:solidFill>
                  <a:srgbClr val="1C2D38"/>
                </a:solidFill>
                <a:latin typeface="Montserrat"/>
                <a:ea typeface="DejaVu Sans"/>
              </a:rPr>
              <a:t>ПЕРМСКИЙ ГОСУДАРСТВЕННЫЙ НАЦИОНАЛЬНЫЙ ИССЛЕДОВАТЕЛЬСКИЙ </a:t>
            </a:r>
            <a:r>
              <a:rPr lang="ru-RU" sz="1000" b="1" spc="-1" dirty="0">
                <a:solidFill>
                  <a:srgbClr val="1C2D38"/>
                </a:solidFill>
                <a:latin typeface="Montserrat"/>
                <a:ea typeface="DejaVu Sans"/>
              </a:rPr>
              <a:t>ПОЛИТЕХНИЧЕСКИЙ </a:t>
            </a:r>
            <a:r>
              <a:rPr lang="ru-RU" sz="1000" b="1" strike="noStrike" spc="-1" dirty="0">
                <a:solidFill>
                  <a:srgbClr val="1C2D38"/>
                </a:solidFill>
                <a:latin typeface="Montserrat"/>
                <a:ea typeface="DejaVu Sans"/>
              </a:rPr>
              <a:t>УНИВЕРСИТЕТ</a:t>
            </a:r>
            <a:endParaRPr lang="ru-RU" sz="1000" b="0" strike="noStrike" spc="-1" dirty="0">
              <a:latin typeface="XO Oriel"/>
            </a:endParaRPr>
          </a:p>
        </p:txBody>
      </p:sp>
      <p:sp>
        <p:nvSpPr>
          <p:cNvPr id="10" name="PlaceHolder 16">
            <a:extLst>
              <a:ext uri="{FF2B5EF4-FFF2-40B4-BE49-F238E27FC236}">
                <a16:creationId xmlns:a16="http://schemas.microsoft.com/office/drawing/2014/main" id="{E24511FD-082C-4706-A00D-212369D56A2B}"/>
              </a:ext>
            </a:extLst>
          </p:cNvPr>
          <p:cNvSpPr/>
          <p:nvPr/>
        </p:nvSpPr>
        <p:spPr>
          <a:xfrm>
            <a:off x="8753858" y="1533230"/>
            <a:ext cx="3101760" cy="5518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buNone/>
              <a:tabLst>
                <a:tab pos="0" algn="l"/>
              </a:tabLst>
            </a:pPr>
            <a:r>
              <a:rPr lang="ru-RU" sz="1000" b="1" strike="noStrike" spc="-1" dirty="0">
                <a:solidFill>
                  <a:srgbClr val="1C2D38"/>
                </a:solidFill>
                <a:latin typeface="Montserrat" panose="00000500000000000000" pitchFamily="2" charset="-52"/>
                <a:ea typeface="DejaVu Sans"/>
              </a:rPr>
              <a:t>ПЕРМСКИЙ ФИЛИАЛ НАЦИОНАЛЬНОГО ИССЛЕДОВАТЕЛЬСКОГО УНИВЕРСИТЕТА</a:t>
            </a:r>
            <a:br>
              <a:rPr sz="1000" dirty="0">
                <a:latin typeface="Montserrat" panose="00000500000000000000" pitchFamily="2" charset="-52"/>
              </a:rPr>
            </a:br>
            <a:r>
              <a:rPr lang="ru-RU" sz="1000" b="1" strike="noStrike" spc="-1" dirty="0">
                <a:solidFill>
                  <a:srgbClr val="1C2D38"/>
                </a:solidFill>
                <a:latin typeface="Montserrat" panose="00000500000000000000" pitchFamily="2" charset="-52"/>
                <a:ea typeface="DejaVu Sans"/>
              </a:rPr>
              <a:t>«ВЫСШАЯ ШКОЛА ЭКОНОМИКИ»</a:t>
            </a:r>
            <a:endParaRPr lang="ru-RU" sz="1000" b="0" strike="noStrike" spc="-1" dirty="0">
              <a:latin typeface="Montserrat" panose="00000500000000000000" pitchFamily="2" charset="-52"/>
            </a:endParaRP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0F098F99-E28E-4232-BAD9-C793B8EEAC8B}"/>
              </a:ext>
            </a:extLst>
          </p:cNvPr>
          <p:cNvSpPr/>
          <p:nvPr/>
        </p:nvSpPr>
        <p:spPr>
          <a:xfrm>
            <a:off x="8777670" y="2130226"/>
            <a:ext cx="3101760" cy="891183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marL="285750" indent="-285750"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ru-RU" sz="1200" b="0" strike="noStrike" spc="-1" dirty="0">
                <a:solidFill>
                  <a:srgbClr val="000000"/>
                </a:solidFill>
                <a:latin typeface="Montserrat" panose="00000500000000000000" pitchFamily="2" charset="-52"/>
                <a:ea typeface="Stem Medium"/>
              </a:rPr>
              <a:t>Гуманитарное</a:t>
            </a:r>
            <a:endParaRPr lang="ru-RU" sz="1200" b="0" strike="noStrike" spc="-1" dirty="0">
              <a:latin typeface="Montserrat" panose="00000500000000000000" pitchFamily="2" charset="-52"/>
            </a:endParaRPr>
          </a:p>
          <a:p>
            <a:pPr marL="285750" indent="-285750"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ru-RU" sz="1200" b="0" strike="noStrike" spc="-1" dirty="0">
                <a:solidFill>
                  <a:srgbClr val="000000"/>
                </a:solidFill>
                <a:latin typeface="Montserrat" panose="00000500000000000000" pitchFamily="2" charset="-52"/>
                <a:ea typeface="Stem Medium"/>
              </a:rPr>
              <a:t>Социально-экономическое</a:t>
            </a:r>
            <a:endParaRPr lang="ru-RU" sz="1200" b="0" strike="noStrike" spc="-1" dirty="0">
              <a:latin typeface="Montserrat" panose="00000500000000000000" pitchFamily="2" charset="-52"/>
            </a:endParaRPr>
          </a:p>
          <a:p>
            <a:pPr marL="285750" indent="-285750"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ru-RU" sz="1200" b="0" strike="noStrike" spc="-1" dirty="0">
                <a:solidFill>
                  <a:srgbClr val="000000"/>
                </a:solidFill>
                <a:latin typeface="Montserrat" panose="00000500000000000000" pitchFamily="2" charset="-52"/>
                <a:ea typeface="Stem Medium"/>
              </a:rPr>
              <a:t>Технологическое</a:t>
            </a:r>
            <a:endParaRPr lang="ru-RU" sz="1200" b="0" strike="noStrike" spc="-1" dirty="0">
              <a:latin typeface="Montserrat" panose="00000500000000000000" pitchFamily="2" charset="-52"/>
            </a:endParaRP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F1FF274D-DEFB-4885-B7AF-DD374142F8A5}"/>
              </a:ext>
            </a:extLst>
          </p:cNvPr>
          <p:cNvSpPr/>
          <p:nvPr/>
        </p:nvSpPr>
        <p:spPr>
          <a:xfrm>
            <a:off x="841160" y="2115803"/>
            <a:ext cx="3215149" cy="757686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marL="285750" indent="-285750"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ru-RU" sz="1200" b="0" strike="noStrike" spc="-1" dirty="0">
                <a:solidFill>
                  <a:srgbClr val="000000"/>
                </a:solidFill>
                <a:latin typeface="Montserrat" panose="00000500000000000000" pitchFamily="2" charset="-52"/>
                <a:ea typeface="Stem Medium"/>
              </a:rPr>
              <a:t>Технологическое</a:t>
            </a:r>
            <a:endParaRPr lang="ru-RU" sz="1200" b="0" strike="noStrike" spc="-1" dirty="0">
              <a:latin typeface="Montserrat" panose="00000500000000000000" pitchFamily="2" charset="-52"/>
            </a:endParaRPr>
          </a:p>
          <a:p>
            <a:pPr marL="285750" indent="-285750"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ru-RU" sz="1200" b="0" strike="noStrike" spc="-1" dirty="0">
                <a:solidFill>
                  <a:srgbClr val="000000"/>
                </a:solidFill>
                <a:latin typeface="Montserrat" panose="00000500000000000000" pitchFamily="2" charset="-52"/>
                <a:ea typeface="Stem Medium"/>
              </a:rPr>
              <a:t>Социально-гуманитарное</a:t>
            </a:r>
            <a:endParaRPr lang="ru-RU" sz="1200" b="0" strike="noStrike" spc="-1" dirty="0">
              <a:latin typeface="Montserrat" panose="00000500000000000000" pitchFamily="2" charset="-52"/>
            </a:endParaRPr>
          </a:p>
          <a:p>
            <a:pPr marL="285750" indent="-285750"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ru-RU" sz="1200" b="0" strike="noStrike" spc="-1" dirty="0">
                <a:solidFill>
                  <a:srgbClr val="000000"/>
                </a:solidFill>
                <a:latin typeface="Montserrat" panose="00000500000000000000" pitchFamily="2" charset="-52"/>
                <a:ea typeface="Stem Medium"/>
              </a:rPr>
              <a:t>Естественнонаучное</a:t>
            </a:r>
            <a:endParaRPr lang="ru-RU" sz="1200" b="0" strike="noStrike" spc="-1" dirty="0">
              <a:latin typeface="Montserrat" panose="00000500000000000000" pitchFamily="2" charset="-52"/>
            </a:endParaRPr>
          </a:p>
        </p:txBody>
      </p:sp>
      <p:sp>
        <p:nvSpPr>
          <p:cNvPr id="13" name="Прямоугольник 28">
            <a:extLst>
              <a:ext uri="{FF2B5EF4-FFF2-40B4-BE49-F238E27FC236}">
                <a16:creationId xmlns:a16="http://schemas.microsoft.com/office/drawing/2014/main" id="{E6EA9A5B-94EE-48F8-A689-3C7404EB01A3}"/>
              </a:ext>
            </a:extLst>
          </p:cNvPr>
          <p:cNvSpPr/>
          <p:nvPr/>
        </p:nvSpPr>
        <p:spPr>
          <a:xfrm>
            <a:off x="316678" y="3070584"/>
            <a:ext cx="5258301" cy="193753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 anchor="t">
            <a:spAutoFit/>
          </a:bodyPr>
          <a:lstStyle/>
          <a:p>
            <a:pPr>
              <a:buNone/>
              <a:tabLst>
                <a:tab pos="0" algn="l"/>
              </a:tabLst>
            </a:pPr>
            <a:r>
              <a:rPr lang="ru-RU" sz="1200" b="1" strike="noStrike" spc="-1" dirty="0">
                <a:solidFill>
                  <a:srgbClr val="000000"/>
                </a:solidFill>
                <a:latin typeface="Montserrat" panose="00000500000000000000" pitchFamily="2" charset="-52"/>
                <a:ea typeface="DejaVu Sans"/>
              </a:rPr>
              <a:t>Особенности образовательных программ:</a:t>
            </a:r>
            <a:endParaRPr lang="ru-RU" sz="1200" b="0" strike="noStrike" spc="-1" dirty="0">
              <a:latin typeface="Montserrat" panose="00000500000000000000" pitchFamily="2" charset="-52"/>
            </a:endParaRPr>
          </a:p>
          <a:p>
            <a:pPr marL="285840" indent="-285840">
              <a:buClr>
                <a:srgbClr val="000000"/>
              </a:buClr>
              <a:buFont typeface="Wingdings" panose="05000000000000000000" pitchFamily="2" charset="2"/>
              <a:buChar char="§"/>
              <a:tabLst>
                <a:tab pos="0" algn="l"/>
              </a:tabLst>
            </a:pPr>
            <a:r>
              <a:rPr lang="ru-RU" sz="1200" b="0" strike="noStrike" spc="-1" dirty="0">
                <a:solidFill>
                  <a:srgbClr val="000000"/>
                </a:solidFill>
                <a:latin typeface="Montserrat" panose="00000500000000000000" pitchFamily="2" charset="-52"/>
                <a:ea typeface="DejaVu Sans"/>
              </a:rPr>
              <a:t>углубленное изучение предметов</a:t>
            </a:r>
          </a:p>
          <a:p>
            <a:pPr marL="285840" indent="-285840">
              <a:buClr>
                <a:srgbClr val="000000"/>
              </a:buClr>
              <a:buFont typeface="Wingdings" panose="05000000000000000000" pitchFamily="2" charset="2"/>
              <a:buChar char="§"/>
              <a:tabLst>
                <a:tab pos="0" algn="l"/>
              </a:tabLst>
            </a:pPr>
            <a:r>
              <a:rPr lang="ru-RU" sz="1200" b="0" strike="noStrike" spc="-1" dirty="0">
                <a:solidFill>
                  <a:srgbClr val="000000"/>
                </a:solidFill>
                <a:latin typeface="Montserrat" panose="00000500000000000000" pitchFamily="2" charset="-52"/>
                <a:ea typeface="DejaVu Sans"/>
              </a:rPr>
              <a:t>научно-исследовательская и проектная  деятельность</a:t>
            </a:r>
            <a:endParaRPr lang="ru-RU" sz="1200" b="0" strike="noStrike" spc="-1" dirty="0">
              <a:latin typeface="Montserrat" panose="00000500000000000000" pitchFamily="2" charset="-52"/>
            </a:endParaRPr>
          </a:p>
          <a:p>
            <a:pPr marL="285840" indent="-285840">
              <a:buClr>
                <a:srgbClr val="000000"/>
              </a:buClr>
              <a:buFont typeface="Wingdings" panose="05000000000000000000" pitchFamily="2" charset="2"/>
              <a:buChar char="§"/>
              <a:tabLst>
                <a:tab pos="0" algn="l"/>
              </a:tabLst>
            </a:pPr>
            <a:r>
              <a:rPr lang="ru-RU" sz="1200" b="0" strike="noStrike" spc="-1" dirty="0">
                <a:solidFill>
                  <a:srgbClr val="000000"/>
                </a:solidFill>
                <a:latin typeface="Montserrat" panose="00000500000000000000" pitchFamily="2" charset="-52"/>
                <a:ea typeface="DejaVu Sans"/>
              </a:rPr>
              <a:t>профессиональное самоопределение</a:t>
            </a:r>
          </a:p>
          <a:p>
            <a:pPr marL="285840" indent="-285840">
              <a:buClr>
                <a:srgbClr val="000000"/>
              </a:buClr>
              <a:buFont typeface="Wingdings" panose="05000000000000000000" pitchFamily="2" charset="2"/>
              <a:buChar char="§"/>
              <a:tabLst>
                <a:tab pos="0" algn="l"/>
              </a:tabLst>
            </a:pPr>
            <a:r>
              <a:rPr lang="ru-RU" sz="1200" spc="-1" dirty="0">
                <a:solidFill>
                  <a:srgbClr val="000000"/>
                </a:solidFill>
                <a:latin typeface="Montserrat" panose="00000500000000000000" pitchFamily="2" charset="-52"/>
              </a:rPr>
              <a:t>преподавание дисциплин научно-педагогическими кадрами вузов</a:t>
            </a:r>
          </a:p>
          <a:p>
            <a:pPr marL="285840" indent="-285840">
              <a:buClr>
                <a:srgbClr val="000000"/>
              </a:buClr>
              <a:buFont typeface="Wingdings" panose="05000000000000000000" pitchFamily="2" charset="2"/>
              <a:buChar char="§"/>
              <a:tabLst>
                <a:tab pos="0" algn="l"/>
              </a:tabLst>
            </a:pPr>
            <a:r>
              <a:rPr lang="ru-RU" sz="1200" b="0" strike="noStrike" spc="-1" dirty="0">
                <a:solidFill>
                  <a:srgbClr val="000000"/>
                </a:solidFill>
                <a:latin typeface="Montserrat" panose="00000500000000000000" pitchFamily="2" charset="-52"/>
              </a:rPr>
              <a:t>использование учебно-лабораторных площадей вузов</a:t>
            </a:r>
            <a:endParaRPr lang="ru-RU" sz="1200" b="0" strike="noStrike" spc="-1" dirty="0">
              <a:latin typeface="Montserrat" panose="00000500000000000000" pitchFamily="2" charset="-52"/>
            </a:endParaRPr>
          </a:p>
          <a:p>
            <a:pPr marL="285840" indent="-285840">
              <a:buClr>
                <a:srgbClr val="000000"/>
              </a:buClr>
              <a:buFont typeface="Wingdings" panose="05000000000000000000" pitchFamily="2" charset="2"/>
              <a:buChar char="§"/>
              <a:tabLst>
                <a:tab pos="0" algn="l"/>
              </a:tabLst>
            </a:pPr>
            <a:r>
              <a:rPr lang="ru-RU" sz="1200" b="0" strike="noStrike" spc="-1" dirty="0">
                <a:solidFill>
                  <a:srgbClr val="000000"/>
                </a:solidFill>
                <a:latin typeface="Montserrat" panose="00000500000000000000" pitchFamily="2" charset="-52"/>
                <a:ea typeface="DejaVu Sans"/>
              </a:rPr>
              <a:t>формирование компетенци</a:t>
            </a:r>
            <a:r>
              <a:rPr lang="ru-RU" sz="1200" spc="-1" dirty="0">
                <a:solidFill>
                  <a:srgbClr val="000000"/>
                </a:solidFill>
                <a:latin typeface="Montserrat" panose="00000500000000000000" pitchFamily="2" charset="-52"/>
                <a:ea typeface="DejaVu Sans"/>
              </a:rPr>
              <a:t>й</a:t>
            </a:r>
            <a:r>
              <a:rPr lang="ru-RU" sz="1200" b="0" strike="noStrike" spc="-1" dirty="0">
                <a:solidFill>
                  <a:srgbClr val="000000"/>
                </a:solidFill>
                <a:latin typeface="Montserrat" panose="00000500000000000000" pitchFamily="2" charset="-52"/>
                <a:ea typeface="DejaVu Sans"/>
              </a:rPr>
              <a:t> под будущую профессию</a:t>
            </a:r>
            <a:endParaRPr lang="ru-RU" sz="1200" b="0" strike="noStrike" spc="-1" dirty="0">
              <a:latin typeface="Montserrat" panose="00000500000000000000" pitchFamily="2" charset="-52"/>
            </a:endParaRPr>
          </a:p>
          <a:p>
            <a:pPr marL="285840" indent="-285840">
              <a:buClr>
                <a:srgbClr val="000000"/>
              </a:buClr>
              <a:buFont typeface="Wingdings" panose="05000000000000000000" pitchFamily="2" charset="2"/>
              <a:buChar char="§"/>
              <a:tabLst>
                <a:tab pos="0" algn="l"/>
              </a:tabLst>
            </a:pPr>
            <a:r>
              <a:rPr lang="ru-RU" sz="1200" b="0" strike="noStrike" spc="-1" dirty="0">
                <a:solidFill>
                  <a:srgbClr val="000000"/>
                </a:solidFill>
                <a:latin typeface="Montserrat" panose="00000500000000000000" pitchFamily="2" charset="-52"/>
                <a:ea typeface="DejaVu Sans"/>
              </a:rPr>
              <a:t>бесшовная  модель обучения (школа – вуз)</a:t>
            </a:r>
          </a:p>
          <a:p>
            <a:pPr marL="285840" indent="-285840">
              <a:buClr>
                <a:srgbClr val="000000"/>
              </a:buClr>
              <a:buFont typeface="Wingdings" panose="05000000000000000000" pitchFamily="2" charset="2"/>
              <a:buChar char="§"/>
              <a:tabLst>
                <a:tab pos="0" algn="l"/>
              </a:tabLst>
            </a:pPr>
            <a:r>
              <a:rPr lang="ru-RU" sz="1200" spc="-1" dirty="0">
                <a:solidFill>
                  <a:srgbClr val="000000"/>
                </a:solidFill>
                <a:latin typeface="Montserrat" panose="00000500000000000000" pitchFamily="2" charset="-52"/>
              </a:rPr>
              <a:t>совместные мероприятия со студентами</a:t>
            </a:r>
            <a:endParaRPr lang="ru-RU" sz="1200" b="0" strike="noStrike" spc="-1" dirty="0">
              <a:latin typeface="Montserrat" panose="00000500000000000000" pitchFamily="2" charset="-52"/>
            </a:endParaRPr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7E852335-BC3F-4858-9BC6-24D19B604381}"/>
              </a:ext>
            </a:extLst>
          </p:cNvPr>
          <p:cNvSpPr/>
          <p:nvPr/>
        </p:nvSpPr>
        <p:spPr>
          <a:xfrm>
            <a:off x="4657295" y="2115803"/>
            <a:ext cx="3081914" cy="905607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marL="285750" indent="-285750"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ru-RU" sz="1200" b="0" strike="noStrike" spc="-1" dirty="0">
                <a:solidFill>
                  <a:srgbClr val="000000"/>
                </a:solidFill>
                <a:latin typeface="Montserrat" panose="00000500000000000000" pitchFamily="2" charset="-52"/>
                <a:ea typeface="Stem Medium"/>
              </a:rPr>
              <a:t>Инженерное</a:t>
            </a:r>
            <a:endParaRPr lang="ru-RU" sz="1200" spc="-1" dirty="0">
              <a:latin typeface="Montserrat" panose="00000500000000000000" pitchFamily="2" charset="-52"/>
            </a:endParaRPr>
          </a:p>
          <a:p>
            <a:pPr marL="285750" indent="-285750"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ru-RU" sz="1200" b="0" strike="noStrike" spc="-1" dirty="0">
                <a:solidFill>
                  <a:srgbClr val="000000"/>
                </a:solidFill>
                <a:latin typeface="Montserrat" panose="00000500000000000000" pitchFamily="2" charset="-52"/>
                <a:ea typeface="Stem Medium"/>
              </a:rPr>
              <a:t>Физико-математическое</a:t>
            </a:r>
          </a:p>
          <a:p>
            <a:pPr marL="285750" indent="-285750"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ru-RU" sz="1200" spc="-1" dirty="0">
                <a:solidFill>
                  <a:srgbClr val="000000"/>
                </a:solidFill>
                <a:latin typeface="Montserrat" panose="00000500000000000000" pitchFamily="2" charset="-52"/>
              </a:rPr>
              <a:t>Химическое</a:t>
            </a:r>
          </a:p>
          <a:p>
            <a:pPr marL="285750" indent="-285750"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ru-RU" sz="1200" b="1" strike="noStrike" spc="-1" dirty="0">
                <a:solidFill>
                  <a:srgbClr val="C00000"/>
                </a:solidFill>
                <a:latin typeface="Montserrat" panose="00000500000000000000" pitchFamily="2" charset="-52"/>
              </a:rPr>
              <a:t>Класс Лукойла</a:t>
            </a:r>
          </a:p>
        </p:txBody>
      </p:sp>
      <p:sp>
        <p:nvSpPr>
          <p:cNvPr id="15" name="Прямоугольник 29">
            <a:extLst>
              <a:ext uri="{FF2B5EF4-FFF2-40B4-BE49-F238E27FC236}">
                <a16:creationId xmlns:a16="http://schemas.microsoft.com/office/drawing/2014/main" id="{2E58EA76-ACD7-44F4-8B15-4DFA2FA43DAB}"/>
              </a:ext>
            </a:extLst>
          </p:cNvPr>
          <p:cNvSpPr/>
          <p:nvPr/>
        </p:nvSpPr>
        <p:spPr>
          <a:xfrm>
            <a:off x="588260" y="5136839"/>
            <a:ext cx="2923425" cy="906487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 anchor="t">
            <a:spAutoFit/>
          </a:bodyPr>
          <a:lstStyle/>
          <a:p>
            <a:pPr>
              <a:lnSpc>
                <a:spcPct val="100000"/>
              </a:lnSpc>
              <a:spcBef>
                <a:spcPts val="600"/>
              </a:spcBef>
              <a:buNone/>
            </a:pPr>
            <a:r>
              <a:rPr lang="ru-RU" sz="1200" b="1" strike="noStrike" spc="-1" dirty="0">
                <a:solidFill>
                  <a:srgbClr val="000000"/>
                </a:solidFill>
                <a:latin typeface="Montserrat" panose="00000500000000000000" pitchFamily="2" charset="-52"/>
                <a:ea typeface="Stem Medium"/>
              </a:rPr>
              <a:t>2022 – 2023 учебный год - </a:t>
            </a:r>
            <a:r>
              <a:rPr lang="en-US" sz="1200" b="1" strike="noStrike" spc="-1" dirty="0">
                <a:solidFill>
                  <a:srgbClr val="C00000"/>
                </a:solidFill>
                <a:latin typeface="Montserrat" panose="00000500000000000000" pitchFamily="2" charset="-52"/>
                <a:ea typeface="Stem Medium"/>
              </a:rPr>
              <a:t>2</a:t>
            </a:r>
            <a:r>
              <a:rPr lang="ru-RU" sz="1200" b="1" strike="noStrike" spc="-1" dirty="0">
                <a:solidFill>
                  <a:srgbClr val="C00000"/>
                </a:solidFill>
                <a:latin typeface="Montserrat" panose="00000500000000000000" pitchFamily="2" charset="-52"/>
                <a:ea typeface="Stem Medium"/>
              </a:rPr>
              <a:t>00 </a:t>
            </a:r>
            <a:r>
              <a:rPr lang="ru-RU" sz="1200" b="0" strike="noStrike" spc="-1" dirty="0">
                <a:solidFill>
                  <a:srgbClr val="000000"/>
                </a:solidFill>
                <a:latin typeface="Montserrat" panose="00000500000000000000" pitchFamily="2" charset="-52"/>
                <a:ea typeface="Stem Medium"/>
              </a:rPr>
              <a:t>школьников 10 классов</a:t>
            </a:r>
            <a:r>
              <a:rPr lang="ru-RU" sz="1200" b="0" strike="noStrike" spc="-1" dirty="0">
                <a:solidFill>
                  <a:srgbClr val="000000"/>
                </a:solidFill>
                <a:latin typeface="Montserrat" panose="00000500000000000000" pitchFamily="2" charset="-52"/>
                <a:ea typeface="DejaVu Sans"/>
              </a:rPr>
              <a:t> </a:t>
            </a:r>
          </a:p>
          <a:p>
            <a:pPr>
              <a:lnSpc>
                <a:spcPct val="100000"/>
              </a:lnSpc>
              <a:spcBef>
                <a:spcPts val="600"/>
              </a:spcBef>
              <a:buNone/>
            </a:pPr>
            <a:r>
              <a:rPr lang="ru-RU" sz="1200" b="1" strike="noStrike" spc="-1" dirty="0">
                <a:solidFill>
                  <a:srgbClr val="000000"/>
                </a:solidFill>
                <a:latin typeface="Montserrat" panose="00000500000000000000" pitchFamily="2" charset="-52"/>
                <a:ea typeface="Stem Medium"/>
              </a:rPr>
              <a:t>2023 – 2024 учебный год -</a:t>
            </a:r>
            <a:r>
              <a:rPr lang="ru-RU" sz="1200" b="0" strike="noStrike" spc="-1" dirty="0">
                <a:solidFill>
                  <a:srgbClr val="000000"/>
                </a:solidFill>
                <a:latin typeface="Montserrat" panose="00000500000000000000" pitchFamily="2" charset="-52"/>
                <a:ea typeface="DejaVu Sans"/>
              </a:rPr>
              <a:t> </a:t>
            </a:r>
            <a:r>
              <a:rPr lang="ru-RU" sz="1200" b="1" strike="noStrike" spc="-1" dirty="0">
                <a:solidFill>
                  <a:srgbClr val="C00000"/>
                </a:solidFill>
                <a:latin typeface="Montserrat" panose="00000500000000000000" pitchFamily="2" charset="-52"/>
                <a:ea typeface="Stem Medium"/>
              </a:rPr>
              <a:t>450 </a:t>
            </a:r>
            <a:r>
              <a:rPr lang="ru-RU" sz="1200" b="0" strike="noStrike" spc="-1" dirty="0">
                <a:solidFill>
                  <a:srgbClr val="000000"/>
                </a:solidFill>
                <a:latin typeface="Montserrat" panose="00000500000000000000" pitchFamily="2" charset="-52"/>
                <a:ea typeface="Stem Medium"/>
              </a:rPr>
              <a:t>школьников 10-11 классов</a:t>
            </a:r>
            <a:endParaRPr lang="ru-RU" sz="1200" b="0" strike="noStrike" spc="-1" dirty="0">
              <a:latin typeface="Montserrat" panose="00000500000000000000" pitchFamily="2" charset="-52"/>
            </a:endParaRPr>
          </a:p>
        </p:txBody>
      </p:sp>
      <p:pic>
        <p:nvPicPr>
          <p:cNvPr id="16" name="Рисунок 50">
            <a:extLst>
              <a:ext uri="{FF2B5EF4-FFF2-40B4-BE49-F238E27FC236}">
                <a16:creationId xmlns:a16="http://schemas.microsoft.com/office/drawing/2014/main" id="{F909F294-C9B0-4C4F-836F-0AFBB443DA07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250366" y="1538149"/>
            <a:ext cx="462526" cy="449203"/>
          </a:xfrm>
          <a:prstGeom prst="rect">
            <a:avLst/>
          </a:prstGeom>
          <a:ln w="0">
            <a:noFill/>
          </a:ln>
        </p:spPr>
      </p:pic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7654708F-9130-4FB2-8164-4714EE90F3F4}"/>
              </a:ext>
            </a:extLst>
          </p:cNvPr>
          <p:cNvSpPr/>
          <p:nvPr/>
        </p:nvSpPr>
        <p:spPr>
          <a:xfrm>
            <a:off x="6021650" y="3032393"/>
            <a:ext cx="5578680" cy="12464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0000"/>
              </a:lnSpc>
              <a:spcBef>
                <a:spcPts val="600"/>
              </a:spcBef>
              <a:buNone/>
            </a:pPr>
            <a:r>
              <a:rPr lang="ru-RU" sz="1200" b="1" strike="noStrike" spc="-1" dirty="0">
                <a:solidFill>
                  <a:srgbClr val="000000"/>
                </a:solidFill>
                <a:latin typeface="Montserrat"/>
                <a:ea typeface="DejaVu Sans"/>
              </a:rPr>
              <a:t>Результаты 2022-2023 учебного года:</a:t>
            </a:r>
            <a:endParaRPr lang="ru-RU" sz="900" b="1" spc="-1" dirty="0">
              <a:solidFill>
                <a:srgbClr val="000000"/>
              </a:solidFill>
              <a:latin typeface="Montserrat"/>
              <a:ea typeface="DejaVu Sans"/>
            </a:endParaRPr>
          </a:p>
          <a:p>
            <a:pPr>
              <a:lnSpc>
                <a:spcPct val="100000"/>
              </a:lnSpc>
              <a:spcBef>
                <a:spcPts val="600"/>
              </a:spcBef>
              <a:buNone/>
            </a:pPr>
            <a:r>
              <a:rPr lang="ru-RU" sz="1200" b="1" spc="-1" dirty="0">
                <a:solidFill>
                  <a:srgbClr val="C00000"/>
                </a:solidFill>
                <a:latin typeface="Montserrat"/>
                <a:ea typeface="DejaVu Sans"/>
              </a:rPr>
              <a:t>55</a:t>
            </a:r>
            <a:r>
              <a:rPr lang="ru-RU" sz="1200" spc="-1" dirty="0">
                <a:solidFill>
                  <a:srgbClr val="000000"/>
                </a:solidFill>
                <a:latin typeface="Montserrat"/>
                <a:ea typeface="DejaVu Sans"/>
              </a:rPr>
              <a:t> школьников - победители </a:t>
            </a:r>
            <a:r>
              <a:rPr lang="ru-RU" sz="1200" strike="noStrike" spc="-1" dirty="0">
                <a:solidFill>
                  <a:srgbClr val="000000"/>
                </a:solidFill>
                <a:latin typeface="Montserrat"/>
                <a:ea typeface="DejaVu Sans"/>
              </a:rPr>
              <a:t>и призёры всероссийских олимпиад и конкурсов</a:t>
            </a:r>
          </a:p>
          <a:p>
            <a:pPr>
              <a:lnSpc>
                <a:spcPct val="100000"/>
              </a:lnSpc>
              <a:spcBef>
                <a:spcPts val="600"/>
              </a:spcBef>
              <a:buNone/>
            </a:pPr>
            <a:r>
              <a:rPr lang="ru-RU" sz="1200" b="1" spc="-1" dirty="0">
                <a:solidFill>
                  <a:srgbClr val="C00000"/>
                </a:solidFill>
                <a:latin typeface="Montserrat"/>
                <a:ea typeface="DejaVu Sans"/>
              </a:rPr>
              <a:t>5</a:t>
            </a:r>
            <a:r>
              <a:rPr lang="ru-RU" sz="1200" spc="-1" dirty="0">
                <a:solidFill>
                  <a:srgbClr val="000000"/>
                </a:solidFill>
                <a:latin typeface="Montserrat"/>
                <a:ea typeface="DejaVu Sans"/>
              </a:rPr>
              <a:t> научных конференций и форумов</a:t>
            </a:r>
          </a:p>
          <a:p>
            <a:pPr>
              <a:lnSpc>
                <a:spcPct val="100000"/>
              </a:lnSpc>
              <a:spcBef>
                <a:spcPts val="600"/>
              </a:spcBef>
              <a:buNone/>
            </a:pPr>
            <a:r>
              <a:rPr lang="ru-RU" sz="1200" b="1" spc="-1" dirty="0">
                <a:solidFill>
                  <a:srgbClr val="C00000"/>
                </a:solidFill>
                <a:latin typeface="Montserrat"/>
                <a:ea typeface="DejaVu Sans"/>
              </a:rPr>
              <a:t>200</a:t>
            </a:r>
            <a:r>
              <a:rPr lang="ru-RU" sz="1200" spc="-1" dirty="0">
                <a:solidFill>
                  <a:srgbClr val="000000"/>
                </a:solidFill>
                <a:latin typeface="Montserrat"/>
                <a:ea typeface="DejaVu Sans"/>
              </a:rPr>
              <a:t> школьников - профессиональные пробы и практики</a:t>
            </a:r>
          </a:p>
        </p:txBody>
      </p:sp>
      <p:pic>
        <p:nvPicPr>
          <p:cNvPr id="18" name="Рисунок 8">
            <a:extLst>
              <a:ext uri="{FF2B5EF4-FFF2-40B4-BE49-F238E27FC236}">
                <a16:creationId xmlns:a16="http://schemas.microsoft.com/office/drawing/2014/main" id="{CCE3DB8E-7188-426C-9983-CF89A632660C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372577" y="4747622"/>
            <a:ext cx="2537392" cy="1504605"/>
          </a:xfrm>
          <a:prstGeom prst="rect">
            <a:avLst/>
          </a:prstGeom>
          <a:ln w="0">
            <a:noFill/>
          </a:ln>
        </p:spPr>
      </p:pic>
      <p:pic>
        <p:nvPicPr>
          <p:cNvPr id="19" name="Рисунок 37">
            <a:extLst>
              <a:ext uri="{FF2B5EF4-FFF2-40B4-BE49-F238E27FC236}">
                <a16:creationId xmlns:a16="http://schemas.microsoft.com/office/drawing/2014/main" id="{33805711-A9A8-404D-A9DA-8859FB8F412E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000305" y="4747624"/>
            <a:ext cx="2390877" cy="1504604"/>
          </a:xfrm>
          <a:prstGeom prst="rect">
            <a:avLst/>
          </a:prstGeom>
          <a:ln w="0">
            <a:noFill/>
          </a:ln>
        </p:spPr>
      </p:pic>
      <p:pic>
        <p:nvPicPr>
          <p:cNvPr id="20" name="Рисунок 10">
            <a:extLst>
              <a:ext uri="{FF2B5EF4-FFF2-40B4-BE49-F238E27FC236}">
                <a16:creationId xmlns:a16="http://schemas.microsoft.com/office/drawing/2014/main" id="{CD96C74C-DA4A-470E-B036-1AFE308C2E7B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>
          <a:xfrm>
            <a:off x="9498290" y="4747623"/>
            <a:ext cx="2398222" cy="1504604"/>
          </a:xfrm>
          <a:prstGeom prst="rect">
            <a:avLst/>
          </a:prstGeom>
          <a:ln w="0">
            <a:noFill/>
          </a:ln>
        </p:spPr>
      </p:pic>
      <p:sp>
        <p:nvSpPr>
          <p:cNvPr id="38" name="Объект 4">
            <a:extLst>
              <a:ext uri="{FF2B5EF4-FFF2-40B4-BE49-F238E27FC236}">
                <a16:creationId xmlns:a16="http://schemas.microsoft.com/office/drawing/2014/main" id="{699B6AFA-7915-4490-98A0-7DD88D250DB0}"/>
              </a:ext>
            </a:extLst>
          </p:cNvPr>
          <p:cNvSpPr txBox="1">
            <a:spLocks/>
          </p:cNvSpPr>
          <p:nvPr/>
        </p:nvSpPr>
        <p:spPr>
          <a:xfrm>
            <a:off x="335360" y="939549"/>
            <a:ext cx="11546311" cy="46555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b="1" kern="1200">
                <a:solidFill>
                  <a:srgbClr val="1C2D38"/>
                </a:solidFill>
                <a:latin typeface="Montserrat" panose="00000500000000000000" pitchFamily="2" charset="-52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rgbClr val="1C2D38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rgbClr val="1C2D38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rgbClr val="1C2D38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rgbClr val="1C2D38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600"/>
              </a:spcBef>
            </a:pPr>
            <a:r>
              <a:rPr lang="ru-RU" sz="1600" dirty="0"/>
              <a:t>Профильное обучение школьников 10–11 классов в рамках направлений, реализуемых вузами</a:t>
            </a:r>
          </a:p>
        </p:txBody>
      </p:sp>
      <p:cxnSp>
        <p:nvCxnSpPr>
          <p:cNvPr id="39" name="Прямая соединительная линия 38">
            <a:extLst>
              <a:ext uri="{FF2B5EF4-FFF2-40B4-BE49-F238E27FC236}">
                <a16:creationId xmlns:a16="http://schemas.microsoft.com/office/drawing/2014/main" id="{75359BF0-E4AC-4060-A1AF-299964FFFB46}"/>
              </a:ext>
            </a:extLst>
          </p:cNvPr>
          <p:cNvCxnSpPr/>
          <p:nvPr/>
        </p:nvCxnSpPr>
        <p:spPr>
          <a:xfrm>
            <a:off x="4056309" y="1533230"/>
            <a:ext cx="0" cy="1296000"/>
          </a:xfrm>
          <a:prstGeom prst="line">
            <a:avLst/>
          </a:prstGeom>
          <a:ln w="19050">
            <a:solidFill>
              <a:schemeClr val="bg1">
                <a:lumMod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я соединительная линия 39">
            <a:extLst>
              <a:ext uri="{FF2B5EF4-FFF2-40B4-BE49-F238E27FC236}">
                <a16:creationId xmlns:a16="http://schemas.microsoft.com/office/drawing/2014/main" id="{8F88FF17-8C2C-4FFD-AC77-04C98BE7C756}"/>
              </a:ext>
            </a:extLst>
          </p:cNvPr>
          <p:cNvCxnSpPr/>
          <p:nvPr/>
        </p:nvCxnSpPr>
        <p:spPr>
          <a:xfrm>
            <a:off x="7982834" y="1533230"/>
            <a:ext cx="0" cy="1296000"/>
          </a:xfrm>
          <a:prstGeom prst="line">
            <a:avLst/>
          </a:prstGeom>
          <a:ln w="19050">
            <a:solidFill>
              <a:schemeClr val="bg1">
                <a:lumMod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1" name="Рисунок 50">
            <a:extLst>
              <a:ext uri="{FF2B5EF4-FFF2-40B4-BE49-F238E27FC236}">
                <a16:creationId xmlns:a16="http://schemas.microsoft.com/office/drawing/2014/main" id="{D2C8102A-475A-4048-885A-A185CC476855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290736" y="1976659"/>
            <a:ext cx="375602" cy="149837"/>
          </a:xfrm>
          <a:prstGeom prst="rect">
            <a:avLst/>
          </a:prstGeom>
          <a:ln w="0">
            <a:noFill/>
          </a:ln>
        </p:spPr>
      </p:pic>
    </p:spTree>
    <p:extLst>
      <p:ext uri="{BB962C8B-B14F-4D97-AF65-F5344CB8AC3E}">
        <p14:creationId xmlns:p14="http://schemas.microsoft.com/office/powerpoint/2010/main" val="294627396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4">
            <a:extLst>
              <a:ext uri="{FF2B5EF4-FFF2-40B4-BE49-F238E27FC236}">
                <a16:creationId xmlns:a16="http://schemas.microsoft.com/office/drawing/2014/main" id="{7B9139AC-BAC0-4494-9385-CAF4CB5F95D3}"/>
              </a:ext>
            </a:extLst>
          </p:cNvPr>
          <p:cNvSpPr txBox="1">
            <a:spLocks/>
          </p:cNvSpPr>
          <p:nvPr/>
        </p:nvSpPr>
        <p:spPr>
          <a:xfrm>
            <a:off x="335360" y="49213"/>
            <a:ext cx="11521280" cy="7159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ru-RU" sz="2400" dirty="0">
                <a:solidFill>
                  <a:schemeClr val="tx1"/>
                </a:solidFill>
                <a:latin typeface="PermianSlabSerifTypeface" panose="02000000000000000000" pitchFamily="50" charset="0"/>
              </a:rPr>
              <a:t>Развитие профильного образования в школах Пермского кра</a:t>
            </a:r>
            <a:r>
              <a:rPr lang="ru-RU" sz="2400" dirty="0">
                <a:solidFill>
                  <a:schemeClr val="tx1"/>
                </a:solidFill>
              </a:rPr>
              <a:t>я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58169DB-0943-4C05-AB77-92D2FD9F160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5419" y="4862451"/>
            <a:ext cx="1833676" cy="1370143"/>
          </a:xfrm>
          <a:prstGeom prst="rect">
            <a:avLst/>
          </a:prstGeom>
        </p:spPr>
      </p:pic>
      <p:pic>
        <p:nvPicPr>
          <p:cNvPr id="6" name="Picture 9" descr="C:\Users\ovohotnikova\Desktop\текущая деятельность\медицинские классы\документы 2021 года, отбор на 2022 год\фотки\htmlimage (3).jpg">
            <a:extLst>
              <a:ext uri="{FF2B5EF4-FFF2-40B4-BE49-F238E27FC236}">
                <a16:creationId xmlns:a16="http://schemas.microsoft.com/office/drawing/2014/main" id="{3CB65AD5-335D-4732-A801-C896E273EA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4297" y="4862451"/>
            <a:ext cx="1832361" cy="13701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E78B8295-44D1-4CC1-B31F-C8B5B53E568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2919" y="4862451"/>
            <a:ext cx="1826857" cy="1370142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2204BADF-A48C-4FE7-A088-7A3077AEDC1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07145" y="4868614"/>
            <a:ext cx="1810990" cy="1358245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3809483C-DDB2-4FF1-83F6-C0DC73A7169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908398" y="4865532"/>
            <a:ext cx="1818923" cy="1364193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8FD0A06E-C53E-4843-A53C-8E1E2583FE0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795898" y="4865225"/>
            <a:ext cx="1856526" cy="1361633"/>
          </a:xfrm>
          <a:prstGeom prst="rect">
            <a:avLst/>
          </a:prstGeom>
        </p:spPr>
      </p:pic>
      <p:cxnSp>
        <p:nvCxnSpPr>
          <p:cNvPr id="11" name="Прямая соединительная линия 10">
            <a:extLst>
              <a:ext uri="{FF2B5EF4-FFF2-40B4-BE49-F238E27FC236}">
                <a16:creationId xmlns:a16="http://schemas.microsoft.com/office/drawing/2014/main" id="{56A45DA1-4E3E-4C26-89A6-60B4E9E61A9E}"/>
              </a:ext>
            </a:extLst>
          </p:cNvPr>
          <p:cNvCxnSpPr>
            <a:cxnSpLocks/>
          </p:cNvCxnSpPr>
          <p:nvPr/>
        </p:nvCxnSpPr>
        <p:spPr>
          <a:xfrm flipH="1">
            <a:off x="260573" y="3042191"/>
            <a:ext cx="11464366" cy="0"/>
          </a:xfrm>
          <a:prstGeom prst="line">
            <a:avLst/>
          </a:prstGeom>
          <a:ln w="19050">
            <a:solidFill>
              <a:schemeClr val="bg1">
                <a:lumMod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Google Shape;55;p1">
            <a:extLst>
              <a:ext uri="{FF2B5EF4-FFF2-40B4-BE49-F238E27FC236}">
                <a16:creationId xmlns:a16="http://schemas.microsoft.com/office/drawing/2014/main" id="{561D9820-ACAB-40D0-8578-FF0B2F5E73FD}"/>
              </a:ext>
            </a:extLst>
          </p:cNvPr>
          <p:cNvSpPr/>
          <p:nvPr/>
        </p:nvSpPr>
        <p:spPr>
          <a:xfrm>
            <a:off x="796474" y="1361908"/>
            <a:ext cx="2927745" cy="8309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200" b="1" dirty="0">
                <a:latin typeface="Montserrat"/>
                <a:ea typeface="Montserrat"/>
                <a:cs typeface="Montserrat"/>
                <a:sym typeface="Montserrat"/>
              </a:rPr>
              <a:t>2022-2023 гг. – </a:t>
            </a:r>
            <a:r>
              <a:rPr lang="ru-RU" sz="1200" b="1" dirty="0">
                <a:solidFill>
                  <a:srgbClr val="C00000"/>
                </a:solidFill>
                <a:latin typeface="Montserrat"/>
                <a:ea typeface="Montserrat"/>
                <a:cs typeface="Montserrat"/>
                <a:sym typeface="Montserrat"/>
              </a:rPr>
              <a:t>10 </a:t>
            </a:r>
            <a:r>
              <a:rPr lang="ru-RU" sz="1200" dirty="0">
                <a:latin typeface="Montserrat"/>
                <a:ea typeface="Montserrat"/>
                <a:cs typeface="Montserrat"/>
                <a:sym typeface="Montserrat"/>
              </a:rPr>
              <a:t>школ</a:t>
            </a:r>
          </a:p>
          <a:p>
            <a:r>
              <a:rPr lang="ru-RU" sz="1200" b="1" dirty="0">
                <a:latin typeface="Montserrat"/>
                <a:ea typeface="Montserrat"/>
                <a:cs typeface="Montserrat"/>
                <a:sym typeface="Montserrat"/>
              </a:rPr>
              <a:t>2023-2024 гг. – </a:t>
            </a:r>
            <a:r>
              <a:rPr lang="ru-RU" sz="1200" b="1" dirty="0">
                <a:solidFill>
                  <a:srgbClr val="C00000"/>
                </a:solidFill>
                <a:latin typeface="Montserrat"/>
                <a:ea typeface="Montserrat"/>
                <a:cs typeface="Montserrat"/>
                <a:sym typeface="Montserrat"/>
              </a:rPr>
              <a:t>+5 </a:t>
            </a:r>
            <a:r>
              <a:rPr lang="ru-RU" sz="1200" dirty="0">
                <a:latin typeface="Montserrat"/>
                <a:ea typeface="Montserrat"/>
                <a:cs typeface="Montserrat"/>
                <a:sym typeface="Montserrat"/>
              </a:rPr>
              <a:t>школ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200" dirty="0">
                <a:latin typeface="Montserrat"/>
                <a:ea typeface="Montserrat"/>
                <a:cs typeface="Montserrat"/>
                <a:sym typeface="Montserrat"/>
              </a:rPr>
              <a:t>(рег. бюджет – </a:t>
            </a:r>
            <a:r>
              <a:rPr lang="ru-RU" sz="1200" b="1" dirty="0">
                <a:solidFill>
                  <a:srgbClr val="C00000"/>
                </a:solidFill>
                <a:latin typeface="Montserrat"/>
                <a:ea typeface="Montserrat"/>
                <a:cs typeface="Montserrat"/>
                <a:sym typeface="Montserrat"/>
              </a:rPr>
              <a:t>105</a:t>
            </a:r>
            <a:r>
              <a:rPr lang="ru-RU" sz="1200" dirty="0">
                <a:solidFill>
                  <a:srgbClr val="C00000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ru-RU" sz="1200" dirty="0">
                <a:latin typeface="Montserrat"/>
                <a:ea typeface="Montserrat"/>
                <a:cs typeface="Montserrat"/>
                <a:sym typeface="Montserrat"/>
              </a:rPr>
              <a:t>млн. руб.) 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ru-RU" sz="1200" b="1" dirty="0">
              <a:solidFill>
                <a:srgbClr val="C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03831DEF-6332-427E-9C5B-B2957CA58D78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08" t="8091" r="6066" b="9302"/>
          <a:stretch/>
        </p:blipFill>
        <p:spPr>
          <a:xfrm flipH="1">
            <a:off x="137719" y="976851"/>
            <a:ext cx="638430" cy="543034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14" name="Google Shape;65;p1">
            <a:extLst>
              <a:ext uri="{FF2B5EF4-FFF2-40B4-BE49-F238E27FC236}">
                <a16:creationId xmlns:a16="http://schemas.microsoft.com/office/drawing/2014/main" id="{335FDB1F-5FE6-48E4-88FE-49239D5D5B6F}"/>
              </a:ext>
            </a:extLst>
          </p:cNvPr>
          <p:cNvSpPr txBox="1">
            <a:spLocks/>
          </p:cNvSpPr>
          <p:nvPr/>
        </p:nvSpPr>
        <p:spPr>
          <a:xfrm>
            <a:off x="237686" y="3304661"/>
            <a:ext cx="6323535" cy="15605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1800"/>
              </a:lnSpc>
              <a:spcBef>
                <a:spcPts val="0"/>
              </a:spcBef>
              <a:buClr>
                <a:srgbClr val="1C2D38"/>
              </a:buClr>
              <a:buSzPts val="1400"/>
              <a:buFont typeface="Wingdings" panose="05000000000000000000" pitchFamily="2" charset="2"/>
              <a:buChar char="§"/>
            </a:pPr>
            <a:r>
              <a:rPr lang="ru-RU" sz="1600" dirty="0">
                <a:latin typeface="Montserrat" panose="00000500000000000000" pitchFamily="2" charset="-52"/>
              </a:rPr>
              <a:t>Углубленное изучение предметов</a:t>
            </a:r>
          </a:p>
          <a:p>
            <a:pPr>
              <a:lnSpc>
                <a:spcPts val="18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1600" dirty="0">
                <a:latin typeface="Montserrat" panose="00000500000000000000" pitchFamily="2" charset="-52"/>
              </a:rPr>
              <a:t>Внеурочная деятельность</a:t>
            </a:r>
          </a:p>
          <a:p>
            <a:pPr>
              <a:lnSpc>
                <a:spcPts val="18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1600" dirty="0">
                <a:latin typeface="Montserrat" panose="00000500000000000000" pitchFamily="2" charset="-52"/>
              </a:rPr>
              <a:t>Специализированные учебные курсы</a:t>
            </a:r>
          </a:p>
          <a:p>
            <a:pPr>
              <a:lnSpc>
                <a:spcPts val="18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1600" dirty="0">
                <a:latin typeface="Montserrat" panose="00000500000000000000" pitchFamily="2" charset="-52"/>
              </a:rPr>
              <a:t>Взаимодействие с предприятиями и организациями</a:t>
            </a:r>
          </a:p>
          <a:p>
            <a:pPr>
              <a:lnSpc>
                <a:spcPts val="18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1600" dirty="0">
                <a:latin typeface="Montserrat" panose="00000500000000000000" pitchFamily="2" charset="-52"/>
              </a:rPr>
              <a:t>Профессиональные пробы и практики</a:t>
            </a:r>
          </a:p>
          <a:p>
            <a:pPr>
              <a:lnSpc>
                <a:spcPts val="18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1600" dirty="0">
                <a:latin typeface="Montserrat" panose="00000500000000000000" pitchFamily="2" charset="-52"/>
              </a:rPr>
              <a:t>Лекции преподавателей вузов и СПО</a:t>
            </a: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65ED2D41-C8D4-452F-991D-261DE809BE01}"/>
              </a:ext>
            </a:extLst>
          </p:cNvPr>
          <p:cNvSpPr/>
          <p:nvPr/>
        </p:nvSpPr>
        <p:spPr>
          <a:xfrm>
            <a:off x="733760" y="1022656"/>
            <a:ext cx="301751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Tx/>
              <a:buFontTx/>
              <a:buNone/>
            </a:pPr>
            <a:r>
              <a:rPr lang="ru-RU" sz="1600" b="1" kern="1200" dirty="0">
                <a:solidFill>
                  <a:prstClr val="black"/>
                </a:solidFill>
                <a:latin typeface="Montserrat" panose="00000500000000000000" pitchFamily="2" charset="-52"/>
                <a:ea typeface="+mn-ea"/>
                <a:cs typeface="Arial" panose="020B0604020202020204" pitchFamily="34" charset="0"/>
                <a:sym typeface="Gill Sans Light"/>
              </a:rPr>
              <a:t>Медицинские классы</a:t>
            </a:r>
            <a:endParaRPr lang="ru-RU" sz="1600" b="1" kern="1200" dirty="0">
              <a:solidFill>
                <a:prstClr val="black"/>
              </a:solidFill>
              <a:latin typeface="Montserrat" panose="00000500000000000000" pitchFamily="2" charset="-52"/>
              <a:ea typeface="+mn-ea"/>
            </a:endParaRPr>
          </a:p>
        </p:txBody>
      </p:sp>
      <p:pic>
        <p:nvPicPr>
          <p:cNvPr id="16" name="Google Shape;64;p1">
            <a:extLst>
              <a:ext uri="{FF2B5EF4-FFF2-40B4-BE49-F238E27FC236}">
                <a16:creationId xmlns:a16="http://schemas.microsoft.com/office/drawing/2014/main" id="{B85DBBFC-A417-4BA9-9EF6-3602BCE99E66}"/>
              </a:ext>
            </a:extLst>
          </p:cNvPr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4194822" y="1019648"/>
            <a:ext cx="538553" cy="516431"/>
          </a:xfrm>
          <a:prstGeom prst="rect">
            <a:avLst/>
          </a:prstGeom>
          <a:noFill/>
          <a:ln>
            <a:noFill/>
          </a:ln>
        </p:spPr>
      </p:pic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780A3A01-6088-4382-981C-A5FB6977BB54}"/>
              </a:ext>
            </a:extLst>
          </p:cNvPr>
          <p:cNvSpPr/>
          <p:nvPr/>
        </p:nvSpPr>
        <p:spPr>
          <a:xfrm>
            <a:off x="4725267" y="1018469"/>
            <a:ext cx="321454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Tx/>
              <a:buFontTx/>
              <a:buNone/>
            </a:pPr>
            <a:r>
              <a:rPr lang="ru-RU" sz="1600" b="1" kern="1200" dirty="0">
                <a:solidFill>
                  <a:prstClr val="black"/>
                </a:solidFill>
                <a:latin typeface="Montserrat" panose="00000500000000000000" pitchFamily="2" charset="-52"/>
                <a:ea typeface="+mn-ea"/>
                <a:cs typeface="Arial" panose="020B0604020202020204" pitchFamily="34" charset="0"/>
                <a:sym typeface="Gill Sans Light"/>
              </a:rPr>
              <a:t>Инженерные </a:t>
            </a:r>
            <a:r>
              <a:rPr lang="ru-RU" sz="1600" b="1" dirty="0" err="1">
                <a:solidFill>
                  <a:prstClr val="black"/>
                </a:solidFill>
                <a:latin typeface="Montserrat" panose="00000500000000000000" pitchFamily="2" charset="-52"/>
                <a:cs typeface="Arial" panose="020B0604020202020204" pitchFamily="34" charset="0"/>
                <a:sym typeface="Gill Sans Light"/>
              </a:rPr>
              <a:t>авиа</a:t>
            </a:r>
            <a:r>
              <a:rPr lang="ru-RU" sz="1600" b="1" kern="1200" dirty="0" err="1">
                <a:solidFill>
                  <a:prstClr val="black"/>
                </a:solidFill>
                <a:latin typeface="Montserrat" panose="00000500000000000000" pitchFamily="2" charset="-52"/>
                <a:ea typeface="+mn-ea"/>
                <a:cs typeface="Arial" panose="020B0604020202020204" pitchFamily="34" charset="0"/>
                <a:sym typeface="Gill Sans Light"/>
              </a:rPr>
              <a:t>классы</a:t>
            </a:r>
            <a:endParaRPr lang="ru-RU" sz="1600" b="1" kern="1200" dirty="0">
              <a:solidFill>
                <a:prstClr val="black"/>
              </a:solidFill>
              <a:latin typeface="Montserrat" panose="00000500000000000000" pitchFamily="2" charset="-52"/>
              <a:ea typeface="+mn-ea"/>
            </a:endParaRPr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B5C49D6A-F794-428E-8545-9E36ED552779}"/>
              </a:ext>
            </a:extLst>
          </p:cNvPr>
          <p:cNvSpPr/>
          <p:nvPr/>
        </p:nvSpPr>
        <p:spPr>
          <a:xfrm>
            <a:off x="8709669" y="1026899"/>
            <a:ext cx="3054585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Tx/>
              <a:buFontTx/>
              <a:buNone/>
            </a:pPr>
            <a:r>
              <a:rPr lang="ru-RU" sz="1600" b="1" kern="1200" dirty="0">
                <a:solidFill>
                  <a:prstClr val="black"/>
                </a:solidFill>
                <a:latin typeface="Montserrat" panose="00000500000000000000" pitchFamily="2" charset="-52"/>
                <a:ea typeface="+mn-ea"/>
                <a:cs typeface="Arial" panose="020B0604020202020204" pitchFamily="34" charset="0"/>
                <a:sym typeface="Gill Sans Light"/>
              </a:rPr>
              <a:t>Технологические классы</a:t>
            </a:r>
            <a:endParaRPr lang="ru-RU" sz="1600" b="1" kern="1200" dirty="0">
              <a:solidFill>
                <a:prstClr val="black"/>
              </a:solidFill>
              <a:latin typeface="Montserrat" panose="00000500000000000000" pitchFamily="2" charset="-52"/>
              <a:ea typeface="+mn-ea"/>
            </a:endParaRPr>
          </a:p>
        </p:txBody>
      </p:sp>
      <p:sp>
        <p:nvSpPr>
          <p:cNvPr id="19" name="Google Shape;55;p1">
            <a:extLst>
              <a:ext uri="{FF2B5EF4-FFF2-40B4-BE49-F238E27FC236}">
                <a16:creationId xmlns:a16="http://schemas.microsoft.com/office/drawing/2014/main" id="{F83D7E9D-22EB-4119-AACF-01EA79AE8570}"/>
              </a:ext>
            </a:extLst>
          </p:cNvPr>
          <p:cNvSpPr/>
          <p:nvPr/>
        </p:nvSpPr>
        <p:spPr>
          <a:xfrm>
            <a:off x="4868667" y="1350127"/>
            <a:ext cx="2927745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200" b="1" dirty="0">
                <a:latin typeface="Montserrat"/>
                <a:ea typeface="Montserrat"/>
                <a:cs typeface="Montserrat"/>
                <a:sym typeface="Montserrat"/>
              </a:rPr>
              <a:t>2022-2023 гг. – </a:t>
            </a:r>
            <a:r>
              <a:rPr lang="ru-RU" sz="1200" b="1" dirty="0">
                <a:solidFill>
                  <a:srgbClr val="C00000"/>
                </a:solidFill>
                <a:latin typeface="Montserrat"/>
                <a:ea typeface="Montserrat"/>
                <a:cs typeface="Montserrat"/>
                <a:sym typeface="Montserrat"/>
              </a:rPr>
              <a:t>4 </a:t>
            </a:r>
            <a:r>
              <a:rPr lang="ru-RU" sz="1200" dirty="0">
                <a:latin typeface="Montserrat"/>
                <a:ea typeface="Montserrat"/>
                <a:cs typeface="Montserrat"/>
                <a:sym typeface="Montserrat"/>
              </a:rPr>
              <a:t>школы</a:t>
            </a:r>
          </a:p>
          <a:p>
            <a:r>
              <a:rPr lang="ru-RU" sz="1200" b="1" dirty="0">
                <a:latin typeface="Montserrat"/>
                <a:ea typeface="Montserrat"/>
                <a:cs typeface="Montserrat"/>
                <a:sym typeface="Montserrat"/>
              </a:rPr>
              <a:t>2023-2024 гг. – </a:t>
            </a:r>
            <a:r>
              <a:rPr lang="ru-RU" sz="1200" b="1" dirty="0">
                <a:solidFill>
                  <a:srgbClr val="C00000"/>
                </a:solidFill>
                <a:latin typeface="Montserrat"/>
                <a:ea typeface="Montserrat"/>
                <a:cs typeface="Montserrat"/>
                <a:sym typeface="Montserrat"/>
              </a:rPr>
              <a:t>+2 </a:t>
            </a:r>
            <a:r>
              <a:rPr lang="ru-RU" sz="1200" dirty="0">
                <a:latin typeface="Montserrat"/>
                <a:ea typeface="Montserrat"/>
                <a:cs typeface="Montserrat"/>
                <a:sym typeface="Montserrat"/>
              </a:rPr>
              <a:t>школы</a:t>
            </a:r>
          </a:p>
        </p:txBody>
      </p:sp>
      <p:sp>
        <p:nvSpPr>
          <p:cNvPr id="20" name="Google Shape;55;p1">
            <a:extLst>
              <a:ext uri="{FF2B5EF4-FFF2-40B4-BE49-F238E27FC236}">
                <a16:creationId xmlns:a16="http://schemas.microsoft.com/office/drawing/2014/main" id="{E538B181-A336-403F-BF6D-392CE13D3E9B}"/>
              </a:ext>
            </a:extLst>
          </p:cNvPr>
          <p:cNvSpPr/>
          <p:nvPr/>
        </p:nvSpPr>
        <p:spPr>
          <a:xfrm>
            <a:off x="8940862" y="1366924"/>
            <a:ext cx="2927745" cy="8309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200" b="1" dirty="0">
                <a:latin typeface="Montserrat" panose="00000500000000000000" pitchFamily="2" charset="-52"/>
                <a:ea typeface="Montserrat"/>
                <a:cs typeface="Montserrat"/>
                <a:sym typeface="Montserrat"/>
              </a:rPr>
              <a:t>2022-2023 гг. – </a:t>
            </a:r>
            <a:r>
              <a:rPr lang="ru-RU" sz="1200" b="1" dirty="0">
                <a:solidFill>
                  <a:srgbClr val="C00000"/>
                </a:solidFill>
                <a:latin typeface="Montserrat" panose="00000500000000000000" pitchFamily="2" charset="-52"/>
                <a:ea typeface="Montserrat"/>
                <a:cs typeface="Montserrat"/>
                <a:sym typeface="Montserrat"/>
              </a:rPr>
              <a:t>10 </a:t>
            </a:r>
            <a:r>
              <a:rPr lang="ru-RU" sz="1200" dirty="0">
                <a:latin typeface="Montserrat" panose="00000500000000000000" pitchFamily="2" charset="-52"/>
                <a:ea typeface="Montserrat"/>
                <a:cs typeface="Montserrat"/>
                <a:sym typeface="Montserrat"/>
              </a:rPr>
              <a:t>школ</a:t>
            </a:r>
          </a:p>
          <a:p>
            <a:r>
              <a:rPr lang="ru-RU" sz="1200" b="1" dirty="0">
                <a:latin typeface="Montserrat"/>
                <a:ea typeface="Montserrat"/>
                <a:cs typeface="Montserrat"/>
                <a:sym typeface="Montserrat"/>
              </a:rPr>
              <a:t>2023-2024 гг. – </a:t>
            </a:r>
            <a:r>
              <a:rPr lang="ru-RU" sz="1200" b="1" dirty="0">
                <a:solidFill>
                  <a:srgbClr val="C00000"/>
                </a:solidFill>
                <a:latin typeface="Montserrat"/>
                <a:ea typeface="Montserrat"/>
                <a:cs typeface="Montserrat"/>
                <a:sym typeface="Montserrat"/>
              </a:rPr>
              <a:t>+15 </a:t>
            </a:r>
            <a:r>
              <a:rPr lang="ru-RU" sz="1200" dirty="0">
                <a:latin typeface="Montserrat"/>
                <a:ea typeface="Montserrat"/>
                <a:cs typeface="Montserrat"/>
                <a:sym typeface="Montserrat"/>
              </a:rPr>
              <a:t>школ</a:t>
            </a:r>
            <a:endParaRPr lang="ru-RU" sz="1200" dirty="0">
              <a:latin typeface="Montserrat" panose="00000500000000000000" pitchFamily="2" charset="-52"/>
              <a:ea typeface="Montserrat"/>
              <a:cs typeface="Montserrat"/>
              <a:sym typeface="Montserrat"/>
            </a:endParaRPr>
          </a:p>
          <a:p>
            <a:r>
              <a:rPr lang="ru-RU" sz="1200" dirty="0">
                <a:latin typeface="Montserrat" panose="00000500000000000000" pitchFamily="2" charset="-52"/>
              </a:rPr>
              <a:t>(рег. бюджет – </a:t>
            </a:r>
            <a:r>
              <a:rPr lang="ru-RU" sz="1200" b="1" dirty="0">
                <a:solidFill>
                  <a:srgbClr val="C00000"/>
                </a:solidFill>
                <a:latin typeface="Montserrat" panose="00000500000000000000" pitchFamily="2" charset="-52"/>
              </a:rPr>
              <a:t>87,5 </a:t>
            </a:r>
            <a:r>
              <a:rPr lang="ru-RU" sz="1200" dirty="0" err="1">
                <a:latin typeface="Montserrat" panose="00000500000000000000" pitchFamily="2" charset="-52"/>
              </a:rPr>
              <a:t>млн.руб</a:t>
            </a:r>
            <a:r>
              <a:rPr lang="ru-RU" sz="1200" dirty="0">
                <a:latin typeface="Montserrat" panose="00000500000000000000" pitchFamily="2" charset="-52"/>
              </a:rPr>
              <a:t>.</a:t>
            </a:r>
            <a:r>
              <a:rPr lang="ru-RU" sz="1200" dirty="0">
                <a:solidFill>
                  <a:schemeClr val="tx1"/>
                </a:solidFill>
                <a:latin typeface="Montserrat" panose="00000500000000000000" pitchFamily="2" charset="-52"/>
              </a:rPr>
              <a:t>)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ru-RU" sz="1200" dirty="0">
              <a:latin typeface="Montserrat" panose="00000500000000000000" pitchFamily="2" charset="-52"/>
              <a:ea typeface="Montserrat"/>
              <a:cs typeface="Montserrat"/>
              <a:sym typeface="Montserrat"/>
            </a:endParaRPr>
          </a:p>
        </p:txBody>
      </p:sp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id="{9CCA982E-0BDA-4231-B42E-6189F7A01620}"/>
              </a:ext>
            </a:extLst>
          </p:cNvPr>
          <p:cNvSpPr/>
          <p:nvPr/>
        </p:nvSpPr>
        <p:spPr>
          <a:xfrm>
            <a:off x="1893418" y="2088730"/>
            <a:ext cx="371570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Tx/>
              <a:buFontTx/>
              <a:buNone/>
            </a:pPr>
            <a:r>
              <a:rPr lang="ru-RU" sz="1600" b="1" kern="1200" dirty="0">
                <a:solidFill>
                  <a:prstClr val="black"/>
                </a:solidFill>
                <a:latin typeface="Montserrat" panose="00000500000000000000" pitchFamily="2" charset="-52"/>
                <a:ea typeface="+mn-ea"/>
                <a:cs typeface="Arial" panose="020B0604020202020204" pitchFamily="34" charset="0"/>
                <a:sym typeface="Gill Sans Light"/>
              </a:rPr>
              <a:t>Агротехнологические классы</a:t>
            </a:r>
            <a:endParaRPr lang="ru-RU" sz="1600" b="1" kern="1200" dirty="0">
              <a:solidFill>
                <a:prstClr val="black"/>
              </a:solidFill>
              <a:latin typeface="Montserrat" panose="00000500000000000000" pitchFamily="2" charset="-52"/>
              <a:ea typeface="+mn-ea"/>
            </a:endParaRPr>
          </a:p>
        </p:txBody>
      </p:sp>
      <p:sp>
        <p:nvSpPr>
          <p:cNvPr id="22" name="Google Shape;55;p1">
            <a:extLst>
              <a:ext uri="{FF2B5EF4-FFF2-40B4-BE49-F238E27FC236}">
                <a16:creationId xmlns:a16="http://schemas.microsoft.com/office/drawing/2014/main" id="{75980A0B-8005-4E34-B972-348879700AA2}"/>
              </a:ext>
            </a:extLst>
          </p:cNvPr>
          <p:cNvSpPr/>
          <p:nvPr/>
        </p:nvSpPr>
        <p:spPr>
          <a:xfrm>
            <a:off x="2393203" y="2448436"/>
            <a:ext cx="2964063" cy="2769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200" b="1" dirty="0">
                <a:latin typeface="Montserrat"/>
                <a:ea typeface="Montserrat"/>
                <a:cs typeface="Montserrat"/>
                <a:sym typeface="Montserrat"/>
              </a:rPr>
              <a:t>2022-2023 гг. – </a:t>
            </a:r>
            <a:r>
              <a:rPr lang="ru-RU" sz="1200" b="1" dirty="0">
                <a:solidFill>
                  <a:srgbClr val="C00000"/>
                </a:solidFill>
                <a:latin typeface="Montserrat"/>
                <a:ea typeface="Montserrat"/>
                <a:cs typeface="Montserrat"/>
                <a:sym typeface="Montserrat"/>
              </a:rPr>
              <a:t>3 </a:t>
            </a:r>
            <a:r>
              <a:rPr lang="ru-RU" sz="1200" dirty="0">
                <a:latin typeface="Montserrat"/>
                <a:ea typeface="Montserrat"/>
                <a:cs typeface="Montserrat"/>
                <a:sym typeface="Montserrat"/>
              </a:rPr>
              <a:t>школы</a:t>
            </a:r>
          </a:p>
        </p:txBody>
      </p:sp>
      <p:sp>
        <p:nvSpPr>
          <p:cNvPr id="23" name="Прямоугольник 22">
            <a:extLst>
              <a:ext uri="{FF2B5EF4-FFF2-40B4-BE49-F238E27FC236}">
                <a16:creationId xmlns:a16="http://schemas.microsoft.com/office/drawing/2014/main" id="{C82D4E8A-EF2C-4A6A-98A8-5091166EF885}"/>
              </a:ext>
            </a:extLst>
          </p:cNvPr>
          <p:cNvSpPr/>
          <p:nvPr/>
        </p:nvSpPr>
        <p:spPr>
          <a:xfrm>
            <a:off x="6758445" y="2035917"/>
            <a:ext cx="4229203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Tx/>
              <a:buFontTx/>
              <a:buNone/>
            </a:pPr>
            <a:r>
              <a:rPr lang="ru-RU" sz="1600" b="1" kern="1200" dirty="0">
                <a:solidFill>
                  <a:prstClr val="black"/>
                </a:solidFill>
                <a:latin typeface="Montserrat" panose="00000500000000000000" pitchFamily="2" charset="-52"/>
                <a:ea typeface="+mn-ea"/>
                <a:cs typeface="Arial" panose="020B0604020202020204" pitchFamily="34" charset="0"/>
                <a:sym typeface="Gill Sans Light"/>
              </a:rPr>
              <a:t>Психолого-педагогические классы</a:t>
            </a:r>
            <a:endParaRPr lang="ru-RU" sz="1600" b="1" kern="1200" dirty="0">
              <a:solidFill>
                <a:prstClr val="black"/>
              </a:solidFill>
              <a:latin typeface="Montserrat" panose="00000500000000000000" pitchFamily="2" charset="-52"/>
              <a:ea typeface="+mn-ea"/>
            </a:endParaRPr>
          </a:p>
        </p:txBody>
      </p:sp>
      <p:sp>
        <p:nvSpPr>
          <p:cNvPr id="24" name="Google Shape;55;p1">
            <a:extLst>
              <a:ext uri="{FF2B5EF4-FFF2-40B4-BE49-F238E27FC236}">
                <a16:creationId xmlns:a16="http://schemas.microsoft.com/office/drawing/2014/main" id="{371B41A6-7543-4039-BE3C-A1BB9A3ED38D}"/>
              </a:ext>
            </a:extLst>
          </p:cNvPr>
          <p:cNvSpPr/>
          <p:nvPr/>
        </p:nvSpPr>
        <p:spPr>
          <a:xfrm>
            <a:off x="7501816" y="2383586"/>
            <a:ext cx="2927745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200" b="1" dirty="0">
                <a:latin typeface="Montserrat"/>
                <a:ea typeface="Montserrat"/>
                <a:cs typeface="Montserrat"/>
                <a:sym typeface="Montserrat"/>
              </a:rPr>
              <a:t>2022-2023 гг. – </a:t>
            </a:r>
            <a:r>
              <a:rPr lang="ru-RU" sz="1200" b="1" dirty="0">
                <a:solidFill>
                  <a:srgbClr val="C00000"/>
                </a:solidFill>
                <a:latin typeface="Montserrat"/>
                <a:ea typeface="Montserrat"/>
                <a:cs typeface="Montserrat"/>
                <a:sym typeface="Montserrat"/>
              </a:rPr>
              <a:t>19 </a:t>
            </a:r>
            <a:r>
              <a:rPr lang="ru-RU" sz="1200" dirty="0">
                <a:latin typeface="Montserrat"/>
                <a:ea typeface="Montserrat"/>
                <a:cs typeface="Montserrat"/>
                <a:sym typeface="Montserrat"/>
              </a:rPr>
              <a:t>классов</a:t>
            </a:r>
          </a:p>
          <a:p>
            <a:r>
              <a:rPr lang="ru-RU" sz="1200" b="1" dirty="0">
                <a:latin typeface="Montserrat"/>
                <a:ea typeface="Montserrat"/>
                <a:cs typeface="Montserrat"/>
                <a:sym typeface="Montserrat"/>
              </a:rPr>
              <a:t>2023-2024 гг. – </a:t>
            </a:r>
            <a:r>
              <a:rPr lang="ru-RU" sz="1200" b="1" dirty="0">
                <a:solidFill>
                  <a:srgbClr val="C00000"/>
                </a:solidFill>
                <a:latin typeface="Montserrat"/>
                <a:ea typeface="Montserrat"/>
                <a:cs typeface="Montserrat"/>
                <a:sym typeface="Montserrat"/>
              </a:rPr>
              <a:t>62 </a:t>
            </a:r>
            <a:r>
              <a:rPr lang="ru-RU" sz="1200" dirty="0">
                <a:latin typeface="Montserrat"/>
                <a:ea typeface="Montserrat"/>
                <a:cs typeface="Montserrat"/>
                <a:sym typeface="Montserrat"/>
              </a:rPr>
              <a:t>класса</a:t>
            </a:r>
          </a:p>
        </p:txBody>
      </p:sp>
      <p:sp>
        <p:nvSpPr>
          <p:cNvPr id="25" name="Google Shape;65;p1">
            <a:extLst>
              <a:ext uri="{FF2B5EF4-FFF2-40B4-BE49-F238E27FC236}">
                <a16:creationId xmlns:a16="http://schemas.microsoft.com/office/drawing/2014/main" id="{C32E3B9F-10D8-4619-980B-81A3E58F4309}"/>
              </a:ext>
            </a:extLst>
          </p:cNvPr>
          <p:cNvSpPr txBox="1">
            <a:spLocks/>
          </p:cNvSpPr>
          <p:nvPr/>
        </p:nvSpPr>
        <p:spPr>
          <a:xfrm>
            <a:off x="6561222" y="3304660"/>
            <a:ext cx="5391882" cy="15140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lnSpc>
                <a:spcPts val="1800"/>
              </a:lnSpc>
              <a:spcBef>
                <a:spcPts val="0"/>
              </a:spcBef>
              <a:buClr>
                <a:srgbClr val="1C2D38"/>
              </a:buClr>
              <a:buSzPts val="1400"/>
              <a:buFont typeface="Wingdings" panose="05000000000000000000" pitchFamily="2" charset="2"/>
              <a:buChar char="§"/>
            </a:pPr>
            <a:r>
              <a:rPr lang="ru-RU" sz="1600" dirty="0">
                <a:latin typeface="Montserrat" panose="00000500000000000000" pitchFamily="2" charset="-52"/>
              </a:rPr>
              <a:t>более </a:t>
            </a:r>
            <a:r>
              <a:rPr lang="ru-RU" sz="1600" b="1" dirty="0">
                <a:solidFill>
                  <a:srgbClr val="C00000"/>
                </a:solidFill>
                <a:latin typeface="Montserrat" panose="00000500000000000000" pitchFamily="2" charset="-52"/>
              </a:rPr>
              <a:t>2 500</a:t>
            </a:r>
            <a:r>
              <a:rPr lang="ru-RU" sz="1600" dirty="0">
                <a:latin typeface="Montserrat" panose="00000500000000000000" pitchFamily="2" charset="-52"/>
              </a:rPr>
              <a:t> детей учатся в профильных классах</a:t>
            </a:r>
          </a:p>
          <a:p>
            <a:pPr marL="0" indent="0">
              <a:lnSpc>
                <a:spcPts val="1800"/>
              </a:lnSpc>
              <a:spcBef>
                <a:spcPts val="0"/>
              </a:spcBef>
              <a:buClr>
                <a:srgbClr val="1C2D38"/>
              </a:buClr>
              <a:buSzPts val="1400"/>
            </a:pPr>
            <a:endParaRPr lang="ru-RU" sz="1600" dirty="0">
              <a:latin typeface="Montserrat" panose="00000500000000000000" pitchFamily="2" charset="-52"/>
            </a:endParaRPr>
          </a:p>
          <a:p>
            <a:pPr marL="285750" indent="-285750">
              <a:lnSpc>
                <a:spcPts val="1800"/>
              </a:lnSpc>
              <a:spcBef>
                <a:spcPts val="0"/>
              </a:spcBef>
              <a:buClr>
                <a:srgbClr val="1C2D38"/>
              </a:buClr>
              <a:buSzPts val="1400"/>
              <a:buFont typeface="Wingdings" panose="05000000000000000000" pitchFamily="2" charset="2"/>
              <a:buChar char="§"/>
            </a:pPr>
            <a:r>
              <a:rPr lang="ru-RU" sz="1600" b="1" dirty="0">
                <a:solidFill>
                  <a:srgbClr val="C00000"/>
                </a:solidFill>
                <a:latin typeface="Montserrat" panose="00000500000000000000" pitchFamily="2" charset="-52"/>
              </a:rPr>
              <a:t>100 %</a:t>
            </a:r>
            <a:r>
              <a:rPr lang="ru-RU" sz="1600" dirty="0">
                <a:latin typeface="Montserrat" panose="00000500000000000000" pitchFamily="2" charset="-52"/>
              </a:rPr>
              <a:t> участвуют в </a:t>
            </a:r>
            <a:r>
              <a:rPr lang="ru-RU" sz="1600" dirty="0" err="1">
                <a:latin typeface="Montserrat" panose="00000500000000000000" pitchFamily="2" charset="-52"/>
              </a:rPr>
              <a:t>профпробах</a:t>
            </a:r>
            <a:r>
              <a:rPr lang="ru-RU" sz="1600" dirty="0">
                <a:latin typeface="Montserrat" panose="00000500000000000000" pitchFamily="2" charset="-52"/>
              </a:rPr>
              <a:t> и практиках на базе предприятий-партнеров, СПО и вузов</a:t>
            </a:r>
          </a:p>
        </p:txBody>
      </p:sp>
      <p:pic>
        <p:nvPicPr>
          <p:cNvPr id="26" name="Рисунок 25">
            <a:extLst>
              <a:ext uri="{FF2B5EF4-FFF2-40B4-BE49-F238E27FC236}">
                <a16:creationId xmlns:a16="http://schemas.microsoft.com/office/drawing/2014/main" id="{E6E6DF10-D55F-4D60-991E-B0EBDE2A22DB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13621" y="1034806"/>
            <a:ext cx="852679" cy="485079"/>
          </a:xfrm>
          <a:prstGeom prst="rect">
            <a:avLst/>
          </a:prstGeom>
        </p:spPr>
      </p:pic>
      <p:pic>
        <p:nvPicPr>
          <p:cNvPr id="27" name="Рисунок 26">
            <a:extLst>
              <a:ext uri="{FF2B5EF4-FFF2-40B4-BE49-F238E27FC236}">
                <a16:creationId xmlns:a16="http://schemas.microsoft.com/office/drawing/2014/main" id="{DDD5F188-6051-4A4C-A0F0-87A98FD63B7C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rightnessContrast bright="-3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6597" y="2015078"/>
            <a:ext cx="625888" cy="630375"/>
          </a:xfrm>
          <a:prstGeom prst="rect">
            <a:avLst/>
          </a:prstGeom>
        </p:spPr>
      </p:pic>
      <p:pic>
        <p:nvPicPr>
          <p:cNvPr id="28" name="Рисунок 27">
            <a:extLst>
              <a:ext uri="{FF2B5EF4-FFF2-40B4-BE49-F238E27FC236}">
                <a16:creationId xmlns:a16="http://schemas.microsoft.com/office/drawing/2014/main" id="{50AFA790-14CD-40BD-8889-27149EDF7F36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duotone>
              <a:schemeClr val="accent1">
                <a:shade val="45000"/>
                <a:satMod val="135000"/>
              </a:schemeClr>
              <a:prstClr val="white"/>
            </a:duotone>
            <a:lum bright="-12000"/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6800" b="93800" l="10000" r="90000">
                        <a14:foregroundMark x1="47556" y1="6800" x2="47556" y2="6800"/>
                        <a14:foregroundMark x1="50000" y1="93800" x2="50000" y2="93800"/>
                      </a14:backgroundRemoval>
                    </a14:imgEffect>
                    <a14:imgEffect>
                      <a14:saturation sat="0"/>
                    </a14:imgEffect>
                    <a14:imgEffect>
                      <a14:brightnessContrast bright="-13000" contrast="7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2000" y="2066980"/>
            <a:ext cx="1087465" cy="6041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595511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4">
            <a:extLst>
              <a:ext uri="{FF2B5EF4-FFF2-40B4-BE49-F238E27FC236}">
                <a16:creationId xmlns:a16="http://schemas.microsoft.com/office/drawing/2014/main" id="{94615412-F670-40AE-8CA8-05044EB72092}"/>
              </a:ext>
            </a:extLst>
          </p:cNvPr>
          <p:cNvSpPr txBox="1">
            <a:spLocks/>
          </p:cNvSpPr>
          <p:nvPr/>
        </p:nvSpPr>
        <p:spPr>
          <a:xfrm>
            <a:off x="335360" y="49213"/>
            <a:ext cx="11521280" cy="7159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ru-RU" sz="2400" dirty="0">
                <a:solidFill>
                  <a:schemeClr val="tx1"/>
                </a:solidFill>
              </a:rPr>
              <a:t>Содержание общего образования – единое по всей стране!</a:t>
            </a:r>
          </a:p>
        </p:txBody>
      </p:sp>
      <p:sp>
        <p:nvSpPr>
          <p:cNvPr id="4" name="Объект 2">
            <a:extLst>
              <a:ext uri="{FF2B5EF4-FFF2-40B4-BE49-F238E27FC236}">
                <a16:creationId xmlns:a16="http://schemas.microsoft.com/office/drawing/2014/main" id="{5A7E96CD-C165-403F-B31B-D0E846592869}"/>
              </a:ext>
            </a:extLst>
          </p:cNvPr>
          <p:cNvSpPr txBox="1">
            <a:spLocks/>
          </p:cNvSpPr>
          <p:nvPr/>
        </p:nvSpPr>
        <p:spPr>
          <a:xfrm>
            <a:off x="348571" y="1117104"/>
            <a:ext cx="3963451" cy="80697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1800"/>
              </a:lnSpc>
              <a:spcBef>
                <a:spcPts val="0"/>
              </a:spcBef>
              <a:buNone/>
            </a:pPr>
            <a:r>
              <a:rPr lang="ru-RU" sz="1400" b="1" dirty="0">
                <a:latin typeface="Montserrat" panose="00000500000000000000" pitchFamily="2" charset="-52"/>
              </a:rPr>
              <a:t>Модель введения обновленных ФГОС </a:t>
            </a:r>
          </a:p>
          <a:p>
            <a:pPr marL="0" indent="0">
              <a:lnSpc>
                <a:spcPts val="1800"/>
              </a:lnSpc>
              <a:spcBef>
                <a:spcPts val="0"/>
              </a:spcBef>
              <a:buNone/>
            </a:pPr>
            <a:r>
              <a:rPr lang="ru-RU" sz="1400" dirty="0">
                <a:latin typeface="Montserrat" panose="00000500000000000000" pitchFamily="2" charset="-52"/>
              </a:rPr>
              <a:t>2023-2024 уч. год     -   1-7 </a:t>
            </a:r>
            <a:r>
              <a:rPr lang="ru-RU" sz="1400" dirty="0" err="1">
                <a:latin typeface="Montserrat" panose="00000500000000000000" pitchFamily="2" charset="-52"/>
              </a:rPr>
              <a:t>кл</a:t>
            </a:r>
            <a:r>
              <a:rPr lang="ru-RU" sz="1400" dirty="0">
                <a:latin typeface="Montserrat" panose="00000500000000000000" pitchFamily="2" charset="-52"/>
              </a:rPr>
              <a:t>., 10 </a:t>
            </a:r>
            <a:r>
              <a:rPr lang="ru-RU" sz="1400" dirty="0" err="1">
                <a:latin typeface="Montserrat" panose="00000500000000000000" pitchFamily="2" charset="-52"/>
              </a:rPr>
              <a:t>кл</a:t>
            </a:r>
            <a:r>
              <a:rPr lang="ru-RU" sz="1400" dirty="0">
                <a:latin typeface="Montserrat" panose="00000500000000000000" pitchFamily="2" charset="-52"/>
              </a:rPr>
              <a:t>.</a:t>
            </a:r>
          </a:p>
          <a:p>
            <a:pPr marL="0" indent="0">
              <a:lnSpc>
                <a:spcPts val="1800"/>
              </a:lnSpc>
              <a:spcBef>
                <a:spcPts val="0"/>
              </a:spcBef>
              <a:buNone/>
            </a:pPr>
            <a:r>
              <a:rPr lang="ru-RU" sz="1400" dirty="0">
                <a:latin typeface="Montserrat" panose="00000500000000000000" pitchFamily="2" charset="-52"/>
              </a:rPr>
              <a:t>2024-2025 уч. год     -   1-11 </a:t>
            </a:r>
            <a:r>
              <a:rPr lang="ru-RU" sz="1400" dirty="0" err="1">
                <a:latin typeface="Montserrat" panose="00000500000000000000" pitchFamily="2" charset="-52"/>
              </a:rPr>
              <a:t>кл</a:t>
            </a:r>
            <a:r>
              <a:rPr lang="ru-RU" sz="1400" dirty="0">
                <a:latin typeface="Montserrat" panose="00000500000000000000" pitchFamily="2" charset="-52"/>
              </a:rPr>
              <a:t>.</a:t>
            </a:r>
          </a:p>
        </p:txBody>
      </p:sp>
      <p:sp>
        <p:nvSpPr>
          <p:cNvPr id="5" name="Объект 2">
            <a:extLst>
              <a:ext uri="{FF2B5EF4-FFF2-40B4-BE49-F238E27FC236}">
                <a16:creationId xmlns:a16="http://schemas.microsoft.com/office/drawing/2014/main" id="{1FA6C604-907A-4787-A910-D779DCA56D3C}"/>
              </a:ext>
            </a:extLst>
          </p:cNvPr>
          <p:cNvSpPr txBox="1">
            <a:spLocks/>
          </p:cNvSpPr>
          <p:nvPr/>
        </p:nvSpPr>
        <p:spPr>
          <a:xfrm>
            <a:off x="348571" y="2159519"/>
            <a:ext cx="3327376" cy="122432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1800"/>
              </a:lnSpc>
              <a:spcBef>
                <a:spcPts val="0"/>
              </a:spcBef>
              <a:buNone/>
            </a:pPr>
            <a:r>
              <a:rPr lang="ru-RU" sz="1400" b="1" dirty="0">
                <a:latin typeface="Montserrat" panose="00000500000000000000" pitchFamily="2" charset="-52"/>
              </a:rPr>
              <a:t>Введение ФООП с 1 по 11 </a:t>
            </a:r>
            <a:r>
              <a:rPr lang="ru-RU" sz="1400" b="1" dirty="0" err="1">
                <a:latin typeface="Montserrat" panose="00000500000000000000" pitchFamily="2" charset="-52"/>
              </a:rPr>
              <a:t>кл</a:t>
            </a:r>
            <a:r>
              <a:rPr lang="ru-RU" sz="1400" b="1" dirty="0">
                <a:latin typeface="Montserrat" panose="00000500000000000000" pitchFamily="2" charset="-52"/>
              </a:rPr>
              <a:t>.</a:t>
            </a:r>
          </a:p>
          <a:p>
            <a:pPr marL="0" indent="0">
              <a:lnSpc>
                <a:spcPts val="1800"/>
              </a:lnSpc>
              <a:spcBef>
                <a:spcPts val="0"/>
              </a:spcBef>
              <a:buNone/>
            </a:pPr>
            <a:r>
              <a:rPr lang="ru-RU" sz="1400" dirty="0">
                <a:latin typeface="Montserrat" panose="00000500000000000000" pitchFamily="2" charset="-52"/>
              </a:rPr>
              <a:t>До 1 сентября 2023 г. необходимо привести школьные образовательные программы</a:t>
            </a:r>
            <a:br>
              <a:rPr lang="ru-RU" sz="1400" dirty="0">
                <a:latin typeface="Montserrat" panose="00000500000000000000" pitchFamily="2" charset="-52"/>
              </a:rPr>
            </a:br>
            <a:r>
              <a:rPr lang="ru-RU" sz="1400" dirty="0">
                <a:latin typeface="Montserrat" panose="00000500000000000000" pitchFamily="2" charset="-52"/>
              </a:rPr>
              <a:t>в соответствие с ФООП </a:t>
            </a:r>
          </a:p>
          <a:p>
            <a:pPr>
              <a:lnSpc>
                <a:spcPts val="800"/>
              </a:lnSpc>
              <a:buFont typeface="Wingdings" panose="05000000000000000000" pitchFamily="2" charset="2"/>
              <a:buChar char="§"/>
            </a:pPr>
            <a:endParaRPr lang="ru-RU" sz="1400" b="1" dirty="0">
              <a:latin typeface="Montserrat" panose="00000500000000000000" pitchFamily="2" charset="-52"/>
            </a:endParaRPr>
          </a:p>
          <a:p>
            <a:pPr marL="0" indent="0" algn="ctr">
              <a:buFont typeface="Arial" panose="020B0604020202020204" pitchFamily="34" charset="0"/>
              <a:buNone/>
            </a:pPr>
            <a:endParaRPr lang="ru-RU" sz="1400" b="1" dirty="0">
              <a:solidFill>
                <a:srgbClr val="FF0000"/>
              </a:solidFill>
              <a:latin typeface="Montserrat" panose="00000500000000000000" pitchFamily="2" charset="-52"/>
            </a:endParaRP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ru-RU" sz="1400" b="1" dirty="0">
                <a:solidFill>
                  <a:srgbClr val="FF0000"/>
                </a:solidFill>
                <a:latin typeface="Montserrat" panose="00000500000000000000" pitchFamily="2" charset="-52"/>
              </a:rPr>
              <a:t> </a:t>
            </a:r>
          </a:p>
        </p:txBody>
      </p:sp>
      <p:sp>
        <p:nvSpPr>
          <p:cNvPr id="6" name="Объект 2">
            <a:extLst>
              <a:ext uri="{FF2B5EF4-FFF2-40B4-BE49-F238E27FC236}">
                <a16:creationId xmlns:a16="http://schemas.microsoft.com/office/drawing/2014/main" id="{47E2E833-97D5-4313-9F92-D37BDB55E286}"/>
              </a:ext>
            </a:extLst>
          </p:cNvPr>
          <p:cNvSpPr txBox="1">
            <a:spLocks/>
          </p:cNvSpPr>
          <p:nvPr/>
        </p:nvSpPr>
        <p:spPr>
          <a:xfrm>
            <a:off x="8321741" y="5071865"/>
            <a:ext cx="3748877" cy="110045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ru-RU" sz="1400" b="1" dirty="0">
                <a:solidFill>
                  <a:srgbClr val="C00000"/>
                </a:solidFill>
                <a:latin typeface="Montserrat" panose="00000500000000000000" pitchFamily="2" charset="-52"/>
              </a:rPr>
              <a:t>С 1 сентября 2024 г.:                 </a:t>
            </a:r>
            <a:r>
              <a:rPr lang="ru-RU" sz="1400" dirty="0">
                <a:latin typeface="Montserrat" panose="00000500000000000000" pitchFamily="2" charset="-52"/>
              </a:rPr>
              <a:t>переименование</a:t>
            </a:r>
            <a:r>
              <a:rPr lang="ru-RU" sz="1400" b="1" dirty="0">
                <a:solidFill>
                  <a:srgbClr val="C00000"/>
                </a:solidFill>
                <a:latin typeface="Montserrat" panose="00000500000000000000" pitchFamily="2" charset="-52"/>
              </a:rPr>
              <a:t> </a:t>
            </a:r>
            <a:r>
              <a:rPr lang="ru-RU" sz="1400" dirty="0">
                <a:latin typeface="Montserrat" panose="00000500000000000000" pitchFamily="2" charset="-52"/>
              </a:rPr>
              <a:t>учебного предмета                          </a:t>
            </a:r>
            <a:r>
              <a:rPr lang="ru-RU" sz="1400" b="1" dirty="0">
                <a:latin typeface="Montserrat" panose="00000500000000000000" pitchFamily="2" charset="-52"/>
              </a:rPr>
              <a:t>Основы безопасности и защиты Родины </a:t>
            </a:r>
            <a:r>
              <a:rPr lang="ru-RU" sz="1400" dirty="0">
                <a:latin typeface="Montserrat" panose="00000500000000000000" pitchFamily="2" charset="-52"/>
              </a:rPr>
              <a:t>(ОБЖ + НВП + патриотическое воспитание </a:t>
            </a:r>
            <a:r>
              <a:rPr lang="ru-RU" sz="1200" dirty="0">
                <a:latin typeface="Montserrat" panose="00000500000000000000" pitchFamily="2" charset="-52"/>
              </a:rPr>
              <a:t>) </a:t>
            </a:r>
            <a:endParaRPr lang="ru-RU" sz="1200" dirty="0">
              <a:solidFill>
                <a:srgbClr val="8E0000"/>
              </a:solidFill>
              <a:latin typeface="Montserrat" panose="00000500000000000000" pitchFamily="2" charset="-52"/>
            </a:endParaRPr>
          </a:p>
        </p:txBody>
      </p:sp>
      <p:sp>
        <p:nvSpPr>
          <p:cNvPr id="7" name="Объект 2">
            <a:extLst>
              <a:ext uri="{FF2B5EF4-FFF2-40B4-BE49-F238E27FC236}">
                <a16:creationId xmlns:a16="http://schemas.microsoft.com/office/drawing/2014/main" id="{CEBFA9C0-E786-4018-825E-7C48653EAD74}"/>
              </a:ext>
            </a:extLst>
          </p:cNvPr>
          <p:cNvSpPr txBox="1">
            <a:spLocks/>
          </p:cNvSpPr>
          <p:nvPr/>
        </p:nvSpPr>
        <p:spPr>
          <a:xfrm>
            <a:off x="2372338" y="3782814"/>
            <a:ext cx="3761370" cy="18161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ru-RU" sz="1400" b="1" dirty="0">
                <a:latin typeface="Montserrat" panose="00000500000000000000" pitchFamily="2" charset="-52"/>
              </a:rPr>
              <a:t>Обязательно по 1 час. в неделю</a:t>
            </a:r>
            <a:br>
              <a:rPr lang="ru-RU" sz="1400" b="1" dirty="0">
                <a:latin typeface="Montserrat" panose="00000500000000000000" pitchFamily="2" charset="-52"/>
              </a:rPr>
            </a:br>
            <a:r>
              <a:rPr lang="ru-RU" sz="1400" b="1" dirty="0">
                <a:latin typeface="Montserrat" panose="00000500000000000000" pitchFamily="2" charset="-52"/>
              </a:rPr>
              <a:t>за счет часов внеурочной деятельности: </a:t>
            </a:r>
          </a:p>
          <a:p>
            <a:pPr>
              <a:lnSpc>
                <a:spcPts val="1800"/>
              </a:lnSpc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ru-RU" sz="1400" dirty="0">
                <a:latin typeface="Montserrat" panose="00000500000000000000" pitchFamily="2" charset="-52"/>
              </a:rPr>
              <a:t>Разговоры о важном (понедельник)</a:t>
            </a:r>
          </a:p>
          <a:p>
            <a:pPr>
              <a:lnSpc>
                <a:spcPts val="18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1400" dirty="0">
                <a:latin typeface="Montserrat" panose="00000500000000000000" pitchFamily="2" charset="-52"/>
              </a:rPr>
              <a:t>Россия – мои горизонты / профориентация</a:t>
            </a:r>
          </a:p>
          <a:p>
            <a:pPr>
              <a:lnSpc>
                <a:spcPts val="18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1400" dirty="0">
                <a:latin typeface="Montserrat" panose="00000500000000000000" pitchFamily="2" charset="-52"/>
              </a:rPr>
              <a:t>Функциональная грамотность </a:t>
            </a:r>
          </a:p>
          <a:p>
            <a:pPr marL="0" indent="0" algn="ctr">
              <a:buFont typeface="Arial" panose="020B0604020202020204" pitchFamily="34" charset="0"/>
              <a:buNone/>
            </a:pPr>
            <a:endParaRPr lang="ru-RU" sz="1000" b="1" dirty="0">
              <a:solidFill>
                <a:srgbClr val="FF0000"/>
              </a:solidFill>
              <a:latin typeface="Montserrat" panose="00000500000000000000" pitchFamily="2" charset="-52"/>
            </a:endParaRP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ru-RU" sz="1200" b="1" dirty="0">
                <a:solidFill>
                  <a:srgbClr val="FF0000"/>
                </a:solidFill>
                <a:latin typeface="Montserrat" panose="00000500000000000000" pitchFamily="2" charset="-52"/>
              </a:rPr>
              <a:t> </a:t>
            </a:r>
          </a:p>
        </p:txBody>
      </p:sp>
      <p:pic>
        <p:nvPicPr>
          <p:cNvPr id="8" name="Рисунок 7" descr="https://avatars.dzeninfra.ru/get-zen_doc/10126943/pub_64cd481eed0e566ce34cbfe1_64cd51802b4a526efea96f0a/scale_2400">
            <a:extLst>
              <a:ext uri="{FF2B5EF4-FFF2-40B4-BE49-F238E27FC236}">
                <a16:creationId xmlns:a16="http://schemas.microsoft.com/office/drawing/2014/main" id="{4F49A1DE-C809-4560-9473-BFB36076212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397" y="3812874"/>
            <a:ext cx="1852782" cy="1104114"/>
          </a:xfrm>
          <a:prstGeom prst="rect">
            <a:avLst/>
          </a:prstGeom>
          <a:noFill/>
          <a:ln>
            <a:noFill/>
          </a:ln>
          <a:effectLst/>
        </p:spPr>
      </p:pic>
      <p:pic>
        <p:nvPicPr>
          <p:cNvPr id="9" name="Рисунок 8" descr="news">
            <a:extLst>
              <a:ext uri="{FF2B5EF4-FFF2-40B4-BE49-F238E27FC236}">
                <a16:creationId xmlns:a16="http://schemas.microsoft.com/office/drawing/2014/main" id="{EE25BC66-76E5-4547-80DF-91EFF5411A3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397" y="5109766"/>
            <a:ext cx="1852782" cy="1024654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10" name="Объект 2">
            <a:extLst>
              <a:ext uri="{FF2B5EF4-FFF2-40B4-BE49-F238E27FC236}">
                <a16:creationId xmlns:a16="http://schemas.microsoft.com/office/drawing/2014/main" id="{2E2C860E-617F-4D08-AA0E-31E3435F2EAD}"/>
              </a:ext>
            </a:extLst>
          </p:cNvPr>
          <p:cNvSpPr txBox="1">
            <a:spLocks/>
          </p:cNvSpPr>
          <p:nvPr/>
        </p:nvSpPr>
        <p:spPr>
          <a:xfrm>
            <a:off x="2404890" y="5697368"/>
            <a:ext cx="3470297" cy="55075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ru-RU" sz="1400" b="1" dirty="0">
                <a:latin typeface="Montserrat" panose="00000500000000000000" pitchFamily="2" charset="-52"/>
              </a:rPr>
              <a:t>Новый Федеральный перечень учебников и учебных пособий</a:t>
            </a:r>
            <a:endParaRPr lang="ru-RU" sz="1200" b="1" dirty="0">
              <a:solidFill>
                <a:srgbClr val="FF0000"/>
              </a:solidFill>
              <a:latin typeface="Montserrat" panose="00000500000000000000" pitchFamily="2" charset="-52"/>
            </a:endParaRP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ru-RU" sz="1200" b="1" dirty="0">
                <a:solidFill>
                  <a:srgbClr val="FF0000"/>
                </a:solidFill>
                <a:latin typeface="Montserrat" panose="00000500000000000000" pitchFamily="2" charset="-52"/>
              </a:rPr>
              <a:t> </a:t>
            </a:r>
          </a:p>
        </p:txBody>
      </p:sp>
      <p:pic>
        <p:nvPicPr>
          <p:cNvPr id="11" name="Рисунок 10" descr="news">
            <a:extLst>
              <a:ext uri="{FF2B5EF4-FFF2-40B4-BE49-F238E27FC236}">
                <a16:creationId xmlns:a16="http://schemas.microsoft.com/office/drawing/2014/main" id="{3DBD7EBF-968E-487B-B0A9-7DEA1AC2C8F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46735" y="1120438"/>
            <a:ext cx="1747487" cy="1073263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12" name="Объект 2">
            <a:extLst>
              <a:ext uri="{FF2B5EF4-FFF2-40B4-BE49-F238E27FC236}">
                <a16:creationId xmlns:a16="http://schemas.microsoft.com/office/drawing/2014/main" id="{6E3B8F24-FE40-4B6C-9E30-A9ADFEB7CD4B}"/>
              </a:ext>
            </a:extLst>
          </p:cNvPr>
          <p:cNvSpPr txBox="1">
            <a:spLocks/>
          </p:cNvSpPr>
          <p:nvPr/>
        </p:nvSpPr>
        <p:spPr>
          <a:xfrm>
            <a:off x="6309876" y="1131663"/>
            <a:ext cx="4132542" cy="94018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1800"/>
              </a:lnSpc>
              <a:spcBef>
                <a:spcPts val="0"/>
              </a:spcBef>
              <a:buNone/>
            </a:pPr>
            <a:r>
              <a:rPr lang="ru-RU" sz="1400" b="1" dirty="0">
                <a:latin typeface="Montserrat" panose="00000500000000000000" pitchFamily="2" charset="-52"/>
              </a:rPr>
              <a:t>Обязательное трудовое воспитание </a:t>
            </a:r>
          </a:p>
          <a:p>
            <a:pPr marL="0" indent="0">
              <a:lnSpc>
                <a:spcPts val="1800"/>
              </a:lnSpc>
              <a:spcBef>
                <a:spcPts val="0"/>
              </a:spcBef>
              <a:buNone/>
            </a:pPr>
            <a:r>
              <a:rPr lang="ru-RU" sz="1400" dirty="0">
                <a:latin typeface="Montserrat" panose="00000500000000000000" pitchFamily="2" charset="-52"/>
              </a:rPr>
              <a:t>Изменения в Законе об образовании вступят в силу с 1 сентября 2023 г. </a:t>
            </a:r>
          </a:p>
        </p:txBody>
      </p:sp>
      <p:pic>
        <p:nvPicPr>
          <p:cNvPr id="13" name="Рисунок 12" descr="news">
            <a:extLst>
              <a:ext uri="{FF2B5EF4-FFF2-40B4-BE49-F238E27FC236}">
                <a16:creationId xmlns:a16="http://schemas.microsoft.com/office/drawing/2014/main" id="{65838B84-DB8D-4058-BF33-55E0D1B28AC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46735" y="2316085"/>
            <a:ext cx="1747487" cy="1178316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14" name="Объект 2">
            <a:extLst>
              <a:ext uri="{FF2B5EF4-FFF2-40B4-BE49-F238E27FC236}">
                <a16:creationId xmlns:a16="http://schemas.microsoft.com/office/drawing/2014/main" id="{3ECC471F-DF92-4268-90E3-79AD1866329B}"/>
              </a:ext>
            </a:extLst>
          </p:cNvPr>
          <p:cNvSpPr txBox="1">
            <a:spLocks/>
          </p:cNvSpPr>
          <p:nvPr/>
        </p:nvSpPr>
        <p:spPr>
          <a:xfrm>
            <a:off x="6309877" y="2108842"/>
            <a:ext cx="3354374" cy="115626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1800"/>
              </a:lnSpc>
              <a:spcBef>
                <a:spcPts val="0"/>
              </a:spcBef>
              <a:buNone/>
            </a:pPr>
            <a:r>
              <a:rPr lang="ru-RU" sz="1400" b="1" dirty="0">
                <a:latin typeface="Montserrat" panose="00000500000000000000" pitchFamily="2" charset="-52"/>
              </a:rPr>
              <a:t>Медаль «За особые успехи</a:t>
            </a:r>
            <a:br>
              <a:rPr lang="ru-RU" sz="1400" b="1" dirty="0">
                <a:latin typeface="Montserrat" panose="00000500000000000000" pitchFamily="2" charset="-52"/>
              </a:rPr>
            </a:br>
            <a:r>
              <a:rPr lang="ru-RU" sz="1400" b="1" dirty="0">
                <a:latin typeface="Montserrat" panose="00000500000000000000" pitchFamily="2" charset="-52"/>
              </a:rPr>
              <a:t>в учении» </a:t>
            </a:r>
            <a:r>
              <a:rPr lang="en-US" sz="1400" b="1" dirty="0">
                <a:latin typeface="Montserrat" panose="00000500000000000000" pitchFamily="2" charset="-52"/>
              </a:rPr>
              <a:t>II</a:t>
            </a:r>
            <a:r>
              <a:rPr lang="ru-RU" sz="1400" b="1" dirty="0">
                <a:latin typeface="Montserrat" panose="00000500000000000000" pitchFamily="2" charset="-52"/>
              </a:rPr>
              <a:t> степени </a:t>
            </a:r>
          </a:p>
          <a:p>
            <a:pPr marL="0" indent="0">
              <a:lnSpc>
                <a:spcPts val="1800"/>
              </a:lnSpc>
              <a:spcBef>
                <a:spcPts val="0"/>
              </a:spcBef>
              <a:buNone/>
            </a:pPr>
            <a:r>
              <a:rPr lang="ru-RU" sz="1400" dirty="0">
                <a:latin typeface="Montserrat" panose="00000500000000000000" pitchFamily="2" charset="-52"/>
              </a:rPr>
              <a:t>Учащимся, в аттестатах которых </a:t>
            </a:r>
            <a:br>
              <a:rPr lang="ru-RU" sz="1400" dirty="0">
                <a:latin typeface="Montserrat" panose="00000500000000000000" pitchFamily="2" charset="-52"/>
              </a:rPr>
            </a:br>
            <a:r>
              <a:rPr lang="ru-RU" sz="1400" dirty="0">
                <a:latin typeface="Montserrat" panose="00000500000000000000" pitchFamily="2" charset="-52"/>
              </a:rPr>
              <a:t>не более двух оценок «хорошо», остальные - «отлично»</a:t>
            </a:r>
          </a:p>
          <a:p>
            <a:pPr marL="0" indent="0" algn="ctr">
              <a:buFont typeface="Arial" panose="020B0604020202020204" pitchFamily="34" charset="0"/>
              <a:buNone/>
            </a:pPr>
            <a:endParaRPr lang="ru-RU" sz="1200" b="1" dirty="0">
              <a:solidFill>
                <a:srgbClr val="FF0000"/>
              </a:solidFill>
              <a:latin typeface="Montserrat" panose="00000500000000000000" pitchFamily="2" charset="-52"/>
            </a:endParaRP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ru-RU" sz="1200" b="1" dirty="0">
                <a:solidFill>
                  <a:srgbClr val="FF0000"/>
                </a:solidFill>
                <a:latin typeface="Montserrat" panose="00000500000000000000" pitchFamily="2" charset="-52"/>
              </a:rPr>
              <a:t> </a:t>
            </a:r>
          </a:p>
        </p:txBody>
      </p:sp>
      <p:sp>
        <p:nvSpPr>
          <p:cNvPr id="15" name="Объект 2">
            <a:extLst>
              <a:ext uri="{FF2B5EF4-FFF2-40B4-BE49-F238E27FC236}">
                <a16:creationId xmlns:a16="http://schemas.microsoft.com/office/drawing/2014/main" id="{76063188-7264-41FE-B6C6-99233A19EFDB}"/>
              </a:ext>
            </a:extLst>
          </p:cNvPr>
          <p:cNvSpPr txBox="1">
            <a:spLocks/>
          </p:cNvSpPr>
          <p:nvPr/>
        </p:nvSpPr>
        <p:spPr>
          <a:xfrm>
            <a:off x="8321741" y="3751125"/>
            <a:ext cx="3589735" cy="115626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ru-RU" sz="1400" b="1" dirty="0">
                <a:latin typeface="Montserrat" panose="00000500000000000000" pitchFamily="2" charset="-52"/>
              </a:rPr>
              <a:t>Начальная военная подготовка </a:t>
            </a:r>
            <a:br>
              <a:rPr lang="ru-RU" sz="1400" b="1" dirty="0">
                <a:latin typeface="Montserrat" panose="00000500000000000000" pitchFamily="2" charset="-52"/>
              </a:rPr>
            </a:br>
            <a:r>
              <a:rPr lang="ru-RU" sz="1400" b="1" dirty="0">
                <a:latin typeface="Montserrat" panose="00000500000000000000" pitchFamily="2" charset="-52"/>
              </a:rPr>
              <a:t>в старших классах</a:t>
            </a:r>
          </a:p>
          <a:p>
            <a:pPr marL="0" indent="0">
              <a:lnSpc>
                <a:spcPts val="1800"/>
              </a:lnSpc>
              <a:spcBef>
                <a:spcPts val="600"/>
              </a:spcBef>
              <a:buNone/>
            </a:pPr>
            <a:r>
              <a:rPr lang="ru-RU" sz="1400" dirty="0">
                <a:latin typeface="Montserrat" panose="00000500000000000000" pitchFamily="2" charset="-52"/>
              </a:rPr>
              <a:t>Включает обучение по работе </a:t>
            </a:r>
            <a:br>
              <a:rPr lang="ru-RU" sz="1400" dirty="0">
                <a:latin typeface="Montserrat" panose="00000500000000000000" pitchFamily="2" charset="-52"/>
              </a:rPr>
            </a:br>
            <a:r>
              <a:rPr lang="ru-RU" sz="1400" dirty="0">
                <a:latin typeface="Montserrat" panose="00000500000000000000" pitchFamily="2" charset="-52"/>
              </a:rPr>
              <a:t>с беспилотниками</a:t>
            </a:r>
          </a:p>
          <a:p>
            <a:pPr marL="0" indent="0" algn="ctr">
              <a:buFont typeface="Arial" panose="020B0604020202020204" pitchFamily="34" charset="0"/>
              <a:buNone/>
            </a:pPr>
            <a:endParaRPr lang="ru-RU" sz="1200" b="1" dirty="0">
              <a:solidFill>
                <a:srgbClr val="FF0000"/>
              </a:solidFill>
              <a:latin typeface="Montserrat" panose="00000500000000000000" pitchFamily="2" charset="-52"/>
            </a:endParaRP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ru-RU" sz="1200" b="1" dirty="0">
                <a:solidFill>
                  <a:srgbClr val="FF0000"/>
                </a:solidFill>
                <a:latin typeface="Montserrat" panose="00000500000000000000" pitchFamily="2" charset="-52"/>
              </a:rPr>
              <a:t> </a:t>
            </a:r>
          </a:p>
        </p:txBody>
      </p:sp>
      <p:pic>
        <p:nvPicPr>
          <p:cNvPr id="16" name="Рисунок 15" descr="news">
            <a:extLst>
              <a:ext uri="{FF2B5EF4-FFF2-40B4-BE49-F238E27FC236}">
                <a16:creationId xmlns:a16="http://schemas.microsoft.com/office/drawing/2014/main" id="{74365B44-589A-44E7-964D-01378F85FFC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63950" y="3770351"/>
            <a:ext cx="1698356" cy="1103651"/>
          </a:xfrm>
          <a:prstGeom prst="rect">
            <a:avLst/>
          </a:prstGeom>
          <a:noFill/>
          <a:ln>
            <a:noFill/>
          </a:ln>
          <a:effectLst/>
        </p:spPr>
      </p:pic>
      <p:pic>
        <p:nvPicPr>
          <p:cNvPr id="17" name="Рисунок 16" descr="Здравствуйте, уважаемые читатели! Собрала информацию из разных источников о том, чего ждать школе и учителям в новом учебном году. Делюсь с вами.-6">
            <a:extLst>
              <a:ext uri="{FF2B5EF4-FFF2-40B4-BE49-F238E27FC236}">
                <a16:creationId xmlns:a16="http://schemas.microsoft.com/office/drawing/2014/main" id="{A9CB35EA-7A2B-4F5F-AC0B-B668CDFE742C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63950" y="5081014"/>
            <a:ext cx="1702452" cy="1091307"/>
          </a:xfrm>
          <a:prstGeom prst="rect">
            <a:avLst/>
          </a:prstGeom>
          <a:noFill/>
          <a:ln>
            <a:noFill/>
          </a:ln>
          <a:effectLst/>
        </p:spPr>
      </p:pic>
      <p:pic>
        <p:nvPicPr>
          <p:cNvPr id="18" name="Рисунок 17" descr="news">
            <a:extLst>
              <a:ext uri="{FF2B5EF4-FFF2-40B4-BE49-F238E27FC236}">
                <a16:creationId xmlns:a16="http://schemas.microsoft.com/office/drawing/2014/main" id="{C53AC2E0-0733-4ADE-B550-A31469FBB670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72330" y="1153157"/>
            <a:ext cx="1763667" cy="1097482"/>
          </a:xfrm>
          <a:prstGeom prst="rect">
            <a:avLst/>
          </a:prstGeom>
          <a:noFill/>
          <a:ln>
            <a:noFill/>
          </a:ln>
          <a:effectLst/>
        </p:spPr>
      </p:pic>
      <p:cxnSp>
        <p:nvCxnSpPr>
          <p:cNvPr id="19" name="Прямая соединительная линия 18">
            <a:extLst>
              <a:ext uri="{FF2B5EF4-FFF2-40B4-BE49-F238E27FC236}">
                <a16:creationId xmlns:a16="http://schemas.microsoft.com/office/drawing/2014/main" id="{9D0E1250-3348-4162-823A-AB5C16146FF5}"/>
              </a:ext>
            </a:extLst>
          </p:cNvPr>
          <p:cNvCxnSpPr/>
          <p:nvPr/>
        </p:nvCxnSpPr>
        <p:spPr>
          <a:xfrm>
            <a:off x="6169568" y="1143737"/>
            <a:ext cx="0" cy="4968000"/>
          </a:xfrm>
          <a:prstGeom prst="line">
            <a:avLst/>
          </a:prstGeom>
          <a:ln w="19050">
            <a:solidFill>
              <a:schemeClr val="bg1">
                <a:lumMod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>
            <a:extLst>
              <a:ext uri="{FF2B5EF4-FFF2-40B4-BE49-F238E27FC236}">
                <a16:creationId xmlns:a16="http://schemas.microsoft.com/office/drawing/2014/main" id="{1247C279-C3E4-4F3A-9F29-FFFBC8585F9B}"/>
              </a:ext>
            </a:extLst>
          </p:cNvPr>
          <p:cNvCxnSpPr>
            <a:cxnSpLocks/>
          </p:cNvCxnSpPr>
          <p:nvPr/>
        </p:nvCxnSpPr>
        <p:spPr>
          <a:xfrm flipH="1">
            <a:off x="222545" y="3625255"/>
            <a:ext cx="11736000" cy="0"/>
          </a:xfrm>
          <a:prstGeom prst="line">
            <a:avLst/>
          </a:prstGeom>
          <a:ln w="19050">
            <a:solidFill>
              <a:schemeClr val="bg1">
                <a:lumMod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1" name="Picture 2" descr="http://qrcoder.ru/code/?https%3A%2F%2Fedsoo.ru%2F&amp;10&amp;0">
            <a:extLst>
              <a:ext uri="{FF2B5EF4-FFF2-40B4-BE49-F238E27FC236}">
                <a16:creationId xmlns:a16="http://schemas.microsoft.com/office/drawing/2014/main" id="{E229DE54-77CE-4607-BB91-4B33B09DCA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1001" y="2257856"/>
            <a:ext cx="1241530" cy="12415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5790C786-B7A0-44E3-97AB-528417C06C31}"/>
              </a:ext>
            </a:extLst>
          </p:cNvPr>
          <p:cNvSpPr txBox="1"/>
          <p:nvPr/>
        </p:nvSpPr>
        <p:spPr>
          <a:xfrm>
            <a:off x="3407259" y="2396891"/>
            <a:ext cx="152766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-52"/>
              </a:rPr>
              <a:t>Портал «Единое содержание образования»</a:t>
            </a:r>
          </a:p>
        </p:txBody>
      </p:sp>
    </p:spTree>
    <p:extLst>
      <p:ext uri="{BB962C8B-B14F-4D97-AF65-F5344CB8AC3E}">
        <p14:creationId xmlns:p14="http://schemas.microsoft.com/office/powerpoint/2010/main" val="303344087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DB4A13EF-7C51-42D0-AD5E-A65B216A9CD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50466"/>
          <a:stretch/>
        </p:blipFill>
        <p:spPr>
          <a:xfrm>
            <a:off x="717580" y="2965094"/>
            <a:ext cx="1099122" cy="1440000"/>
          </a:xfrm>
          <a:prstGeom prst="rect">
            <a:avLst/>
          </a:prstGeom>
        </p:spPr>
      </p:pic>
      <p:sp>
        <p:nvSpPr>
          <p:cNvPr id="4" name="Текст 4">
            <a:extLst>
              <a:ext uri="{FF2B5EF4-FFF2-40B4-BE49-F238E27FC236}">
                <a16:creationId xmlns:a16="http://schemas.microsoft.com/office/drawing/2014/main" id="{B4CB61BC-5211-4459-AC1B-B5C004526573}"/>
              </a:ext>
            </a:extLst>
          </p:cNvPr>
          <p:cNvSpPr txBox="1">
            <a:spLocks/>
          </p:cNvSpPr>
          <p:nvPr/>
        </p:nvSpPr>
        <p:spPr>
          <a:xfrm>
            <a:off x="335360" y="49213"/>
            <a:ext cx="11521280" cy="7159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ru-RU" sz="2400" dirty="0">
                <a:solidFill>
                  <a:schemeClr val="tx1"/>
                </a:solidFill>
              </a:rPr>
              <a:t>Историческое просвещение школьников и студентов</a:t>
            </a:r>
          </a:p>
        </p:txBody>
      </p:sp>
      <p:sp>
        <p:nvSpPr>
          <p:cNvPr id="5" name="Объект 2">
            <a:extLst>
              <a:ext uri="{FF2B5EF4-FFF2-40B4-BE49-F238E27FC236}">
                <a16:creationId xmlns:a16="http://schemas.microsoft.com/office/drawing/2014/main" id="{7CAFC6F9-8A69-485B-AE3D-24719A0EEC07}"/>
              </a:ext>
            </a:extLst>
          </p:cNvPr>
          <p:cNvSpPr txBox="1">
            <a:spLocks/>
          </p:cNvSpPr>
          <p:nvPr/>
        </p:nvSpPr>
        <p:spPr>
          <a:xfrm>
            <a:off x="817938" y="949633"/>
            <a:ext cx="5247011" cy="1304054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ctr" anchorCtr="0">
            <a:noAutofit/>
          </a:bodyPr>
          <a:lstStyle>
            <a:lvl1pPr marL="457200" lvl="0" indent="-22860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C2D38"/>
              </a:buClr>
              <a:buSzPts val="800"/>
              <a:buFont typeface="Arial" panose="020B0604020202020204" pitchFamily="34" charset="0"/>
              <a:buNone/>
              <a:defRPr sz="800" kern="1200">
                <a:solidFill>
                  <a:srgbClr val="1C2D3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800"/>
              <a:buFont typeface="Arial" panose="020B0604020202020204" pitchFamily="34" charset="0"/>
              <a:buNone/>
              <a:defRPr sz="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371600" lvl="2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800"/>
              <a:buFont typeface="Arial" panose="020B0604020202020204" pitchFamily="34" charset="0"/>
              <a:buNone/>
              <a:defRPr sz="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828800" lvl="3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800"/>
              <a:buFont typeface="Arial" panose="020B0604020202020204" pitchFamily="34" charset="0"/>
              <a:buNone/>
              <a:defRPr sz="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286000" lvl="4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800"/>
              <a:buFont typeface="Arial" panose="020B0604020202020204" pitchFamily="34" charset="0"/>
              <a:buNone/>
              <a:defRPr sz="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743200" lvl="5" indent="-342900" algn="l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00400" lvl="6" indent="-342900" algn="l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657600" lvl="7" indent="-342900" algn="l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114800" lvl="8" indent="-342900" algn="l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800"/>
              </a:spcBef>
            </a:pPr>
            <a:r>
              <a:rPr lang="ru-RU" sz="1300" b="1" dirty="0">
                <a:latin typeface="Montserrat" panose="00000500000000000000" pitchFamily="2" charset="-52"/>
              </a:rPr>
              <a:t>Включение исторического просвещения в учебные предметы</a:t>
            </a:r>
          </a:p>
          <a:p>
            <a:pPr marL="0" indent="0">
              <a:spcBef>
                <a:spcPts val="800"/>
              </a:spcBef>
            </a:pPr>
            <a:r>
              <a:rPr lang="ru-RU" sz="1300" b="1" dirty="0">
                <a:latin typeface="Montserrat" panose="00000500000000000000" pitchFamily="2" charset="-52"/>
              </a:rPr>
              <a:t>1-4 </a:t>
            </a:r>
            <a:r>
              <a:rPr lang="ru-RU" sz="1300" b="1" dirty="0" err="1">
                <a:latin typeface="Montserrat" panose="00000500000000000000" pitchFamily="2" charset="-52"/>
              </a:rPr>
              <a:t>кл</a:t>
            </a:r>
            <a:r>
              <a:rPr lang="ru-RU" sz="1300" b="1" dirty="0">
                <a:latin typeface="Montserrat" panose="00000500000000000000" pitchFamily="2" charset="-52"/>
              </a:rPr>
              <a:t>.: </a:t>
            </a:r>
            <a:r>
              <a:rPr lang="ru-RU" sz="1300" dirty="0">
                <a:latin typeface="Montserrat" panose="00000500000000000000" pitchFamily="2" charset="-52"/>
              </a:rPr>
              <a:t>окружающий мир, литературное чтение, ОРКСЭ, музыка, ИЗО</a:t>
            </a:r>
          </a:p>
          <a:p>
            <a:pPr marL="0" indent="0">
              <a:spcBef>
                <a:spcPts val="800"/>
              </a:spcBef>
            </a:pPr>
            <a:r>
              <a:rPr lang="ru-RU" sz="1300" b="1" dirty="0">
                <a:latin typeface="Montserrat" panose="00000500000000000000" pitchFamily="2" charset="-52"/>
              </a:rPr>
              <a:t>5-11 </a:t>
            </a:r>
            <a:r>
              <a:rPr lang="ru-RU" sz="1300" b="1" dirty="0" err="1">
                <a:latin typeface="Montserrat" panose="00000500000000000000" pitchFamily="2" charset="-52"/>
              </a:rPr>
              <a:t>кл</a:t>
            </a:r>
            <a:r>
              <a:rPr lang="ru-RU" sz="1300" b="1" dirty="0">
                <a:latin typeface="Montserrat" panose="00000500000000000000" pitchFamily="2" charset="-52"/>
              </a:rPr>
              <a:t>.: </a:t>
            </a:r>
            <a:r>
              <a:rPr lang="ru-RU" sz="1300" dirty="0">
                <a:latin typeface="Montserrat" panose="00000500000000000000" pitchFamily="2" charset="-52"/>
              </a:rPr>
              <a:t>история, литература, география, ОБЖ, обществознание, ИЗО, музыка</a:t>
            </a:r>
          </a:p>
          <a:p>
            <a:pPr marL="0" indent="0" algn="ctr"/>
            <a:endParaRPr lang="ru-RU" sz="1400" dirty="0">
              <a:latin typeface="Montserrat" panose="00000500000000000000" pitchFamily="2" charset="-52"/>
            </a:endParaRPr>
          </a:p>
        </p:txBody>
      </p:sp>
      <p:sp>
        <p:nvSpPr>
          <p:cNvPr id="6" name="Объект 2">
            <a:extLst>
              <a:ext uri="{FF2B5EF4-FFF2-40B4-BE49-F238E27FC236}">
                <a16:creationId xmlns:a16="http://schemas.microsoft.com/office/drawing/2014/main" id="{4B7B87F5-6CA1-4CBA-92AD-F2843C8E831A}"/>
              </a:ext>
            </a:extLst>
          </p:cNvPr>
          <p:cNvSpPr txBox="1">
            <a:spLocks/>
          </p:cNvSpPr>
          <p:nvPr/>
        </p:nvSpPr>
        <p:spPr>
          <a:xfrm>
            <a:off x="789888" y="2316919"/>
            <a:ext cx="4525062" cy="28777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ru-RU" sz="1300" b="1" dirty="0">
                <a:latin typeface="Montserrat" panose="00000500000000000000" pitchFamily="2" charset="-52"/>
              </a:rPr>
              <a:t>Новый государственный учебник по истории</a:t>
            </a:r>
          </a:p>
        </p:txBody>
      </p:sp>
      <p:sp>
        <p:nvSpPr>
          <p:cNvPr id="7" name="Объект 2">
            <a:extLst>
              <a:ext uri="{FF2B5EF4-FFF2-40B4-BE49-F238E27FC236}">
                <a16:creationId xmlns:a16="http://schemas.microsoft.com/office/drawing/2014/main" id="{BC00E05A-B84B-46C0-B68D-F65ADC620DAD}"/>
              </a:ext>
            </a:extLst>
          </p:cNvPr>
          <p:cNvSpPr txBox="1">
            <a:spLocks/>
          </p:cNvSpPr>
          <p:nvPr/>
        </p:nvSpPr>
        <p:spPr>
          <a:xfrm>
            <a:off x="6693379" y="934061"/>
            <a:ext cx="5189360" cy="126412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1300" b="1" dirty="0">
                <a:latin typeface="Montserrat" panose="00000500000000000000" pitchFamily="2" charset="-52"/>
              </a:rPr>
              <a:t>Внеурочная деятельность по истории</a:t>
            </a:r>
            <a:endParaRPr lang="ru-RU" sz="1300" dirty="0">
              <a:latin typeface="Montserrat" panose="00000500000000000000" pitchFamily="2" charset="-52"/>
            </a:endParaRPr>
          </a:p>
          <a:p>
            <a:pPr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ru-RU" sz="1300" dirty="0">
                <a:latin typeface="Montserrat" panose="00000500000000000000" pitchFamily="2" charset="-52"/>
              </a:rPr>
              <a:t>Разговоры о важном (1-11 </a:t>
            </a:r>
            <a:r>
              <a:rPr lang="ru-RU" sz="1300" dirty="0" err="1">
                <a:latin typeface="Montserrat" panose="00000500000000000000" pitchFamily="2" charset="-52"/>
              </a:rPr>
              <a:t>кл</a:t>
            </a:r>
            <a:r>
              <a:rPr lang="ru-RU" sz="1300" dirty="0">
                <a:latin typeface="Montserrat" panose="00000500000000000000" pitchFamily="2" charset="-52"/>
              </a:rPr>
              <a:t>.)</a:t>
            </a:r>
          </a:p>
          <a:p>
            <a:pPr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ru-RU" sz="1300" dirty="0">
                <a:latin typeface="Montserrat" panose="00000500000000000000" pitchFamily="2" charset="-52"/>
              </a:rPr>
              <a:t>Рассказы по истории Отечества (5 </a:t>
            </a:r>
            <a:r>
              <a:rPr lang="ru-RU" sz="1300" dirty="0" err="1">
                <a:latin typeface="Montserrat" panose="00000500000000000000" pitchFamily="2" charset="-52"/>
              </a:rPr>
              <a:t>кл</a:t>
            </a:r>
            <a:r>
              <a:rPr lang="ru-RU" sz="1300" dirty="0">
                <a:latin typeface="Montserrat" panose="00000500000000000000" pitchFamily="2" charset="-52"/>
              </a:rPr>
              <a:t>.)</a:t>
            </a:r>
          </a:p>
          <a:p>
            <a:pPr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ru-RU" sz="1300" dirty="0">
                <a:latin typeface="Montserrat" panose="00000500000000000000" pitchFamily="2" charset="-52"/>
              </a:rPr>
              <a:t>Россия – моя история (10-11 </a:t>
            </a:r>
            <a:r>
              <a:rPr lang="ru-RU" sz="1300" dirty="0" err="1">
                <a:latin typeface="Montserrat" panose="00000500000000000000" pitchFamily="2" charset="-52"/>
              </a:rPr>
              <a:t>кл</a:t>
            </a:r>
            <a:r>
              <a:rPr lang="ru-RU" sz="1300" dirty="0">
                <a:latin typeface="Montserrat" panose="00000500000000000000" pitchFamily="2" charset="-52"/>
              </a:rPr>
              <a:t>., СПО)</a:t>
            </a:r>
          </a:p>
        </p:txBody>
      </p:sp>
      <p:sp>
        <p:nvSpPr>
          <p:cNvPr id="8" name="Объект 2">
            <a:extLst>
              <a:ext uri="{FF2B5EF4-FFF2-40B4-BE49-F238E27FC236}">
                <a16:creationId xmlns:a16="http://schemas.microsoft.com/office/drawing/2014/main" id="{6599A896-B840-49FA-854D-B5888B65264A}"/>
              </a:ext>
            </a:extLst>
          </p:cNvPr>
          <p:cNvSpPr txBox="1">
            <a:spLocks/>
          </p:cNvSpPr>
          <p:nvPr/>
        </p:nvSpPr>
        <p:spPr>
          <a:xfrm>
            <a:off x="2852758" y="2794750"/>
            <a:ext cx="3095625" cy="318363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1400" b="1" dirty="0">
                <a:solidFill>
                  <a:srgbClr val="C00000"/>
                </a:solidFill>
                <a:latin typeface="Montserrat" panose="00000500000000000000" pitchFamily="2" charset="-52"/>
              </a:rPr>
              <a:t>с 1 сентября 2023 г.</a:t>
            </a:r>
          </a:p>
          <a:p>
            <a:pPr>
              <a:lnSpc>
                <a:spcPts val="18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1300" dirty="0">
                <a:latin typeface="Montserrat" panose="00000500000000000000" pitchFamily="2" charset="-52"/>
              </a:rPr>
              <a:t>синхронизация всеобщей и отечественной истории</a:t>
            </a:r>
          </a:p>
          <a:p>
            <a:pPr>
              <a:lnSpc>
                <a:spcPts val="18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1300" dirty="0">
                <a:latin typeface="Montserrat" panose="00000500000000000000" pitchFamily="2" charset="-52"/>
              </a:rPr>
              <a:t>широкий воспитательный компонент</a:t>
            </a:r>
          </a:p>
          <a:p>
            <a:pPr>
              <a:lnSpc>
                <a:spcPts val="18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1300" dirty="0">
                <a:latin typeface="Montserrat" panose="00000500000000000000" pitchFamily="2" charset="-52"/>
              </a:rPr>
              <a:t>формирование у учащихся уважительного отношения к своей Родине, российским духовным ценностям, истории родного края</a:t>
            </a:r>
          </a:p>
          <a:p>
            <a:pPr>
              <a:lnSpc>
                <a:spcPts val="18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1300" dirty="0">
                <a:latin typeface="Montserrat" panose="00000500000000000000" pitchFamily="2" charset="-52"/>
              </a:rPr>
              <a:t>достоверная информация о новейших событиях отечественной истории</a:t>
            </a:r>
          </a:p>
        </p:txBody>
      </p:sp>
      <p:sp>
        <p:nvSpPr>
          <p:cNvPr id="9" name="Объект 2">
            <a:extLst>
              <a:ext uri="{FF2B5EF4-FFF2-40B4-BE49-F238E27FC236}">
                <a16:creationId xmlns:a16="http://schemas.microsoft.com/office/drawing/2014/main" id="{6EEF2E96-FBC3-41A7-9D1E-4105D96E46FF}"/>
              </a:ext>
            </a:extLst>
          </p:cNvPr>
          <p:cNvSpPr txBox="1">
            <a:spLocks/>
          </p:cNvSpPr>
          <p:nvPr/>
        </p:nvSpPr>
        <p:spPr>
          <a:xfrm>
            <a:off x="6693379" y="2280716"/>
            <a:ext cx="5356356" cy="279612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1800"/>
              </a:lnSpc>
              <a:spcBef>
                <a:spcPts val="0"/>
              </a:spcBef>
              <a:buNone/>
            </a:pPr>
            <a:r>
              <a:rPr lang="ru-RU" sz="1300" b="1" dirty="0">
                <a:latin typeface="Montserrat" panose="00000500000000000000" pitchFamily="2" charset="-52"/>
              </a:rPr>
              <a:t>Региональный компонент исторического просвещения</a:t>
            </a:r>
          </a:p>
          <a:p>
            <a:pPr>
              <a:spcBef>
                <a:spcPts val="400"/>
              </a:spcBef>
              <a:buFont typeface="Wingdings" panose="05000000000000000000" pitchFamily="2" charset="2"/>
              <a:buChar char="§"/>
            </a:pPr>
            <a:r>
              <a:rPr lang="ru-RU" sz="1300" dirty="0">
                <a:latin typeface="Montserrat" panose="00000500000000000000" pitchFamily="2" charset="-52"/>
              </a:rPr>
              <a:t>В ходе урочной деятельности, синхронизированной с курсами отечественной и всемирной истории</a:t>
            </a:r>
          </a:p>
          <a:p>
            <a:pPr>
              <a:spcBef>
                <a:spcPts val="400"/>
              </a:spcBef>
              <a:buFont typeface="Wingdings" panose="05000000000000000000" pitchFamily="2" charset="2"/>
              <a:buChar char="§"/>
            </a:pPr>
            <a:r>
              <a:rPr lang="ru-RU" sz="1300" dirty="0">
                <a:latin typeface="Montserrat" panose="00000500000000000000" pitchFamily="2" charset="-52"/>
              </a:rPr>
              <a:t>В ходе внеурочной деятельности</a:t>
            </a:r>
          </a:p>
          <a:p>
            <a:pPr>
              <a:spcBef>
                <a:spcPts val="400"/>
              </a:spcBef>
              <a:buFont typeface="Wingdings" panose="05000000000000000000" pitchFamily="2" charset="2"/>
              <a:buChar char="§"/>
            </a:pPr>
            <a:r>
              <a:rPr lang="ru-RU" sz="1300" dirty="0">
                <a:latin typeface="Montserrat" panose="00000500000000000000" pitchFamily="2" charset="-52"/>
              </a:rPr>
              <a:t>Отдельные предметы исторического краеведения (вариативная часть учебного плана)</a:t>
            </a:r>
          </a:p>
          <a:p>
            <a:pPr>
              <a:spcBef>
                <a:spcPts val="400"/>
              </a:spcBef>
              <a:buFont typeface="Wingdings" panose="05000000000000000000" pitchFamily="2" charset="2"/>
              <a:buChar char="§"/>
            </a:pPr>
            <a:r>
              <a:rPr lang="ru-RU" sz="1300" b="1" dirty="0">
                <a:latin typeface="Montserrat" panose="00000500000000000000" pitchFamily="2" charset="-52"/>
              </a:rPr>
              <a:t>Учебные пособия для 5-9 классов «Мой Пермский край» </a:t>
            </a:r>
          </a:p>
          <a:p>
            <a:pPr>
              <a:spcBef>
                <a:spcPts val="400"/>
              </a:spcBef>
              <a:buFont typeface="Wingdings" panose="05000000000000000000" pitchFamily="2" charset="2"/>
              <a:buChar char="§"/>
            </a:pPr>
            <a:r>
              <a:rPr lang="ru-RU" sz="1300" b="1" dirty="0">
                <a:solidFill>
                  <a:srgbClr val="C00000"/>
                </a:solidFill>
                <a:latin typeface="Montserrat" panose="00000500000000000000" pitchFamily="2" charset="-52"/>
              </a:rPr>
              <a:t>С 1 сентября 2023 г. </a:t>
            </a:r>
            <a:r>
              <a:rPr lang="ru-RU" sz="1300" dirty="0">
                <a:latin typeface="Montserrat" panose="00000500000000000000" pitchFamily="2" charset="-52"/>
              </a:rPr>
              <a:t>– апробация цифрового учебного пособия по истории и культуре Пермского края для 5 классов в </a:t>
            </a:r>
            <a:r>
              <a:rPr lang="ru-RU" sz="1300" b="1" dirty="0">
                <a:latin typeface="Montserrat" panose="00000500000000000000" pitchFamily="2" charset="-52"/>
              </a:rPr>
              <a:t>Электронной Пермской Образовательной Системе (ЭПОС)</a:t>
            </a:r>
          </a:p>
          <a:p>
            <a:pPr>
              <a:spcBef>
                <a:spcPts val="400"/>
              </a:spcBef>
              <a:buFont typeface="Wingdings" panose="05000000000000000000" pitchFamily="2" charset="2"/>
              <a:buChar char="§"/>
            </a:pPr>
            <a:r>
              <a:rPr lang="ru-RU" sz="1300" b="1" dirty="0">
                <a:latin typeface="Montserrat" panose="00000500000000000000" pitchFamily="2" charset="-52"/>
              </a:rPr>
              <a:t>Проект «Краеведение </a:t>
            </a:r>
            <a:r>
              <a:rPr lang="ru-RU" sz="1300" b="1" dirty="0" err="1">
                <a:latin typeface="Montserrat" panose="00000500000000000000" pitchFamily="2" charset="-52"/>
              </a:rPr>
              <a:t>Прикамья</a:t>
            </a:r>
            <a:r>
              <a:rPr lang="ru-RU" sz="1300" b="1" dirty="0">
                <a:latin typeface="Montserrat" panose="00000500000000000000" pitchFamily="2" charset="-52"/>
              </a:rPr>
              <a:t>»</a:t>
            </a:r>
          </a:p>
          <a:p>
            <a:pPr marL="0" indent="0">
              <a:lnSpc>
                <a:spcPts val="1800"/>
              </a:lnSpc>
              <a:spcBef>
                <a:spcPts val="0"/>
              </a:spcBef>
              <a:buNone/>
            </a:pPr>
            <a:endParaRPr lang="ru-RU" sz="1300" dirty="0">
              <a:latin typeface="Montserrat" panose="00000500000000000000" pitchFamily="2" charset="-52"/>
            </a:endParaRPr>
          </a:p>
          <a:p>
            <a:pPr>
              <a:lnSpc>
                <a:spcPts val="18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endParaRPr lang="ru-RU" sz="1300" dirty="0">
              <a:latin typeface="Montserrat" panose="00000500000000000000" pitchFamily="2" charset="-52"/>
            </a:endParaRPr>
          </a:p>
          <a:p>
            <a:pPr>
              <a:lnSpc>
                <a:spcPts val="18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endParaRPr lang="ru-RU" sz="1300" dirty="0">
              <a:latin typeface="Montserrat" panose="00000500000000000000" pitchFamily="2" charset="-52"/>
            </a:endParaRPr>
          </a:p>
          <a:p>
            <a:pPr algn="ctr">
              <a:lnSpc>
                <a:spcPct val="80000"/>
              </a:lnSpc>
            </a:pPr>
            <a:endParaRPr lang="ru-RU" sz="1300" dirty="0">
              <a:latin typeface="Montserrat" panose="00000500000000000000" pitchFamily="2" charset="-52"/>
            </a:endParaRPr>
          </a:p>
        </p:txBody>
      </p:sp>
      <p:sp>
        <p:nvSpPr>
          <p:cNvPr id="10" name="Объект 2">
            <a:extLst>
              <a:ext uri="{FF2B5EF4-FFF2-40B4-BE49-F238E27FC236}">
                <a16:creationId xmlns:a16="http://schemas.microsoft.com/office/drawing/2014/main" id="{E809A879-5D18-4AF6-B04B-FBF3B110461B}"/>
              </a:ext>
            </a:extLst>
          </p:cNvPr>
          <p:cNvSpPr txBox="1">
            <a:spLocks/>
          </p:cNvSpPr>
          <p:nvPr/>
        </p:nvSpPr>
        <p:spPr>
          <a:xfrm rot="20308287">
            <a:off x="189386" y="2661813"/>
            <a:ext cx="1048998" cy="29640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1400" b="1" dirty="0">
                <a:solidFill>
                  <a:srgbClr val="FF0000"/>
                </a:solidFill>
                <a:latin typeface="Montserrat ExtraBold" panose="00000900000000000000" pitchFamily="2" charset="-52"/>
              </a:rPr>
              <a:t>ВАЖНО!</a:t>
            </a:r>
          </a:p>
          <a:p>
            <a:pPr marL="0" indent="0" algn="ctr">
              <a:buNone/>
            </a:pPr>
            <a:endParaRPr lang="ru-RU" sz="1400" b="1" dirty="0">
              <a:solidFill>
                <a:srgbClr val="8E0000"/>
              </a:solidFill>
              <a:latin typeface="Montserrat ExtraLight" panose="00000300000000000000" pitchFamily="2" charset="-52"/>
            </a:endParaRPr>
          </a:p>
          <a:p>
            <a:pPr marL="0" indent="0" algn="ctr">
              <a:buFont typeface="Arial" panose="020B0604020202020204" pitchFamily="34" charset="0"/>
              <a:buNone/>
            </a:pPr>
            <a:endParaRPr lang="ru-RU" sz="1200" dirty="0">
              <a:latin typeface="Montserrat ExtraLight" panose="00000300000000000000" pitchFamily="2" charset="-52"/>
            </a:endParaRPr>
          </a:p>
        </p:txBody>
      </p:sp>
      <p:cxnSp>
        <p:nvCxnSpPr>
          <p:cNvPr id="11" name="Прямая соединительная линия 10">
            <a:extLst>
              <a:ext uri="{FF2B5EF4-FFF2-40B4-BE49-F238E27FC236}">
                <a16:creationId xmlns:a16="http://schemas.microsoft.com/office/drawing/2014/main" id="{AB3CD2CB-04B7-4048-AA55-181E00F5A045}"/>
              </a:ext>
            </a:extLst>
          </p:cNvPr>
          <p:cNvCxnSpPr/>
          <p:nvPr/>
        </p:nvCxnSpPr>
        <p:spPr>
          <a:xfrm>
            <a:off x="5948383" y="949633"/>
            <a:ext cx="0" cy="4968000"/>
          </a:xfrm>
          <a:prstGeom prst="line">
            <a:avLst/>
          </a:prstGeom>
          <a:ln w="19050">
            <a:solidFill>
              <a:schemeClr val="bg1">
                <a:lumMod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6085DECC-5C78-47C4-8547-51E79E50176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74664" y="935680"/>
            <a:ext cx="462657" cy="421532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8EC305ED-6D23-42B8-B11E-3516C6AB6C7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7179" y="928434"/>
            <a:ext cx="462657" cy="421532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7DC0CF6D-F9BC-4222-B2A6-D3EF568BB9F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7180" y="2316919"/>
            <a:ext cx="462657" cy="421532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30B95D94-DACE-4BBC-8E02-3B91282A2D5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70905" y="2316919"/>
            <a:ext cx="462657" cy="421532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5BA99D83-E4E5-4F01-86A0-059635E4556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9574"/>
          <a:stretch/>
        </p:blipFill>
        <p:spPr>
          <a:xfrm>
            <a:off x="1743024" y="3132512"/>
            <a:ext cx="1118899" cy="1440000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7B8978E4-BA6F-441B-BE33-04A7CACFB61F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50628"/>
          <a:stretch/>
        </p:blipFill>
        <p:spPr>
          <a:xfrm>
            <a:off x="524708" y="4235395"/>
            <a:ext cx="1136350" cy="1440000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60CBE0FA-C4AE-4BA8-82CC-A004447F951C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49383"/>
          <a:stretch/>
        </p:blipFill>
        <p:spPr>
          <a:xfrm>
            <a:off x="1601709" y="4405416"/>
            <a:ext cx="1165002" cy="1440000"/>
          </a:xfrm>
          <a:prstGeom prst="rect">
            <a:avLst/>
          </a:prstGeom>
        </p:spPr>
      </p:pic>
      <p:pic>
        <p:nvPicPr>
          <p:cNvPr id="19" name="Picture 8">
            <a:extLst>
              <a:ext uri="{FF2B5EF4-FFF2-40B4-BE49-F238E27FC236}">
                <a16:creationId xmlns:a16="http://schemas.microsoft.com/office/drawing/2014/main" id="{3B349B85-3B17-4EDC-A21F-A47CCC614F3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8102"/>
          <a:stretch/>
        </p:blipFill>
        <p:spPr bwMode="auto">
          <a:xfrm>
            <a:off x="6814155" y="5076843"/>
            <a:ext cx="894711" cy="11876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" name="Picture 2" descr="https://minobr.permkrai.ru/upload/iblock/c03/%D1%8B%D0%B0%D0%B0.jpg">
            <a:extLst>
              <a:ext uri="{FF2B5EF4-FFF2-40B4-BE49-F238E27FC236}">
                <a16:creationId xmlns:a16="http://schemas.microsoft.com/office/drawing/2014/main" id="{FA3E0A0F-5E07-414E-AFC5-387436543C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32055" y="5069844"/>
            <a:ext cx="894711" cy="11929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4" descr="https://minobr.permkrai.ru/upload/iblock/221/%D0%BA%D0%B2%D0%BF%D1%8F%D0%BA.jpg">
            <a:extLst>
              <a:ext uri="{FF2B5EF4-FFF2-40B4-BE49-F238E27FC236}">
                <a16:creationId xmlns:a16="http://schemas.microsoft.com/office/drawing/2014/main" id="{E460ECCE-5521-437D-988E-72E8F1CC07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46311" y="5069775"/>
            <a:ext cx="903748" cy="11929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6" descr="http://verlib.permculture.ru/Data/Sites/33/images/%D0%B4%D0%B5%D1%82%D1%81%D0%BA%D0%B0%D1%8F-%D0%B1%D0%B8%D0%B1%D0%BB%D0%B8%D0%BE%D1%82%D0%B5%D0%BA%D0%B0/%D0%BC%D0%BE%D0%B9-%D0%BF%D0%B5%D1%80%D0%BC%D1%81%D0%BA%D0%B8%D0%B9-%D0%BA%D1%80%D0%B0%D0%B9.-%D0%B3%D0%B5%D0%BE%D0%B3%D1%80%D0%B0%D1%84%D0%B8%D1%87%D0%B5%D1%81%D0%BA%D0%B8%D0%B5-%D1%8D%D0%BA%D1%81%D0%BF%D0%B5%D0%B4%D0%B8%D1%86%D0%B8%D0%B8-%D0%B2-%D0%BF%D0%B5%D1%80%D0%BC%D1%81%D0%BA%D0%B8%D0%B9-%D0%BF%D0%B5%D1%80%D0%B8%D0%BE%D0%B4.jpg">
            <a:extLst>
              <a:ext uri="{FF2B5EF4-FFF2-40B4-BE49-F238E27FC236}">
                <a16:creationId xmlns:a16="http://schemas.microsoft.com/office/drawing/2014/main" id="{13837225-FA0E-4F9C-8640-21209DE0FC8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75077" y="5057965"/>
            <a:ext cx="881580" cy="11964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f89a21e1-ceff-4c9d-933f-f4483f8dc488" descr="Image">
            <a:extLst>
              <a:ext uri="{FF2B5EF4-FFF2-40B4-BE49-F238E27FC236}">
                <a16:creationId xmlns:a16="http://schemas.microsoft.com/office/drawing/2014/main" id="{DE55F01F-4068-4D9C-B063-A4DAAE76C4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81675" y="5057965"/>
            <a:ext cx="870757" cy="11964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24" name="Прямая соединительная линия 23">
            <a:extLst>
              <a:ext uri="{FF2B5EF4-FFF2-40B4-BE49-F238E27FC236}">
                <a16:creationId xmlns:a16="http://schemas.microsoft.com/office/drawing/2014/main" id="{2603F723-0F03-4575-9266-771991793802}"/>
              </a:ext>
            </a:extLst>
          </p:cNvPr>
          <p:cNvCxnSpPr>
            <a:cxnSpLocks/>
          </p:cNvCxnSpPr>
          <p:nvPr/>
        </p:nvCxnSpPr>
        <p:spPr>
          <a:xfrm flipH="1">
            <a:off x="146739" y="2204820"/>
            <a:ext cx="11736000" cy="0"/>
          </a:xfrm>
          <a:prstGeom prst="line">
            <a:avLst/>
          </a:prstGeom>
          <a:ln w="19050">
            <a:solidFill>
              <a:schemeClr val="bg1">
                <a:lumMod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100726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4">
            <a:extLst>
              <a:ext uri="{FF2B5EF4-FFF2-40B4-BE49-F238E27FC236}">
                <a16:creationId xmlns:a16="http://schemas.microsoft.com/office/drawing/2014/main" id="{FD95EE1D-A88B-4E32-80EC-147170CFE86C}"/>
              </a:ext>
            </a:extLst>
          </p:cNvPr>
          <p:cNvSpPr txBox="1">
            <a:spLocks/>
          </p:cNvSpPr>
          <p:nvPr/>
        </p:nvSpPr>
        <p:spPr>
          <a:xfrm>
            <a:off x="335360" y="49213"/>
            <a:ext cx="11521280" cy="7159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ru-RU" sz="2400" dirty="0">
                <a:solidFill>
                  <a:schemeClr val="tx1"/>
                </a:solidFill>
              </a:rPr>
              <a:t>Основные параметры отрасли «Образование»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3CA70B5-AB05-4E87-A5D5-01F3F0A7CBE3}"/>
              </a:ext>
            </a:extLst>
          </p:cNvPr>
          <p:cNvSpPr txBox="1"/>
          <p:nvPr/>
        </p:nvSpPr>
        <p:spPr>
          <a:xfrm>
            <a:off x="1259913" y="5205982"/>
            <a:ext cx="417512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latin typeface="Montserrat" panose="00000500000000000000" pitchFamily="2" charset="-52"/>
                <a:cs typeface="Times New Roman" panose="02020603050405020304" pitchFamily="18" charset="0"/>
              </a:rPr>
              <a:t>Детские сады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3C58765-98DD-49A7-B646-B038B17BA8B7}"/>
              </a:ext>
            </a:extLst>
          </p:cNvPr>
          <p:cNvSpPr txBox="1"/>
          <p:nvPr/>
        </p:nvSpPr>
        <p:spPr>
          <a:xfrm>
            <a:off x="5578421" y="5216441"/>
            <a:ext cx="417512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latin typeface="Montserrat" panose="00000500000000000000" pitchFamily="2" charset="-52"/>
                <a:cs typeface="Times New Roman" panose="02020603050405020304" pitchFamily="18" charset="0"/>
              </a:rPr>
              <a:t>Школы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6B240B0-B028-4619-AAEB-AED8990567B2}"/>
              </a:ext>
            </a:extLst>
          </p:cNvPr>
          <p:cNvSpPr txBox="1"/>
          <p:nvPr/>
        </p:nvSpPr>
        <p:spPr>
          <a:xfrm>
            <a:off x="506859" y="5688946"/>
            <a:ext cx="304875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Montserrat" panose="00000500000000000000" pitchFamily="2" charset="-52"/>
                <a:cs typeface="Times New Roman" panose="02020603050405020304" pitchFamily="18" charset="0"/>
              </a:rPr>
              <a:t>609 детей, 32 группы</a:t>
            </a:r>
            <a:endParaRPr lang="ru-RU" sz="2000" dirty="0">
              <a:latin typeface="Montserrat" panose="00000500000000000000" pitchFamily="2" charset="-52"/>
              <a:cs typeface="Times New Roman" panose="020206030504050203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E00701D-2735-4D7A-B5FC-168D812EDF54}"/>
              </a:ext>
            </a:extLst>
          </p:cNvPr>
          <p:cNvSpPr txBox="1"/>
          <p:nvPr/>
        </p:nvSpPr>
        <p:spPr>
          <a:xfrm>
            <a:off x="4808215" y="5708735"/>
            <a:ext cx="281173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>
                <a:solidFill>
                  <a:srgbClr val="C00000"/>
                </a:solidFill>
                <a:latin typeface="Montserrat" panose="00000500000000000000" pitchFamily="2" charset="-52"/>
                <a:cs typeface="Times New Roman" panose="02020603050405020304" pitchFamily="18" charset="0"/>
              </a:rPr>
              <a:t>1690 школьников</a:t>
            </a:r>
            <a:endParaRPr lang="ru-RU" sz="2400" b="1" dirty="0">
              <a:solidFill>
                <a:schemeClr val="accent1">
                  <a:lumMod val="75000"/>
                </a:schemeClr>
              </a:solidFill>
              <a:latin typeface="Montserrat" panose="00000500000000000000" pitchFamily="2" charset="-52"/>
              <a:cs typeface="Times New Roman" panose="02020603050405020304" pitchFamily="18" charset="0"/>
            </a:endParaRP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FC7CD1FB-25C2-4849-A587-7B373B787EE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99771" y="5109642"/>
            <a:ext cx="619575" cy="540899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3C71C66A-8CA4-4FBD-AAC4-3F453568DB2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664" y="5124779"/>
            <a:ext cx="587491" cy="571172"/>
          </a:xfrm>
          <a:prstGeom prst="rect">
            <a:avLst/>
          </a:prstGeom>
        </p:spPr>
      </p:pic>
      <p:graphicFrame>
        <p:nvGraphicFramePr>
          <p:cNvPr id="11" name="Объект 5">
            <a:extLst>
              <a:ext uri="{FF2B5EF4-FFF2-40B4-BE49-F238E27FC236}">
                <a16:creationId xmlns:a16="http://schemas.microsoft.com/office/drawing/2014/main" id="{C3A55B91-5018-4DA6-8790-D0B2B2C0295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3623080"/>
              </p:ext>
            </p:extLst>
          </p:nvPr>
        </p:nvGraphicFramePr>
        <p:xfrm>
          <a:off x="6582255" y="1328506"/>
          <a:ext cx="4786785" cy="19870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2" name="TextBox 11">
            <a:extLst>
              <a:ext uri="{FF2B5EF4-FFF2-40B4-BE49-F238E27FC236}">
                <a16:creationId xmlns:a16="http://schemas.microsoft.com/office/drawing/2014/main" id="{2BCE3C33-2844-46C1-9371-4260BB8B980F}"/>
              </a:ext>
            </a:extLst>
          </p:cNvPr>
          <p:cNvSpPr txBox="1"/>
          <p:nvPr/>
        </p:nvSpPr>
        <p:spPr>
          <a:xfrm>
            <a:off x="6035306" y="970521"/>
            <a:ext cx="602346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>
                <a:latin typeface="Montserrat" panose="00000500000000000000" pitchFamily="2" charset="-52"/>
                <a:ea typeface="+mj-ea"/>
                <a:cs typeface="+mj-cs"/>
              </a:rPr>
              <a:t>Бюджет отрасли «Образование», млн. руб.</a:t>
            </a:r>
          </a:p>
        </p:txBody>
      </p:sp>
      <p:sp>
        <p:nvSpPr>
          <p:cNvPr id="13" name="Полилиния 30">
            <a:extLst>
              <a:ext uri="{FF2B5EF4-FFF2-40B4-BE49-F238E27FC236}">
                <a16:creationId xmlns:a16="http://schemas.microsoft.com/office/drawing/2014/main" id="{E0587665-6166-4265-8E2B-1B0C6A5F5788}"/>
              </a:ext>
            </a:extLst>
          </p:cNvPr>
          <p:cNvSpPr/>
          <p:nvPr/>
        </p:nvSpPr>
        <p:spPr>
          <a:xfrm>
            <a:off x="610816" y="1516313"/>
            <a:ext cx="1248465" cy="1760964"/>
          </a:xfrm>
          <a:custGeom>
            <a:avLst/>
            <a:gdLst>
              <a:gd name="connsiteX0" fmla="*/ 0 w 4064000"/>
              <a:gd name="connsiteY0" fmla="*/ 0 h 772160"/>
              <a:gd name="connsiteX1" fmla="*/ 4064000 w 4064000"/>
              <a:gd name="connsiteY1" fmla="*/ 0 h 772160"/>
              <a:gd name="connsiteX2" fmla="*/ 4064000 w 4064000"/>
              <a:gd name="connsiteY2" fmla="*/ 772160 h 772160"/>
              <a:gd name="connsiteX3" fmla="*/ 0 w 4064000"/>
              <a:gd name="connsiteY3" fmla="*/ 772160 h 772160"/>
              <a:gd name="connsiteX4" fmla="*/ 0 w 4064000"/>
              <a:gd name="connsiteY4" fmla="*/ 0 h 7721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064000" h="772160">
                <a:moveTo>
                  <a:pt x="0" y="0"/>
                </a:moveTo>
                <a:lnTo>
                  <a:pt x="4064000" y="0"/>
                </a:lnTo>
                <a:lnTo>
                  <a:pt x="4064000" y="772160"/>
                </a:lnTo>
                <a:lnTo>
                  <a:pt x="0" y="772160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1">
              <a:hueOff val="0"/>
              <a:satOff val="0"/>
              <a:lumOff val="0"/>
              <a:alphaOff val="0"/>
            </a:schemeClr>
          </a:fillRef>
          <a:effectRef idx="1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72000" tIns="16510" rIns="72000" bIns="16510" numCol="1" spcCol="1270" anchor="ctr" anchorCtr="0">
            <a:noAutofit/>
          </a:bodyPr>
          <a:lstStyle/>
          <a:p>
            <a:pPr algn="ctr" defTabSz="11557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2400" b="1" dirty="0">
                <a:solidFill>
                  <a:srgbClr val="C00000"/>
                </a:solidFill>
                <a:latin typeface="Montserrat" panose="00000500000000000000" pitchFamily="2" charset="-52"/>
              </a:rPr>
              <a:t>7</a:t>
            </a:r>
            <a:r>
              <a:rPr lang="ru-RU" sz="2400" b="1" dirty="0">
                <a:latin typeface="Montserrat" panose="00000500000000000000" pitchFamily="2" charset="-52"/>
              </a:rPr>
              <a:t> </a:t>
            </a:r>
            <a:r>
              <a:rPr lang="ru-RU" sz="1200" dirty="0">
                <a:latin typeface="Montserrat" panose="00000500000000000000" pitchFamily="2" charset="-52"/>
              </a:rPr>
              <a:t>юридических лиц</a:t>
            </a:r>
          </a:p>
        </p:txBody>
      </p:sp>
      <p:sp>
        <p:nvSpPr>
          <p:cNvPr id="14" name="Полилиния 31">
            <a:extLst>
              <a:ext uri="{FF2B5EF4-FFF2-40B4-BE49-F238E27FC236}">
                <a16:creationId xmlns:a16="http://schemas.microsoft.com/office/drawing/2014/main" id="{1B0B08D5-4963-45BB-85DE-9F5B9462D957}"/>
              </a:ext>
            </a:extLst>
          </p:cNvPr>
          <p:cNvSpPr/>
          <p:nvPr/>
        </p:nvSpPr>
        <p:spPr>
          <a:xfrm>
            <a:off x="1978425" y="1516313"/>
            <a:ext cx="3216339" cy="638899"/>
          </a:xfrm>
          <a:custGeom>
            <a:avLst/>
            <a:gdLst>
              <a:gd name="connsiteX0" fmla="*/ 0 w 2532684"/>
              <a:gd name="connsiteY0" fmla="*/ 0 h 772160"/>
              <a:gd name="connsiteX1" fmla="*/ 2532684 w 2532684"/>
              <a:gd name="connsiteY1" fmla="*/ 0 h 772160"/>
              <a:gd name="connsiteX2" fmla="*/ 2532684 w 2532684"/>
              <a:gd name="connsiteY2" fmla="*/ 772160 h 772160"/>
              <a:gd name="connsiteX3" fmla="*/ 0 w 2532684"/>
              <a:gd name="connsiteY3" fmla="*/ 772160 h 772160"/>
              <a:gd name="connsiteX4" fmla="*/ 0 w 2532684"/>
              <a:gd name="connsiteY4" fmla="*/ 0 h 7721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32684" h="772160">
                <a:moveTo>
                  <a:pt x="0" y="0"/>
                </a:moveTo>
                <a:lnTo>
                  <a:pt x="2532684" y="0"/>
                </a:lnTo>
                <a:lnTo>
                  <a:pt x="2532684" y="772160"/>
                </a:lnTo>
                <a:lnTo>
                  <a:pt x="0" y="772160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1">
              <a:hueOff val="0"/>
              <a:satOff val="0"/>
              <a:lumOff val="0"/>
              <a:alphaOff val="0"/>
            </a:schemeClr>
          </a:fillRef>
          <a:effectRef idx="1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72000" tIns="16510" rIns="72000" bIns="16510" numCol="1" spcCol="1270" anchor="ctr" anchorCtr="0">
            <a:noAutofit/>
          </a:bodyPr>
          <a:lstStyle/>
          <a:p>
            <a:pPr defTabSz="11557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1600" b="1" dirty="0">
                <a:solidFill>
                  <a:srgbClr val="C00000"/>
                </a:solidFill>
                <a:latin typeface="Montserrat" panose="00000500000000000000" pitchFamily="2" charset="-52"/>
              </a:rPr>
              <a:t>8</a:t>
            </a:r>
            <a:r>
              <a:rPr lang="ru-RU" sz="1600" dirty="0">
                <a:latin typeface="Montserrat" panose="00000500000000000000" pitchFamily="2" charset="-52"/>
              </a:rPr>
              <a:t> школ (4 средние школы, 2 основные школы, 2 филиала)</a:t>
            </a:r>
          </a:p>
        </p:txBody>
      </p:sp>
      <p:sp>
        <p:nvSpPr>
          <p:cNvPr id="15" name="Полилиния 32">
            <a:extLst>
              <a:ext uri="{FF2B5EF4-FFF2-40B4-BE49-F238E27FC236}">
                <a16:creationId xmlns:a16="http://schemas.microsoft.com/office/drawing/2014/main" id="{4890B094-1C7E-40F4-827E-AEA69A492C4A}"/>
              </a:ext>
            </a:extLst>
          </p:cNvPr>
          <p:cNvSpPr/>
          <p:nvPr/>
        </p:nvSpPr>
        <p:spPr>
          <a:xfrm>
            <a:off x="1980197" y="2384914"/>
            <a:ext cx="3216340" cy="769640"/>
          </a:xfrm>
          <a:custGeom>
            <a:avLst/>
            <a:gdLst>
              <a:gd name="connsiteX0" fmla="*/ 0 w 2532684"/>
              <a:gd name="connsiteY0" fmla="*/ 0 h 772160"/>
              <a:gd name="connsiteX1" fmla="*/ 2532684 w 2532684"/>
              <a:gd name="connsiteY1" fmla="*/ 0 h 772160"/>
              <a:gd name="connsiteX2" fmla="*/ 2532684 w 2532684"/>
              <a:gd name="connsiteY2" fmla="*/ 772160 h 772160"/>
              <a:gd name="connsiteX3" fmla="*/ 0 w 2532684"/>
              <a:gd name="connsiteY3" fmla="*/ 772160 h 772160"/>
              <a:gd name="connsiteX4" fmla="*/ 0 w 2532684"/>
              <a:gd name="connsiteY4" fmla="*/ 0 h 7721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32684" h="772160">
                <a:moveTo>
                  <a:pt x="0" y="0"/>
                </a:moveTo>
                <a:lnTo>
                  <a:pt x="2532684" y="0"/>
                </a:lnTo>
                <a:lnTo>
                  <a:pt x="2532684" y="772160"/>
                </a:lnTo>
                <a:lnTo>
                  <a:pt x="0" y="772160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1">
              <a:hueOff val="0"/>
              <a:satOff val="0"/>
              <a:lumOff val="0"/>
              <a:alphaOff val="0"/>
            </a:schemeClr>
          </a:fillRef>
          <a:effectRef idx="1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72000" tIns="16510" rIns="72000" bIns="16510" numCol="1" spcCol="1270" anchor="ctr" anchorCtr="0">
            <a:noAutofit/>
          </a:bodyPr>
          <a:lstStyle/>
          <a:p>
            <a:pPr defTabSz="11557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1600" b="1" dirty="0">
                <a:solidFill>
                  <a:srgbClr val="C00000"/>
                </a:solidFill>
                <a:latin typeface="Montserrat" panose="00000500000000000000" pitchFamily="2" charset="-52"/>
              </a:rPr>
              <a:t>8</a:t>
            </a:r>
            <a:r>
              <a:rPr lang="ru-RU" sz="1600" dirty="0">
                <a:latin typeface="Montserrat" panose="00000500000000000000" pitchFamily="2" charset="-52"/>
              </a:rPr>
              <a:t> детских садов (1 детский сад, 7 структурных подразделений)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D3166BF5-539F-47B2-A6C3-7B40F95F6257}"/>
              </a:ext>
            </a:extLst>
          </p:cNvPr>
          <p:cNvSpPr txBox="1"/>
          <p:nvPr/>
        </p:nvSpPr>
        <p:spPr>
          <a:xfrm>
            <a:off x="506859" y="970521"/>
            <a:ext cx="536379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>
                <a:latin typeface="Montserrat" panose="00000500000000000000" pitchFamily="2" charset="-52"/>
              </a:rPr>
              <a:t>Сеть муниципальных образовательных организаций (юридические лица)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C91A6C6-89D8-4D03-A93D-D2B4BB2B0317}"/>
              </a:ext>
            </a:extLst>
          </p:cNvPr>
          <p:cNvSpPr txBox="1"/>
          <p:nvPr/>
        </p:nvSpPr>
        <p:spPr>
          <a:xfrm>
            <a:off x="506859" y="3422447"/>
            <a:ext cx="3048754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rtl="0" fontAlgn="ctr"/>
            <a:r>
              <a:rPr lang="ru-RU" sz="1600" b="1" i="0" u="none" strike="noStrike" dirty="0">
                <a:solidFill>
                  <a:srgbClr val="000000"/>
                </a:solidFill>
                <a:effectLst/>
                <a:latin typeface="Montserrat" panose="00000500000000000000" pitchFamily="2" charset="-52"/>
              </a:rPr>
              <a:t>Кадровый состав, чел.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D5006BE2-F46E-45E7-9019-E85BD2F81CBF}"/>
              </a:ext>
            </a:extLst>
          </p:cNvPr>
          <p:cNvSpPr txBox="1"/>
          <p:nvPr/>
        </p:nvSpPr>
        <p:spPr>
          <a:xfrm>
            <a:off x="6113929" y="3442652"/>
            <a:ext cx="5501595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600" b="1" dirty="0">
                <a:latin typeface="Montserrat" panose="00000500000000000000" pitchFamily="2" charset="-52"/>
                <a:cs typeface="Times New Roman" panose="02020603050405020304" pitchFamily="18" charset="0"/>
              </a:rPr>
              <a:t>Востребованы - </a:t>
            </a:r>
            <a:r>
              <a:rPr lang="en-US" sz="1600" b="1" dirty="0">
                <a:latin typeface="Montserrat" panose="00000500000000000000" pitchFamily="2" charset="-52"/>
                <a:cs typeface="Times New Roman" panose="02020603050405020304" pitchFamily="18" charset="0"/>
              </a:rPr>
              <a:t>2,</a:t>
            </a:r>
            <a:r>
              <a:rPr lang="ru-RU" sz="1600" b="1" dirty="0">
                <a:latin typeface="Montserrat" panose="00000500000000000000" pitchFamily="2" charset="-52"/>
                <a:cs typeface="Times New Roman" panose="02020603050405020304" pitchFamily="18" charset="0"/>
              </a:rPr>
              <a:t>0</a:t>
            </a:r>
            <a:r>
              <a:rPr lang="en-US" sz="1600" b="1" dirty="0">
                <a:latin typeface="Montserrat" panose="00000500000000000000" pitchFamily="2" charset="-52"/>
                <a:cs typeface="Times New Roman" panose="02020603050405020304" pitchFamily="18" charset="0"/>
              </a:rPr>
              <a:t> %</a:t>
            </a:r>
            <a:r>
              <a:rPr lang="ru-RU" sz="1600" b="1" dirty="0">
                <a:latin typeface="Montserrat" panose="00000500000000000000" pitchFamily="2" charset="-52"/>
                <a:cs typeface="Times New Roman" panose="02020603050405020304" pitchFamily="18" charset="0"/>
              </a:rPr>
              <a:t> </a:t>
            </a:r>
          </a:p>
          <a:p>
            <a:r>
              <a:rPr lang="ru-RU" sz="1600" b="1" dirty="0">
                <a:latin typeface="Montserrat" panose="00000500000000000000" pitchFamily="2" charset="-52"/>
                <a:cs typeface="Times New Roman" panose="02020603050405020304" pitchFamily="18" charset="0"/>
              </a:rPr>
              <a:t>Особенно востребованы учителя</a:t>
            </a:r>
            <a:r>
              <a:rPr lang="en-US" sz="1600" b="1" dirty="0">
                <a:latin typeface="Montserrat" panose="00000500000000000000" pitchFamily="2" charset="-52"/>
                <a:cs typeface="Times New Roman" panose="02020603050405020304" pitchFamily="18" charset="0"/>
              </a:rPr>
              <a:t>:</a:t>
            </a:r>
            <a:endParaRPr lang="ru-RU" sz="1600" b="1" dirty="0">
              <a:latin typeface="Montserrat" panose="00000500000000000000" pitchFamily="2" charset="-52"/>
              <a:cs typeface="Times New Roman" panose="02020603050405020304" pitchFamily="18" charset="0"/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ru-RU" sz="1600" dirty="0">
                <a:latin typeface="Montserrat" panose="00000500000000000000" pitchFamily="2" charset="-52"/>
                <a:cs typeface="Times New Roman" panose="02020603050405020304" pitchFamily="18" charset="0"/>
              </a:rPr>
              <a:t>английский язык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ru-RU" sz="1600" dirty="0">
                <a:latin typeface="Montserrat" panose="00000500000000000000" pitchFamily="2" charset="-52"/>
                <a:cs typeface="Times New Roman" panose="02020603050405020304" pitchFamily="18" charset="0"/>
              </a:rPr>
              <a:t>математика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ru-RU" sz="1600" dirty="0">
                <a:latin typeface="Montserrat" panose="00000500000000000000" pitchFamily="2" charset="-52"/>
                <a:cs typeface="Times New Roman" panose="02020603050405020304" pitchFamily="18" charset="0"/>
              </a:rPr>
              <a:t>информатика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ru-RU" sz="1600" dirty="0">
                <a:latin typeface="Montserrat" panose="00000500000000000000" pitchFamily="2" charset="-52"/>
                <a:cs typeface="Times New Roman" panose="02020603050405020304" pitchFamily="18" charset="0"/>
              </a:rPr>
              <a:t>физика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ru-RU" sz="1600" dirty="0">
                <a:latin typeface="Montserrat" panose="00000500000000000000" pitchFamily="2" charset="-52"/>
                <a:cs typeface="Times New Roman" panose="02020603050405020304" pitchFamily="18" charset="0"/>
              </a:rPr>
              <a:t>химия</a:t>
            </a:r>
          </a:p>
        </p:txBody>
      </p:sp>
      <p:graphicFrame>
        <p:nvGraphicFramePr>
          <p:cNvPr id="19" name="Таблица 18">
            <a:extLst>
              <a:ext uri="{FF2B5EF4-FFF2-40B4-BE49-F238E27FC236}">
                <a16:creationId xmlns:a16="http://schemas.microsoft.com/office/drawing/2014/main" id="{55D7D6D6-6F31-4813-836F-0A5AD13C1D5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43036522"/>
              </p:ext>
            </p:extLst>
          </p:nvPr>
        </p:nvGraphicFramePr>
        <p:xfrm>
          <a:off x="606137" y="3781811"/>
          <a:ext cx="4588627" cy="1074933"/>
        </p:xfrm>
        <a:graphic>
          <a:graphicData uri="http://schemas.openxmlformats.org/drawingml/2006/table">
            <a:tbl>
              <a:tblPr>
                <a:tableStyleId>{616DA210-FB5B-4158-B5E0-FEB733F419BA}</a:tableStyleId>
              </a:tblPr>
              <a:tblGrid>
                <a:gridCol w="322179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6683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58311">
                <a:tc>
                  <a:txBody>
                    <a:bodyPr/>
                    <a:lstStyle/>
                    <a:p>
                      <a:pPr algn="l" rtl="0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Школы </a:t>
                      </a:r>
                    </a:p>
                  </a:txBody>
                  <a:tcPr marL="72000" marR="7200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185</a:t>
                      </a:r>
                    </a:p>
                  </a:txBody>
                  <a:tcPr marL="72000" marR="7200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58311">
                <a:tc>
                  <a:txBody>
                    <a:bodyPr/>
                    <a:lstStyle/>
                    <a:p>
                      <a:pPr algn="l" rtl="0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Детские сады</a:t>
                      </a:r>
                    </a:p>
                  </a:txBody>
                  <a:tcPr marL="72000" marR="7200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51</a:t>
                      </a:r>
                    </a:p>
                  </a:txBody>
                  <a:tcPr marL="72000" marR="7200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58311"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Всего:</a:t>
                      </a:r>
                    </a:p>
                  </a:txBody>
                  <a:tcPr marL="72000" marR="7200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236</a:t>
                      </a:r>
                    </a:p>
                  </a:txBody>
                  <a:tcPr marL="72000" marR="7200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20" name="TextBox 19">
            <a:extLst>
              <a:ext uri="{FF2B5EF4-FFF2-40B4-BE49-F238E27FC236}">
                <a16:creationId xmlns:a16="http://schemas.microsoft.com/office/drawing/2014/main" id="{D4859FEF-A359-413B-83A0-B299260CB371}"/>
              </a:ext>
            </a:extLst>
          </p:cNvPr>
          <p:cNvSpPr txBox="1"/>
          <p:nvPr/>
        </p:nvSpPr>
        <p:spPr>
          <a:xfrm>
            <a:off x="7840980" y="1777259"/>
            <a:ext cx="63790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b="1" dirty="0">
                <a:solidFill>
                  <a:srgbClr val="0070C0"/>
                </a:solidFill>
                <a:latin typeface="Montserrat" panose="00000500000000000000" pitchFamily="2" charset="-52"/>
              </a:rPr>
              <a:t>+11,0%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7F9499CC-B943-4422-919A-466DFFC0DA07}"/>
              </a:ext>
            </a:extLst>
          </p:cNvPr>
          <p:cNvSpPr txBox="1"/>
          <p:nvPr/>
        </p:nvSpPr>
        <p:spPr>
          <a:xfrm>
            <a:off x="9436919" y="1665087"/>
            <a:ext cx="71932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b="1" dirty="0">
                <a:solidFill>
                  <a:srgbClr val="0070C0"/>
                </a:solidFill>
                <a:latin typeface="Montserrat" panose="00000500000000000000" pitchFamily="2" charset="-52"/>
              </a:rPr>
              <a:t>+15,7%</a:t>
            </a:r>
          </a:p>
        </p:txBody>
      </p:sp>
      <p:sp>
        <p:nvSpPr>
          <p:cNvPr id="22" name="Равнобедренный треугольник 21">
            <a:extLst>
              <a:ext uri="{FF2B5EF4-FFF2-40B4-BE49-F238E27FC236}">
                <a16:creationId xmlns:a16="http://schemas.microsoft.com/office/drawing/2014/main" id="{62758F0A-D39D-4992-BD1A-C12E690AC5FE}"/>
              </a:ext>
            </a:extLst>
          </p:cNvPr>
          <p:cNvSpPr/>
          <p:nvPr/>
        </p:nvSpPr>
        <p:spPr>
          <a:xfrm>
            <a:off x="7979064" y="1708409"/>
            <a:ext cx="249497" cy="97387"/>
          </a:xfrm>
          <a:prstGeom prst="triangl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Montserrat" panose="00000500000000000000" pitchFamily="2" charset="-52"/>
            </a:endParaRPr>
          </a:p>
        </p:txBody>
      </p:sp>
      <p:sp>
        <p:nvSpPr>
          <p:cNvPr id="23" name="Равнобедренный треугольник 22">
            <a:extLst>
              <a:ext uri="{FF2B5EF4-FFF2-40B4-BE49-F238E27FC236}">
                <a16:creationId xmlns:a16="http://schemas.microsoft.com/office/drawing/2014/main" id="{DFE93176-199F-4127-9E3B-8F217DB46B32}"/>
              </a:ext>
            </a:extLst>
          </p:cNvPr>
          <p:cNvSpPr/>
          <p:nvPr/>
        </p:nvSpPr>
        <p:spPr>
          <a:xfrm>
            <a:off x="9555387" y="1585608"/>
            <a:ext cx="309213" cy="117580"/>
          </a:xfrm>
          <a:prstGeom prst="triangl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Montserrat" panose="00000500000000000000" pitchFamily="2" charset="-52"/>
            </a:endParaRPr>
          </a:p>
        </p:txBody>
      </p:sp>
    </p:spTree>
    <p:extLst>
      <p:ext uri="{BB962C8B-B14F-4D97-AF65-F5344CB8AC3E}">
        <p14:creationId xmlns:p14="http://schemas.microsoft.com/office/powerpoint/2010/main" val="260514172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4">
            <a:extLst>
              <a:ext uri="{FF2B5EF4-FFF2-40B4-BE49-F238E27FC236}">
                <a16:creationId xmlns:a16="http://schemas.microsoft.com/office/drawing/2014/main" id="{E9B95BD7-6231-413F-AFB0-677FDA5D45FB}"/>
              </a:ext>
            </a:extLst>
          </p:cNvPr>
          <p:cNvSpPr txBox="1">
            <a:spLocks/>
          </p:cNvSpPr>
          <p:nvPr/>
        </p:nvSpPr>
        <p:spPr>
          <a:xfrm>
            <a:off x="335360" y="49213"/>
            <a:ext cx="11521280" cy="7159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ru-RU" sz="2400" dirty="0">
                <a:solidFill>
                  <a:schemeClr val="tx1"/>
                </a:solidFill>
              </a:rPr>
              <a:t>Функциональная грамотность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E50F2121-814C-4C27-840F-B1EB5D2D1D7D}"/>
              </a:ext>
            </a:extLst>
          </p:cNvPr>
          <p:cNvSpPr/>
          <p:nvPr/>
        </p:nvSpPr>
        <p:spPr>
          <a:xfrm>
            <a:off x="445475" y="5966193"/>
            <a:ext cx="11494477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>
                <a:latin typeface="Montserrat" panose="00000500000000000000" pitchFamily="2" charset="-52"/>
              </a:rPr>
              <a:t>Электронный банк заданий по оценке функциональной грамотности </a:t>
            </a:r>
            <a:r>
              <a:rPr lang="en-US" sz="1400" b="1" spc="13" dirty="0">
                <a:solidFill>
                  <a:srgbClr val="660033"/>
                </a:solidFill>
                <a:latin typeface="Montserrat" panose="00000500000000000000" pitchFamily="2" charset="-52"/>
                <a:cs typeface="Times New Roman" panose="02020603050405020304" pitchFamily="18" charset="0"/>
                <a:hlinkClick r:id="rId2"/>
              </a:rPr>
              <a:t>https://fg.resh.edu.ru</a:t>
            </a:r>
            <a:endParaRPr lang="ru-RU" sz="1400" dirty="0">
              <a:latin typeface="Montserrat" panose="00000500000000000000" pitchFamily="2" charset="-52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B237C211-DDCA-4F8D-862D-F6D6FC3749DE}"/>
              </a:ext>
            </a:extLst>
          </p:cNvPr>
          <p:cNvSpPr/>
          <p:nvPr/>
        </p:nvSpPr>
        <p:spPr>
          <a:xfrm>
            <a:off x="335360" y="1022171"/>
            <a:ext cx="11225253" cy="9387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1800"/>
              </a:lnSpc>
              <a:spcBef>
                <a:spcPts val="600"/>
              </a:spcBef>
            </a:pPr>
            <a:r>
              <a:rPr lang="ru-RU" sz="1400" b="1" i="0" u="none" strike="noStrike" baseline="0" dirty="0">
                <a:latin typeface="Montserrat" panose="00000500000000000000" pitchFamily="2" charset="-52"/>
              </a:rPr>
              <a:t>Национальное исследование функциональной грамотности </a:t>
            </a:r>
          </a:p>
          <a:p>
            <a:pPr>
              <a:lnSpc>
                <a:spcPts val="1800"/>
              </a:lnSpc>
              <a:spcBef>
                <a:spcPts val="600"/>
              </a:spcBef>
            </a:pPr>
            <a:r>
              <a:rPr lang="ru-RU" sz="1400" dirty="0">
                <a:latin typeface="Montserrat" panose="00000500000000000000" pitchFamily="2" charset="-52"/>
              </a:rPr>
              <a:t>о</a:t>
            </a:r>
            <a:r>
              <a:rPr lang="ru-RU" sz="1400" b="0" i="0" u="none" strike="noStrike" baseline="0" dirty="0">
                <a:latin typeface="Montserrat" panose="00000500000000000000" pitchFamily="2" charset="-52"/>
              </a:rPr>
              <a:t>ктябрь 2023 г., компьютерное тестирование</a:t>
            </a:r>
          </a:p>
          <a:p>
            <a:pPr>
              <a:lnSpc>
                <a:spcPts val="1800"/>
              </a:lnSpc>
              <a:spcBef>
                <a:spcPts val="600"/>
              </a:spcBef>
            </a:pPr>
            <a:r>
              <a:rPr lang="ru-RU" sz="1400" b="1" dirty="0">
                <a:solidFill>
                  <a:srgbClr val="C00000"/>
                </a:solidFill>
                <a:latin typeface="Montserrat" panose="00000500000000000000" pitchFamily="2" charset="-52"/>
              </a:rPr>
              <a:t>43 региона РФ</a:t>
            </a:r>
            <a:endParaRPr lang="ru-RU" sz="1400" b="1" i="0" u="none" strike="noStrike" baseline="0" dirty="0">
              <a:solidFill>
                <a:srgbClr val="C00000"/>
              </a:solidFill>
              <a:latin typeface="Montserrat" panose="00000500000000000000" pitchFamily="2" charset="-52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5BF76F3-E824-4A48-8450-3AFB538C93DB}"/>
              </a:ext>
            </a:extLst>
          </p:cNvPr>
          <p:cNvSpPr txBox="1"/>
          <p:nvPr/>
        </p:nvSpPr>
        <p:spPr>
          <a:xfrm>
            <a:off x="335360" y="3909172"/>
            <a:ext cx="6466313" cy="19513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  <a:spcBef>
                <a:spcPts val="600"/>
              </a:spcBef>
            </a:pPr>
            <a:r>
              <a:rPr lang="ru-RU" sz="1400" b="1" dirty="0">
                <a:latin typeface="Montserrat" panose="00000500000000000000" pitchFamily="2" charset="-52"/>
              </a:rPr>
              <a:t>Задачи для муниципалитетов:</a:t>
            </a:r>
          </a:p>
          <a:p>
            <a:pPr marL="171450" indent="-171450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ru-RU" sz="1400" dirty="0">
                <a:latin typeface="Montserrat" panose="00000500000000000000" pitchFamily="2" charset="-52"/>
              </a:rPr>
              <a:t>актуализация  муниципальных  планов по формированию функциональной грамотности обучающихся</a:t>
            </a:r>
          </a:p>
          <a:p>
            <a:pPr marL="171450" indent="-171450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ru-RU" sz="1400" dirty="0">
                <a:latin typeface="Montserrat" panose="00000500000000000000" pitchFamily="2" charset="-52"/>
              </a:rPr>
              <a:t>обеспечение прохождения самодиагностики </a:t>
            </a:r>
            <a:r>
              <a:rPr lang="ru-RU" sz="1400" dirty="0" err="1">
                <a:latin typeface="Montserrat" panose="00000500000000000000" pitchFamily="2" charset="-52"/>
              </a:rPr>
              <a:t>сформированности</a:t>
            </a:r>
            <a:r>
              <a:rPr lang="ru-RU" sz="1400" dirty="0">
                <a:latin typeface="Montserrat" panose="00000500000000000000" pitchFamily="2" charset="-52"/>
              </a:rPr>
              <a:t> функциональной грамотности</a:t>
            </a:r>
          </a:p>
          <a:p>
            <a:pPr marL="171450" indent="-171450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ru-RU" sz="1400" dirty="0">
                <a:latin typeface="Montserrat" panose="00000500000000000000" pitchFamily="2" charset="-52"/>
              </a:rPr>
              <a:t>качественная организация сбора данных</a:t>
            </a:r>
          </a:p>
          <a:p>
            <a:pPr marL="171450" indent="-171450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ru-RU" sz="1400" dirty="0">
                <a:latin typeface="Montserrat" panose="00000500000000000000" pitchFamily="2" charset="-52"/>
              </a:rPr>
              <a:t>организация самооценки эффективности работы школ, директоров и педагогов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2B21D84-3A6E-4279-AB65-57C7BC4504C3}"/>
              </a:ext>
            </a:extLst>
          </p:cNvPr>
          <p:cNvSpPr txBox="1"/>
          <p:nvPr/>
        </p:nvSpPr>
        <p:spPr>
          <a:xfrm>
            <a:off x="335360" y="2124284"/>
            <a:ext cx="6002687" cy="16948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800"/>
              </a:lnSpc>
              <a:spcBef>
                <a:spcPts val="600"/>
              </a:spcBef>
            </a:pPr>
            <a:r>
              <a:rPr lang="ru-RU" sz="1400" b="1" dirty="0">
                <a:latin typeface="Montserrat" panose="00000500000000000000" pitchFamily="2" charset="-52"/>
              </a:rPr>
              <a:t>Пермский край по результатам мониторинга функциональной грамотности в 2022-23 учебном году</a:t>
            </a:r>
          </a:p>
          <a:p>
            <a:pPr marL="171450" indent="-171450">
              <a:lnSpc>
                <a:spcPts val="1800"/>
              </a:lnSpc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ru-RU" sz="1400" dirty="0">
                <a:latin typeface="Montserrat" panose="00000500000000000000" pitchFamily="2" charset="-52"/>
              </a:rPr>
              <a:t>60% -  доля выполненных учениками работ от общего количества выданных доступов</a:t>
            </a:r>
          </a:p>
          <a:p>
            <a:pPr marL="171450" indent="-171450">
              <a:lnSpc>
                <a:spcPts val="1800"/>
              </a:lnSpc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ru-RU" sz="1400" dirty="0">
                <a:latin typeface="Montserrat" panose="00000500000000000000" pitchFamily="2" charset="-52"/>
              </a:rPr>
              <a:t>32% школ не зарегистрированы в системе</a:t>
            </a:r>
          </a:p>
          <a:p>
            <a:pPr marL="171450" indent="-171450">
              <a:lnSpc>
                <a:spcPts val="1800"/>
              </a:lnSpc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ru-RU" sz="1400" dirty="0">
                <a:latin typeface="Montserrat" panose="00000500000000000000" pitchFamily="2" charset="-52"/>
              </a:rPr>
              <a:t>не все учителя зарегистрированы в системе</a:t>
            </a:r>
          </a:p>
        </p:txBody>
      </p:sp>
      <p:pic>
        <p:nvPicPr>
          <p:cNvPr id="8" name="Picture 2" descr="https://sudak-school4.ru/wp-content/uploads/2022/01/24012022-fg-school.jpg">
            <a:extLst>
              <a:ext uri="{FF2B5EF4-FFF2-40B4-BE49-F238E27FC236}">
                <a16:creationId xmlns:a16="http://schemas.microsoft.com/office/drawing/2014/main" id="{4CA99ED4-A224-45A5-BCAC-D1A392EDE3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2949" y="1080026"/>
            <a:ext cx="4873691" cy="29926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http://qrcoder.ru/code/?https%3A%2F%2Ffg.resh.edu.ru&amp;10&amp;0">
            <a:extLst>
              <a:ext uri="{FF2B5EF4-FFF2-40B4-BE49-F238E27FC236}">
                <a16:creationId xmlns:a16="http://schemas.microsoft.com/office/drawing/2014/main" id="{788A6315-709A-41C0-A8C0-22C6082834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02771" y="1336541"/>
            <a:ext cx="1137553" cy="11375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1D850E9E-1C9E-4EEE-82D3-5F78FFE5615E}"/>
              </a:ext>
            </a:extLst>
          </p:cNvPr>
          <p:cNvSpPr/>
          <p:nvPr/>
        </p:nvSpPr>
        <p:spPr>
          <a:xfrm>
            <a:off x="6982949" y="4218298"/>
            <a:ext cx="4873691" cy="16022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ru-RU" sz="1400" b="1" dirty="0">
                <a:solidFill>
                  <a:srgbClr val="C00000"/>
                </a:solidFill>
                <a:latin typeface="Montserrat" panose="00000500000000000000" pitchFamily="2" charset="-52"/>
              </a:rPr>
              <a:t>Территории с наименьшим показателем регистрации школ и педагогов</a:t>
            </a:r>
          </a:p>
          <a:p>
            <a:pPr marL="285750" indent="-285750"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ru-RU" sz="1400" dirty="0" err="1">
                <a:solidFill>
                  <a:schemeClr val="tx1"/>
                </a:solidFill>
                <a:latin typeface="Montserrat" panose="00000500000000000000" pitchFamily="2" charset="-52"/>
              </a:rPr>
              <a:t>Кочевский</a:t>
            </a:r>
            <a:r>
              <a:rPr lang="ru-RU" sz="1400" dirty="0">
                <a:solidFill>
                  <a:schemeClr val="tx1"/>
                </a:solidFill>
                <a:latin typeface="Montserrat" panose="00000500000000000000" pitchFamily="2" charset="-52"/>
              </a:rPr>
              <a:t> МО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1400" dirty="0" err="1">
                <a:solidFill>
                  <a:schemeClr val="tx1"/>
                </a:solidFill>
                <a:latin typeface="Montserrat" panose="00000500000000000000" pitchFamily="2" charset="-52"/>
              </a:rPr>
              <a:t>Юрлинский</a:t>
            </a:r>
            <a:r>
              <a:rPr lang="ru-RU" sz="1400" dirty="0">
                <a:solidFill>
                  <a:schemeClr val="tx1"/>
                </a:solidFill>
                <a:latin typeface="Montserrat" panose="00000500000000000000" pitchFamily="2" charset="-52"/>
              </a:rPr>
              <a:t> МО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1400" dirty="0" err="1">
                <a:solidFill>
                  <a:schemeClr val="tx1"/>
                </a:solidFill>
                <a:latin typeface="Montserrat" panose="00000500000000000000" pitchFamily="2" charset="-52"/>
              </a:rPr>
              <a:t>Еловский</a:t>
            </a:r>
            <a:r>
              <a:rPr lang="ru-RU" sz="1400" dirty="0">
                <a:solidFill>
                  <a:schemeClr val="tx1"/>
                </a:solidFill>
                <a:latin typeface="Montserrat" panose="00000500000000000000" pitchFamily="2" charset="-52"/>
              </a:rPr>
              <a:t> МО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1400" dirty="0" err="1">
                <a:solidFill>
                  <a:schemeClr val="tx1"/>
                </a:solidFill>
                <a:latin typeface="Montserrat" panose="00000500000000000000" pitchFamily="2" charset="-52"/>
              </a:rPr>
              <a:t>Добрянский</a:t>
            </a:r>
            <a:r>
              <a:rPr lang="ru-RU" sz="1400" dirty="0">
                <a:solidFill>
                  <a:schemeClr val="tx1"/>
                </a:solidFill>
                <a:latin typeface="Montserrat" panose="00000500000000000000" pitchFamily="2" charset="-52"/>
              </a:rPr>
              <a:t> ГО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1400" dirty="0">
                <a:solidFill>
                  <a:schemeClr val="tx1"/>
                </a:solidFill>
                <a:latin typeface="Montserrat" panose="00000500000000000000" pitchFamily="2" charset="-52"/>
              </a:rPr>
              <a:t>Александровский МО</a:t>
            </a:r>
          </a:p>
        </p:txBody>
      </p:sp>
    </p:spTree>
    <p:extLst>
      <p:ext uri="{BB962C8B-B14F-4D97-AF65-F5344CB8AC3E}">
        <p14:creationId xmlns:p14="http://schemas.microsoft.com/office/powerpoint/2010/main" val="88443722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6" descr="https://www.murman.ru/news/files/2019/20191031_1859-1.jpg">
            <a:extLst>
              <a:ext uri="{FF2B5EF4-FFF2-40B4-BE49-F238E27FC236}">
                <a16:creationId xmlns:a16="http://schemas.microsoft.com/office/drawing/2014/main" id="{625DA51F-3ECA-4B5F-A694-B7931BD2C4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60669" y="4604383"/>
            <a:ext cx="2488220" cy="16426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Текст 4">
            <a:extLst>
              <a:ext uri="{FF2B5EF4-FFF2-40B4-BE49-F238E27FC236}">
                <a16:creationId xmlns:a16="http://schemas.microsoft.com/office/drawing/2014/main" id="{6EB6004C-D4C4-4F63-9F2E-BB3E4BCD41AC}"/>
              </a:ext>
            </a:extLst>
          </p:cNvPr>
          <p:cNvSpPr txBox="1">
            <a:spLocks/>
          </p:cNvSpPr>
          <p:nvPr/>
        </p:nvSpPr>
        <p:spPr>
          <a:xfrm>
            <a:off x="353282" y="49213"/>
            <a:ext cx="11521280" cy="7159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rgbClr val="1C2D38"/>
                </a:solidFill>
                <a:latin typeface="PermianSlabSerifTypeface" panose="02000000000000000000" pitchFamily="50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/>
              <a:t>Особенности ЕГЭ в 2023 году</a:t>
            </a:r>
            <a:endParaRPr lang="ru-RU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563444F-886C-47B8-ADC0-693A20D8DA5F}"/>
              </a:ext>
            </a:extLst>
          </p:cNvPr>
          <p:cNvSpPr txBox="1"/>
          <p:nvPr/>
        </p:nvSpPr>
        <p:spPr>
          <a:xfrm>
            <a:off x="353282" y="874913"/>
            <a:ext cx="8309019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latin typeface="Montserrat" panose="00000500000000000000" pitchFamily="2" charset="-52"/>
              </a:rPr>
              <a:t>В Российской Федерации:</a:t>
            </a:r>
          </a:p>
          <a:p>
            <a:r>
              <a:rPr lang="ru-RU" sz="2000" b="1" dirty="0">
                <a:latin typeface="Montserrat" panose="00000500000000000000" pitchFamily="2" charset="-52"/>
              </a:rPr>
              <a:t>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2000" dirty="0">
                <a:latin typeface="Montserrat" panose="00000500000000000000" pitchFamily="2" charset="-52"/>
              </a:rPr>
              <a:t>Доставка экзаменационных материалов по сети «Интернет»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2000" dirty="0">
                <a:latin typeface="Montserrat" panose="00000500000000000000" pitchFamily="2" charset="-52"/>
              </a:rPr>
              <a:t>Сканирование полного комплекта экзаменационных материалов </a:t>
            </a:r>
            <a:br>
              <a:rPr lang="ru-RU" sz="2000" dirty="0">
                <a:latin typeface="Montserrat" panose="00000500000000000000" pitchFamily="2" charset="-52"/>
              </a:rPr>
            </a:br>
            <a:r>
              <a:rPr lang="ru-RU" sz="2000" dirty="0">
                <a:latin typeface="Montserrat" panose="00000500000000000000" pitchFamily="2" charset="-52"/>
              </a:rPr>
              <a:t>в  </a:t>
            </a:r>
            <a:r>
              <a:rPr lang="ru-RU" sz="2000" b="1" dirty="0">
                <a:solidFill>
                  <a:srgbClr val="C00000"/>
                </a:solidFill>
                <a:latin typeface="Montserrat" panose="00000500000000000000" pitchFamily="2" charset="-52"/>
              </a:rPr>
              <a:t>100 % </a:t>
            </a:r>
            <a:r>
              <a:rPr lang="ru-RU" sz="2000" dirty="0">
                <a:latin typeface="Montserrat" panose="00000500000000000000" pitchFamily="2" charset="-52"/>
              </a:rPr>
              <a:t>аудиторий под видеонаблюдением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2000" dirty="0">
                <a:latin typeface="Montserrat" panose="00000500000000000000" pitchFamily="2" charset="-52"/>
              </a:rPr>
              <a:t>Существенные изменения структуры КИМ и шкалы оценивания </a:t>
            </a:r>
            <a:br>
              <a:rPr lang="ru-RU" sz="2000" dirty="0">
                <a:latin typeface="Montserrat" panose="00000500000000000000" pitchFamily="2" charset="-52"/>
              </a:rPr>
            </a:br>
            <a:r>
              <a:rPr lang="ru-RU" sz="2000" dirty="0">
                <a:latin typeface="Montserrat" panose="00000500000000000000" pitchFamily="2" charset="-52"/>
              </a:rPr>
              <a:t>по английскому языку</a:t>
            </a:r>
            <a:endParaRPr lang="ru-RU" sz="2000" b="1" dirty="0">
              <a:latin typeface="Montserrat" panose="00000500000000000000" pitchFamily="2" charset="-52"/>
            </a:endParaRPr>
          </a:p>
        </p:txBody>
      </p:sp>
      <p:pic>
        <p:nvPicPr>
          <p:cNvPr id="6" name="Picture 2" descr="https://sun9-11.userapi.com/impg/lsJ5Nr0RxmoaO-fXR69ahDHEwEnqKoYl_YAW4Q/6_YAEAemvqw.jpg?size=1024x682&amp;quality=95&amp;sign=e1b1c4b8abdede303e1e5478e9ca83f3&amp;type=album">
            <a:extLst>
              <a:ext uri="{FF2B5EF4-FFF2-40B4-BE49-F238E27FC236}">
                <a16:creationId xmlns:a16="http://schemas.microsoft.com/office/drawing/2014/main" id="{3BEF24E9-B533-429D-9820-8A5563C5BB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79029" y="923433"/>
            <a:ext cx="2519867" cy="1741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8B1C80F5-49BA-4B2E-9835-A7571F25E9FF}"/>
              </a:ext>
            </a:extLst>
          </p:cNvPr>
          <p:cNvSpPr txBox="1"/>
          <p:nvPr/>
        </p:nvSpPr>
        <p:spPr>
          <a:xfrm>
            <a:off x="353282" y="3446230"/>
            <a:ext cx="7769714" cy="30777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latin typeface="Montserrat" panose="00000500000000000000" pitchFamily="2" charset="-52"/>
              </a:rPr>
              <a:t>В Пермском крае:</a:t>
            </a:r>
          </a:p>
          <a:p>
            <a:endParaRPr lang="ru-RU" sz="1600" dirty="0">
              <a:latin typeface="Montserrat" panose="00000500000000000000" pitchFamily="2" charset="-52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2000" dirty="0">
                <a:latin typeface="Montserrat" panose="00000500000000000000" pitchFamily="2" charset="-52"/>
              </a:rPr>
              <a:t>Увеличение доли </a:t>
            </a:r>
            <a:r>
              <a:rPr lang="ru-RU" sz="2000" dirty="0" err="1">
                <a:latin typeface="Montserrat" panose="00000500000000000000" pitchFamily="2" charset="-52"/>
              </a:rPr>
              <a:t>высокобалльных</a:t>
            </a:r>
            <a:r>
              <a:rPr lang="ru-RU" sz="2000" dirty="0">
                <a:latin typeface="Montserrat" panose="00000500000000000000" pitchFamily="2" charset="-52"/>
              </a:rPr>
              <a:t> работ </a:t>
            </a:r>
            <a:br>
              <a:rPr lang="ru-RU" sz="2000" dirty="0">
                <a:latin typeface="Montserrat" panose="00000500000000000000" pitchFamily="2" charset="-52"/>
              </a:rPr>
            </a:br>
            <a:r>
              <a:rPr lang="ru-RU" sz="2000" dirty="0">
                <a:latin typeface="Montserrat" panose="00000500000000000000" pitchFamily="2" charset="-52"/>
              </a:rPr>
              <a:t>(на </a:t>
            </a:r>
            <a:r>
              <a:rPr lang="ru-RU" sz="2000" b="1" dirty="0">
                <a:solidFill>
                  <a:srgbClr val="C00000"/>
                </a:solidFill>
                <a:latin typeface="Montserrat" panose="00000500000000000000" pitchFamily="2" charset="-52"/>
              </a:rPr>
              <a:t>1 % </a:t>
            </a:r>
            <a:r>
              <a:rPr lang="ru-RU" sz="2000" dirty="0">
                <a:latin typeface="Montserrat" panose="00000500000000000000" pitchFamily="2" charset="-52"/>
              </a:rPr>
              <a:t>по сравнению с 2022 г.)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ru-RU" sz="2000" dirty="0">
              <a:latin typeface="Montserrat" panose="00000500000000000000" pitchFamily="2" charset="-52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2000" dirty="0">
                <a:latin typeface="Montserrat" panose="00000500000000000000" pitchFamily="2" charset="-52"/>
              </a:rPr>
              <a:t>Рост числа выпускников, сдающих ЕГЭ по предмету информатика</a:t>
            </a:r>
            <a:br>
              <a:rPr lang="ru-RU" sz="2000" dirty="0">
                <a:latin typeface="Montserrat" panose="00000500000000000000" pitchFamily="2" charset="-52"/>
              </a:rPr>
            </a:br>
            <a:r>
              <a:rPr lang="ru-RU" sz="2000" dirty="0">
                <a:latin typeface="Montserrat" panose="00000500000000000000" pitchFamily="2" charset="-52"/>
              </a:rPr>
              <a:t>и ИКТ (</a:t>
            </a:r>
            <a:r>
              <a:rPr lang="ru-RU" sz="2000" b="1" dirty="0">
                <a:solidFill>
                  <a:srgbClr val="C00000"/>
                </a:solidFill>
                <a:latin typeface="Montserrat" panose="00000500000000000000" pitchFamily="2" charset="-52"/>
              </a:rPr>
              <a:t>10,8 % </a:t>
            </a:r>
            <a:r>
              <a:rPr lang="ru-RU" sz="2000" dirty="0">
                <a:latin typeface="Montserrat" panose="00000500000000000000" pitchFamily="2" charset="-52"/>
              </a:rPr>
              <a:t>от числа выпускников в 2021 г., </a:t>
            </a:r>
            <a:r>
              <a:rPr lang="ru-RU" sz="2000" b="1" dirty="0">
                <a:solidFill>
                  <a:srgbClr val="C00000"/>
                </a:solidFill>
                <a:latin typeface="Montserrat" panose="00000500000000000000" pitchFamily="2" charset="-52"/>
              </a:rPr>
              <a:t>19,3 %</a:t>
            </a:r>
            <a:r>
              <a:rPr lang="ru-RU" sz="2000" dirty="0">
                <a:latin typeface="Montserrat" panose="00000500000000000000" pitchFamily="2" charset="-52"/>
              </a:rPr>
              <a:t> в 2023 г.)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ru-RU" sz="2000" dirty="0">
              <a:latin typeface="Montserrat" panose="00000500000000000000" pitchFamily="2" charset="-52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2000" dirty="0">
                <a:latin typeface="Montserrat" panose="00000500000000000000" pitchFamily="2" charset="-52"/>
              </a:rPr>
              <a:t>Снижение количества выбираемых предметов одним участником</a:t>
            </a:r>
            <a:br>
              <a:rPr lang="ru-RU" sz="2000" dirty="0">
                <a:latin typeface="Montserrat" panose="00000500000000000000" pitchFamily="2" charset="-52"/>
              </a:rPr>
            </a:br>
            <a:r>
              <a:rPr lang="ru-RU" sz="2000" dirty="0">
                <a:latin typeface="Montserrat" panose="00000500000000000000" pitchFamily="2" charset="-52"/>
              </a:rPr>
              <a:t>(</a:t>
            </a:r>
            <a:r>
              <a:rPr lang="ru-RU" sz="2000" b="1" dirty="0">
                <a:solidFill>
                  <a:srgbClr val="C00000"/>
                </a:solidFill>
                <a:latin typeface="Montserrat" panose="00000500000000000000" pitchFamily="2" charset="-52"/>
              </a:rPr>
              <a:t>1,5</a:t>
            </a:r>
            <a:r>
              <a:rPr lang="ru-RU" sz="2000" dirty="0">
                <a:latin typeface="Montserrat" panose="00000500000000000000" pitchFamily="2" charset="-52"/>
              </a:rPr>
              <a:t> в 2021 г., </a:t>
            </a:r>
            <a:r>
              <a:rPr lang="ru-RU" sz="2000" b="1" dirty="0">
                <a:solidFill>
                  <a:srgbClr val="C00000"/>
                </a:solidFill>
                <a:latin typeface="Montserrat" panose="00000500000000000000" pitchFamily="2" charset="-52"/>
              </a:rPr>
              <a:t>1,3</a:t>
            </a:r>
            <a:r>
              <a:rPr lang="ru-RU" sz="2000" dirty="0">
                <a:latin typeface="Montserrat" panose="00000500000000000000" pitchFamily="2" charset="-52"/>
              </a:rPr>
              <a:t> в 2023 г.)</a:t>
            </a:r>
          </a:p>
        </p:txBody>
      </p:sp>
      <p:pic>
        <p:nvPicPr>
          <p:cNvPr id="8" name="Picture 8" descr="https://mayak48.ru/sites/mayak48/files/articles/24097/galery/govorenie.jpg">
            <a:extLst>
              <a:ext uri="{FF2B5EF4-FFF2-40B4-BE49-F238E27FC236}">
                <a16:creationId xmlns:a16="http://schemas.microsoft.com/office/drawing/2014/main" id="{A2F37BA3-313E-47E3-9D8E-30E65A6B31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96513" y="2779804"/>
            <a:ext cx="2452376" cy="16332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5150901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4">
            <a:extLst>
              <a:ext uri="{FF2B5EF4-FFF2-40B4-BE49-F238E27FC236}">
                <a16:creationId xmlns:a16="http://schemas.microsoft.com/office/drawing/2014/main" id="{0FAFCA67-40AA-4B03-A0FD-66BEF4405254}"/>
              </a:ext>
            </a:extLst>
          </p:cNvPr>
          <p:cNvSpPr txBox="1">
            <a:spLocks/>
          </p:cNvSpPr>
          <p:nvPr/>
        </p:nvSpPr>
        <p:spPr>
          <a:xfrm>
            <a:off x="335360" y="49213"/>
            <a:ext cx="11617154" cy="7159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ru-RU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ru-RU" sz="2400" dirty="0">
                <a:solidFill>
                  <a:schemeClr val="tx1"/>
                </a:solidFill>
              </a:rPr>
              <a:t>Средние баллы ЕГЭ по Пермскому краю и Российской Федерации в 2023 г.</a:t>
            </a:r>
            <a:endParaRPr lang="ru-RU" sz="24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456E470-45E7-4600-BD8B-7B7F7F4068B7}"/>
              </a:ext>
            </a:extLst>
          </p:cNvPr>
          <p:cNvSpPr txBox="1"/>
          <p:nvPr/>
        </p:nvSpPr>
        <p:spPr>
          <a:xfrm>
            <a:off x="83751" y="1563264"/>
            <a:ext cx="10999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>
                <a:solidFill>
                  <a:srgbClr val="5B9BD5"/>
                </a:solidFill>
                <a:latin typeface="Montserrat" panose="00000500000000000000" pitchFamily="2" charset="-52"/>
              </a:rPr>
              <a:t>ПК 63,6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8DFA6B5-273C-4C71-B11E-584570F59AE1}"/>
              </a:ext>
            </a:extLst>
          </p:cNvPr>
          <p:cNvSpPr txBox="1"/>
          <p:nvPr/>
        </p:nvSpPr>
        <p:spPr>
          <a:xfrm>
            <a:off x="76343" y="2085660"/>
            <a:ext cx="11304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>
                <a:solidFill>
                  <a:srgbClr val="ED7D31"/>
                </a:solidFill>
                <a:latin typeface="Montserrat" panose="00000500000000000000" pitchFamily="2" charset="-52"/>
              </a:rPr>
              <a:t>РФ 57,8</a:t>
            </a:r>
          </a:p>
        </p:txBody>
      </p:sp>
      <p:graphicFrame>
        <p:nvGraphicFramePr>
          <p:cNvPr id="6" name="Объект 23">
            <a:extLst>
              <a:ext uri="{FF2B5EF4-FFF2-40B4-BE49-F238E27FC236}">
                <a16:creationId xmlns:a16="http://schemas.microsoft.com/office/drawing/2014/main" id="{5D1B5D0C-B919-496D-875A-A3D78AACDF5D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317225" y="1003379"/>
          <a:ext cx="11607682" cy="519003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cxnSp>
        <p:nvCxnSpPr>
          <p:cNvPr id="7" name="Прямая соединительная линия 6">
            <a:extLst>
              <a:ext uri="{FF2B5EF4-FFF2-40B4-BE49-F238E27FC236}">
                <a16:creationId xmlns:a16="http://schemas.microsoft.com/office/drawing/2014/main" id="{EBA6C67F-556B-49E4-A616-4567A5BCC517}"/>
              </a:ext>
            </a:extLst>
          </p:cNvPr>
          <p:cNvCxnSpPr/>
          <p:nvPr/>
        </p:nvCxnSpPr>
        <p:spPr>
          <a:xfrm>
            <a:off x="194684" y="1847455"/>
            <a:ext cx="11880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>
            <a:extLst>
              <a:ext uri="{FF2B5EF4-FFF2-40B4-BE49-F238E27FC236}">
                <a16:creationId xmlns:a16="http://schemas.microsoft.com/office/drawing/2014/main" id="{1C4DDB00-0D78-4109-9D83-1A70F627FCBC}"/>
              </a:ext>
            </a:extLst>
          </p:cNvPr>
          <p:cNvCxnSpPr/>
          <p:nvPr/>
        </p:nvCxnSpPr>
        <p:spPr>
          <a:xfrm>
            <a:off x="197791" y="2149143"/>
            <a:ext cx="11880000" cy="0"/>
          </a:xfrm>
          <a:prstGeom prst="line">
            <a:avLst/>
          </a:prstGeom>
          <a:ln>
            <a:solidFill>
              <a:srgbClr val="ED7D3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4165065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C847182-ADBF-478D-956C-B2D18F29D08E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270861" y="214201"/>
            <a:ext cx="10023600" cy="863279"/>
          </a:xfrm>
        </p:spPr>
        <p:txBody>
          <a:bodyPr/>
          <a:lstStyle/>
          <a:p>
            <a:pPr lvl="0"/>
            <a:r>
              <a:rPr lang="ru-RU" sz="2800" dirty="0">
                <a:latin typeface="Times New Roman" pitchFamily="18"/>
                <a:cs typeface="Times New Roman" pitchFamily="18"/>
              </a:rPr>
              <a:t>Результаты ЕГЭ в </a:t>
            </a:r>
            <a:r>
              <a:rPr lang="ru-RU" sz="2800" dirty="0" err="1">
                <a:latin typeface="Times New Roman" pitchFamily="18"/>
                <a:cs typeface="Times New Roman" pitchFamily="18"/>
              </a:rPr>
              <a:t>Ординском</a:t>
            </a:r>
            <a:r>
              <a:rPr lang="ru-RU" sz="2800" dirty="0">
                <a:latin typeface="Times New Roman" pitchFamily="18"/>
                <a:cs typeface="Times New Roman" pitchFamily="18"/>
              </a:rPr>
              <a:t> муниципальном округе</a:t>
            </a:r>
          </a:p>
        </p:txBody>
      </p:sp>
      <p:graphicFrame>
        <p:nvGraphicFramePr>
          <p:cNvPr id="3" name="Таблица 2">
            <a:extLst>
              <a:ext uri="{FF2B5EF4-FFF2-40B4-BE49-F238E27FC236}">
                <a16:creationId xmlns:a16="http://schemas.microsoft.com/office/drawing/2014/main" id="{2E6F678D-03F9-4C89-A5A1-0CD9F58F664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31423278"/>
              </p:ext>
            </p:extLst>
          </p:nvPr>
        </p:nvGraphicFramePr>
        <p:xfrm>
          <a:off x="1084200" y="1509783"/>
          <a:ext cx="10023600" cy="4829024"/>
        </p:xfrm>
        <a:graphic>
          <a:graphicData uri="http://schemas.openxmlformats.org/drawingml/2006/table">
            <a:tbl>
              <a:tblPr/>
              <a:tblGrid>
                <a:gridCol w="4339164">
                  <a:extLst>
                    <a:ext uri="{9D8B030D-6E8A-4147-A177-3AD203B41FA5}">
                      <a16:colId xmlns:a16="http://schemas.microsoft.com/office/drawing/2014/main" val="1277548751"/>
                    </a:ext>
                  </a:extLst>
                </a:gridCol>
                <a:gridCol w="2095751">
                  <a:extLst>
                    <a:ext uri="{9D8B030D-6E8A-4147-A177-3AD203B41FA5}">
                      <a16:colId xmlns:a16="http://schemas.microsoft.com/office/drawing/2014/main" val="1955721943"/>
                    </a:ext>
                  </a:extLst>
                </a:gridCol>
                <a:gridCol w="1597154">
                  <a:extLst>
                    <a:ext uri="{9D8B030D-6E8A-4147-A177-3AD203B41FA5}">
                      <a16:colId xmlns:a16="http://schemas.microsoft.com/office/drawing/2014/main" val="3490682230"/>
                    </a:ext>
                  </a:extLst>
                </a:gridCol>
                <a:gridCol w="1991531">
                  <a:extLst>
                    <a:ext uri="{9D8B030D-6E8A-4147-A177-3AD203B41FA5}">
                      <a16:colId xmlns:a16="http://schemas.microsoft.com/office/drawing/2014/main" val="3775319348"/>
                    </a:ext>
                  </a:extLst>
                </a:gridCol>
              </a:tblGrid>
              <a:tr h="564550">
                <a:tc>
                  <a:txBody>
                    <a:bodyPr/>
                    <a:lstStyle/>
                    <a:p>
                      <a:pPr marL="0" marR="0" lvl="0" indent="0" algn="ctr" rtl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b="0" i="0" u="none" strike="noStrike" spc="0">
                          <a:solidFill>
                            <a:srgbClr val="FFFFFF"/>
                          </a:solidFill>
                        </a:defRPr>
                      </a:pPr>
                      <a:r>
                        <a:rPr lang="ru-RU" sz="2400" b="0" i="0" u="none" strike="noStrike" kern="1200" spc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icrosoft YaHei" pitchFamily="2"/>
                          <a:cs typeface="Times New Roman" panose="02020603050405020304" pitchFamily="18" charset="0"/>
                        </a:rPr>
                        <a:t>Год</a:t>
                      </a:r>
                    </a:p>
                  </a:txBody>
                  <a:tcPr anchor="ctr">
                    <a:solidFill>
                      <a:srgbClr val="0088B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pc="0"/>
                      </a:pPr>
                      <a:r>
                        <a:rPr lang="ru-RU" sz="24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2021 год</a:t>
                      </a:r>
                    </a:p>
                  </a:txBody>
                  <a:tcPr anchor="ctr">
                    <a:solidFill>
                      <a:srgbClr val="0088B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pc="0"/>
                      </a:pPr>
                      <a:r>
                        <a:rPr lang="ru-RU" sz="24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2022 год</a:t>
                      </a:r>
                    </a:p>
                  </a:txBody>
                  <a:tcPr anchor="ctr">
                    <a:solidFill>
                      <a:srgbClr val="0088B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2023 год</a:t>
                      </a:r>
                    </a:p>
                  </a:txBody>
                  <a:tcPr anchor="ctr">
                    <a:solidFill>
                      <a:srgbClr val="0088B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65508917"/>
                  </a:ext>
                </a:extLst>
              </a:tr>
              <a:tr h="564550">
                <a:tc>
                  <a:txBody>
                    <a:bodyPr/>
                    <a:lstStyle/>
                    <a:p>
                      <a:pPr marL="0" marR="0" lvl="0" indent="0" algn="just" rtl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spc="0"/>
                      </a:pPr>
                      <a:r>
                        <a:rPr lang="ru-RU" sz="2400" b="0" i="0" u="none" strike="noStrike" kern="1200" spc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Microsoft YaHei" pitchFamily="2"/>
                          <a:cs typeface="Times New Roman" panose="02020603050405020304" pitchFamily="18" charset="0"/>
                        </a:rPr>
                        <a:t>Всего обучающихся</a:t>
                      </a:r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spc="0"/>
                      </a:pPr>
                      <a:r>
                        <a:rPr lang="ru-RU" sz="2400" b="0" i="0" u="none" strike="noStrike" kern="1200" spc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Microsoft YaHei" pitchFamily="2"/>
                          <a:cs typeface="Times New Roman" panose="02020603050405020304" pitchFamily="18" charset="0"/>
                        </a:rPr>
                        <a:t>49</a:t>
                      </a:r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spc="0"/>
                      </a:pPr>
                      <a:r>
                        <a:rPr lang="ru-RU" sz="2400" b="0" i="0" u="none" strike="noStrike" kern="1200" spc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Microsoft YaHei" pitchFamily="2"/>
                          <a:cs typeface="Times New Roman" panose="02020603050405020304" pitchFamily="18" charset="0"/>
                        </a:rPr>
                        <a:t>43</a:t>
                      </a:r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spc="0"/>
                      </a:pPr>
                      <a:r>
                        <a:rPr lang="ru-RU" sz="2400" b="0" i="0" u="none" strike="noStrike" kern="1200" spc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Microsoft YaHei" pitchFamily="2"/>
                          <a:cs typeface="Times New Roman" panose="02020603050405020304" pitchFamily="18" charset="0"/>
                        </a:rPr>
                        <a:t>48</a:t>
                      </a:r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9885619"/>
                  </a:ext>
                </a:extLst>
              </a:tr>
              <a:tr h="564550">
                <a:tc>
                  <a:txBody>
                    <a:bodyPr/>
                    <a:lstStyle/>
                    <a:p>
                      <a:pPr marL="0" marR="0" lvl="0" indent="0" algn="just" rtl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spc="0"/>
                      </a:pPr>
                      <a:r>
                        <a:rPr lang="ru-RU" sz="2400" b="0" i="0" u="none" strike="noStrike" kern="1200" spc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Microsoft YaHei" pitchFamily="2"/>
                          <a:cs typeface="Times New Roman" panose="02020603050405020304" pitchFamily="18" charset="0"/>
                        </a:rPr>
                        <a:t>Допущено к экзаменам</a:t>
                      </a:r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spc="0"/>
                      </a:pPr>
                      <a:r>
                        <a:rPr lang="ru-RU" sz="2400" b="0" i="0" u="none" strike="noStrike" kern="1200" spc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Microsoft YaHei" pitchFamily="2"/>
                          <a:cs typeface="Times New Roman" panose="02020603050405020304" pitchFamily="18" charset="0"/>
                        </a:rPr>
                        <a:t>49(100%)</a:t>
                      </a:r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spc="0"/>
                      </a:pPr>
                      <a:r>
                        <a:rPr lang="ru-RU" sz="2400" b="0" i="0" u="none" strike="noStrike" kern="1200" spc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Microsoft YaHei" pitchFamily="2"/>
                          <a:cs typeface="Times New Roman" panose="02020603050405020304" pitchFamily="18" charset="0"/>
                        </a:rPr>
                        <a:t>43(100%)</a:t>
                      </a:r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spc="0"/>
                      </a:pPr>
                      <a:r>
                        <a:rPr lang="ru-RU" sz="2400" b="0" i="0" u="none" strike="noStrike" kern="1200" spc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Microsoft YaHei" pitchFamily="2"/>
                          <a:cs typeface="Times New Roman" panose="02020603050405020304" pitchFamily="18" charset="0"/>
                        </a:rPr>
                        <a:t>48(100%)</a:t>
                      </a:r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94806340"/>
                  </a:ext>
                </a:extLst>
              </a:tr>
              <a:tr h="564550">
                <a:tc>
                  <a:txBody>
                    <a:bodyPr/>
                    <a:lstStyle/>
                    <a:p>
                      <a:pPr marL="0" marR="0" lvl="0" indent="0" algn="just" rtl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spc="0"/>
                      </a:pPr>
                      <a:r>
                        <a:rPr lang="ru-RU" sz="2400" b="0" i="0" u="none" strike="noStrike" kern="1200" spc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Microsoft YaHei" pitchFamily="2"/>
                          <a:cs typeface="Times New Roman" panose="02020603050405020304" pitchFamily="18" charset="0"/>
                        </a:rPr>
                        <a:t>Не допущено</a:t>
                      </a:r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spc="0"/>
                      </a:pPr>
                      <a:r>
                        <a:rPr lang="ru-RU" sz="2400" b="0" i="0" u="none" strike="noStrike" kern="1200" spc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Microsoft YaHei" pitchFamily="2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spc="0"/>
                      </a:pPr>
                      <a:r>
                        <a:rPr lang="ru-RU" sz="2400" b="0" i="0" u="none" strike="noStrike" kern="1200" spc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Microsoft YaHei" pitchFamily="2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spc="0"/>
                      </a:pPr>
                      <a:r>
                        <a:rPr lang="ru-RU" sz="2400" b="0" i="0" u="none" strike="noStrike" kern="1200" spc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Microsoft YaHei" pitchFamily="2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34497617"/>
                  </a:ext>
                </a:extLst>
              </a:tr>
              <a:tr h="998820">
                <a:tc>
                  <a:txBody>
                    <a:bodyPr/>
                    <a:lstStyle/>
                    <a:p>
                      <a:pPr marL="0" marR="0" lvl="0" indent="0" algn="just" rtl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spc="0"/>
                      </a:pPr>
                      <a:r>
                        <a:rPr lang="ru-RU" sz="2400" b="0" i="0" u="none" strike="noStrike" kern="1200" spc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Microsoft YaHei" pitchFamily="2"/>
                          <a:cs typeface="Times New Roman" panose="02020603050405020304" pitchFamily="18" charset="0"/>
                        </a:rPr>
                        <a:t>Сдавали экзамен в основные сроки</a:t>
                      </a:r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spc="0"/>
                      </a:pPr>
                      <a:r>
                        <a:rPr lang="ru-RU" sz="2400" b="0" i="0" u="none" strike="noStrike" kern="1200" spc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Microsoft YaHei" pitchFamily="2"/>
                          <a:cs typeface="Times New Roman" panose="02020603050405020304" pitchFamily="18" charset="0"/>
                        </a:rPr>
                        <a:t>33-ЕГЭ, 16- ГВЭ</a:t>
                      </a:r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spc="0"/>
                      </a:pPr>
                      <a:r>
                        <a:rPr lang="ru-RU" sz="2400" b="0" i="0" u="none" strike="noStrike" kern="1200" spc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Microsoft YaHei" pitchFamily="2"/>
                          <a:cs typeface="Times New Roman" panose="02020603050405020304" pitchFamily="18" charset="0"/>
                        </a:rPr>
                        <a:t>43</a:t>
                      </a:r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spc="0"/>
                      </a:pPr>
                      <a:r>
                        <a:rPr lang="ru-RU" sz="2400" b="0" i="0" u="none" strike="noStrike" kern="1200" spc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Microsoft YaHei" pitchFamily="2"/>
                          <a:cs typeface="Times New Roman" panose="02020603050405020304" pitchFamily="18" charset="0"/>
                        </a:rPr>
                        <a:t>48</a:t>
                      </a:r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72224820"/>
                  </a:ext>
                </a:extLst>
              </a:tr>
              <a:tr h="1572004">
                <a:tc>
                  <a:txBody>
                    <a:bodyPr/>
                    <a:lstStyle/>
                    <a:p>
                      <a:pPr marL="0" marR="0" lvl="0" indent="0" algn="just" rtl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spc="0"/>
                      </a:pPr>
                      <a:r>
                        <a:rPr lang="ru-RU" sz="2400" b="0" i="0" u="none" strike="noStrike" kern="1200" spc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Microsoft YaHei" pitchFamily="2"/>
                          <a:cs typeface="Times New Roman" panose="02020603050405020304" pitchFamily="18" charset="0"/>
                        </a:rPr>
                        <a:t>Повторная сдача экзаменов в дополнительный период (сентябрь)</a:t>
                      </a:r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spc="0"/>
                      </a:pPr>
                      <a:r>
                        <a:rPr lang="ru-RU" sz="2400" b="0" i="0" u="none" strike="noStrike" kern="1200" spc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Microsoft YaHei" pitchFamily="2"/>
                          <a:cs typeface="Times New Roman" panose="02020603050405020304" pitchFamily="18" charset="0"/>
                        </a:rPr>
                        <a:t>3 (ГВЭ)</a:t>
                      </a:r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spc="0"/>
                      </a:pPr>
                      <a:r>
                        <a:rPr lang="ru-RU" sz="2400" b="0" i="0" u="none" strike="noStrike" kern="1200" spc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Microsoft YaHei" pitchFamily="2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spc="0"/>
                      </a:pPr>
                      <a:r>
                        <a:rPr lang="ru-RU" sz="2400" b="0" i="0" u="none" strike="noStrike" kern="1200" spc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Microsoft YaHei" pitchFamily="2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93591704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479EE16-8E59-42F7-904E-D22B896CDD51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lvl="0"/>
            <a:r>
              <a:rPr lang="ru-RU" sz="2400" b="1"/>
              <a:t>Итоги ЕГЭ по русскому языку  (средний балл)</a:t>
            </a:r>
          </a:p>
        </p:txBody>
      </p:sp>
      <p:graphicFrame>
        <p:nvGraphicFramePr>
          <p:cNvPr id="3" name="Диаграмма 2">
            <a:extLst>
              <a:ext uri="{FF2B5EF4-FFF2-40B4-BE49-F238E27FC236}">
                <a16:creationId xmlns:a16="http://schemas.microsoft.com/office/drawing/2014/main" id="{2E5B99F0-CADE-4CE8-82E1-D76CA4319A37}"/>
              </a:ext>
            </a:extLst>
          </p:cNvPr>
          <p:cNvGraphicFramePr>
            <a:graphicFrameLocks noGrp="1"/>
          </p:cNvGraphicFramePr>
          <p:nvPr>
            <p:ph type="chart" idx="4294967295"/>
          </p:nvPr>
        </p:nvGraphicFramePr>
        <p:xfrm>
          <a:off x="1638840" y="723240"/>
          <a:ext cx="8960400" cy="59176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72A0924-3CE9-4E02-92D2-6FE4998817A7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992360" y="189000"/>
            <a:ext cx="8229240" cy="1142640"/>
          </a:xfrm>
        </p:spPr>
        <p:txBody>
          <a:bodyPr/>
          <a:lstStyle/>
          <a:p>
            <a:pPr lvl="0"/>
            <a:r>
              <a:rPr lang="ru-RU" sz="2400" b="1"/>
              <a:t>Итоги ЕГЭ   математика  профиль (средний балл)</a:t>
            </a:r>
          </a:p>
        </p:txBody>
      </p:sp>
      <p:graphicFrame>
        <p:nvGraphicFramePr>
          <p:cNvPr id="3" name="Диаграмма 2">
            <a:extLst>
              <a:ext uri="{FF2B5EF4-FFF2-40B4-BE49-F238E27FC236}">
                <a16:creationId xmlns:a16="http://schemas.microsoft.com/office/drawing/2014/main" id="{20CBFF4C-57EA-4F9D-9663-28A3A6C56B1E}"/>
              </a:ext>
            </a:extLst>
          </p:cNvPr>
          <p:cNvGraphicFramePr>
            <a:graphicFrameLocks noGrp="1"/>
          </p:cNvGraphicFramePr>
          <p:nvPr>
            <p:ph type="chart" idx="4294967295"/>
          </p:nvPr>
        </p:nvGraphicFramePr>
        <p:xfrm>
          <a:off x="1524000" y="648000"/>
          <a:ext cx="8928000" cy="482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D85395C-D67F-4AE7-A820-50CDC64662FC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lvl="0"/>
            <a:r>
              <a:rPr lang="ru-RU" sz="2800" b="1"/>
              <a:t>ИТОГИ ЕГЭ ПО ФИЗИКЕ (СРЕДНИЙ БАЛЛ)</a:t>
            </a:r>
          </a:p>
        </p:txBody>
      </p:sp>
      <p:graphicFrame>
        <p:nvGraphicFramePr>
          <p:cNvPr id="3" name="Диаграмма 2">
            <a:extLst>
              <a:ext uri="{FF2B5EF4-FFF2-40B4-BE49-F238E27FC236}">
                <a16:creationId xmlns:a16="http://schemas.microsoft.com/office/drawing/2014/main" id="{80A45ABB-5626-4C18-9B95-11615CCA1EE4}"/>
              </a:ext>
            </a:extLst>
          </p:cNvPr>
          <p:cNvGraphicFramePr>
            <a:graphicFrameLocks noGrp="1"/>
          </p:cNvGraphicFramePr>
          <p:nvPr>
            <p:ph type="chart" idx="4294967295"/>
          </p:nvPr>
        </p:nvGraphicFramePr>
        <p:xfrm>
          <a:off x="1668000" y="792000"/>
          <a:ext cx="8928000" cy="5362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6E524AE-F54D-4745-802D-53D8D1DEE809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lvl="0"/>
            <a:r>
              <a:rPr lang="ru-RU" sz="2000" b="1"/>
              <a:t>ИТОГИ ЕГЭ ПО ХИМИИ (СРЕДНИЙ БАЛЛ)</a:t>
            </a:r>
          </a:p>
        </p:txBody>
      </p:sp>
      <p:graphicFrame>
        <p:nvGraphicFramePr>
          <p:cNvPr id="3" name="Диаграмма 2">
            <a:extLst>
              <a:ext uri="{FF2B5EF4-FFF2-40B4-BE49-F238E27FC236}">
                <a16:creationId xmlns:a16="http://schemas.microsoft.com/office/drawing/2014/main" id="{EFC14B3A-5769-4E3F-9D49-F7DB547988EB}"/>
              </a:ext>
            </a:extLst>
          </p:cNvPr>
          <p:cNvGraphicFramePr>
            <a:graphicFrameLocks noGrp="1"/>
          </p:cNvGraphicFramePr>
          <p:nvPr>
            <p:ph type="chart" idx="4294967295"/>
          </p:nvPr>
        </p:nvGraphicFramePr>
        <p:xfrm>
          <a:off x="1956359" y="864359"/>
          <a:ext cx="8060760" cy="5450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2A48B14-85BB-44E2-BBDE-9B98F12A3C33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lvl="0"/>
            <a:r>
              <a:rPr lang="ru-RU" sz="2000" b="1"/>
              <a:t>ИТОГИ ЕГЭ ПО ОБЩЕСТВОЗНАНИЮ (СРЕДНИЙ БАЛЛ)</a:t>
            </a:r>
          </a:p>
        </p:txBody>
      </p:sp>
      <p:graphicFrame>
        <p:nvGraphicFramePr>
          <p:cNvPr id="3" name="Диаграмма 2">
            <a:extLst>
              <a:ext uri="{FF2B5EF4-FFF2-40B4-BE49-F238E27FC236}">
                <a16:creationId xmlns:a16="http://schemas.microsoft.com/office/drawing/2014/main" id="{5CA0CDB1-178D-4B2F-9E10-FF2B1A9C597A}"/>
              </a:ext>
            </a:extLst>
          </p:cNvPr>
          <p:cNvGraphicFramePr>
            <a:graphicFrameLocks noGrp="1"/>
          </p:cNvGraphicFramePr>
          <p:nvPr>
            <p:ph type="chart" idx="4294967295"/>
            <p:extLst>
              <p:ext uri="{D42A27DB-BD31-4B8C-83A1-F6EECF244321}">
                <p14:modId xmlns:p14="http://schemas.microsoft.com/office/powerpoint/2010/main" val="3604929193"/>
              </p:ext>
            </p:extLst>
          </p:nvPr>
        </p:nvGraphicFramePr>
        <p:xfrm>
          <a:off x="1998139" y="1248840"/>
          <a:ext cx="8537400" cy="56091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5553CBE-483A-4EDD-9AC3-C80E8BAA6400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lvl="0"/>
            <a:r>
              <a:rPr lang="ru-RU" sz="2400" b="1">
                <a:latin typeface="Times New Roman" pitchFamily="18"/>
                <a:cs typeface="Times New Roman" pitchFamily="18"/>
              </a:rPr>
              <a:t>Итоги ЕГЭ по биологии (средний балл)</a:t>
            </a:r>
          </a:p>
        </p:txBody>
      </p:sp>
      <p:graphicFrame>
        <p:nvGraphicFramePr>
          <p:cNvPr id="3" name="Диаграмма 2">
            <a:extLst>
              <a:ext uri="{FF2B5EF4-FFF2-40B4-BE49-F238E27FC236}">
                <a16:creationId xmlns:a16="http://schemas.microsoft.com/office/drawing/2014/main" id="{9452A274-AC4D-40AC-BF62-71F48B13ABBE}"/>
              </a:ext>
            </a:extLst>
          </p:cNvPr>
          <p:cNvGraphicFramePr>
            <a:graphicFrameLocks noGrp="1"/>
          </p:cNvGraphicFramePr>
          <p:nvPr>
            <p:ph type="chart" idx="4294967295"/>
          </p:nvPr>
        </p:nvGraphicFramePr>
        <p:xfrm>
          <a:off x="1740000" y="1080000"/>
          <a:ext cx="8712000" cy="5427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763207A4-54BA-93B6-FCD9-3EB92E2A526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65"/>
            <a:ext cx="12192000" cy="6856835"/>
          </a:xfrm>
          <a:prstGeom prst="rect">
            <a:avLst/>
          </a:prstGeom>
        </p:spPr>
      </p:pic>
      <p:sp>
        <p:nvSpPr>
          <p:cNvPr id="10" name="Текст 12" descr="текстовый блок с названием презентации на титуле" title="Название презентации — Титул">
            <a:extLst>
              <a:ext uri="{FF2B5EF4-FFF2-40B4-BE49-F238E27FC236}">
                <a16:creationId xmlns:a16="http://schemas.microsoft.com/office/drawing/2014/main" id="{4BBB347F-9713-6F48-E1B3-C51641014AF0}"/>
              </a:ext>
            </a:extLst>
          </p:cNvPr>
          <p:cNvSpPr txBox="1">
            <a:spLocks/>
          </p:cNvSpPr>
          <p:nvPr/>
        </p:nvSpPr>
        <p:spPr>
          <a:xfrm>
            <a:off x="346075" y="1268413"/>
            <a:ext cx="11509375" cy="377983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ru-RU"/>
            </a:defPPr>
            <a:lvl1pPr marL="0" indent="0" algn="l" defTabSz="914400" rtl="0" eaLnBrk="1" latinLnBrk="0" hangingPunct="1"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PermianSlabSerifTypeface" panose="02000000000000000000" pitchFamily="50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4000" dirty="0">
                <a:solidFill>
                  <a:schemeClr val="tx1"/>
                </a:solidFill>
              </a:rPr>
              <a:t>Год педагога и наставника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085CA40B-FD72-5D47-55B2-2BAEAA19AA5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4847" b="99677" l="1973" r="99314">
                        <a14:foregroundMark x1="30017" y1="27464" x2="30017" y2="27464"/>
                        <a14:foregroundMark x1="46569" y1="4847" x2="46569" y2="4847"/>
                        <a14:foregroundMark x1="41424" y1="92569" x2="41424" y2="92569"/>
                        <a14:foregroundMark x1="7804" y1="56058" x2="7804" y2="56058"/>
                        <a14:foregroundMark x1="3859" y1="27302" x2="3859" y2="27302"/>
                        <a14:foregroundMark x1="3431" y1="63328" x2="3431" y2="63328"/>
                        <a14:foregroundMark x1="2744" y1="30533" x2="2744" y2="30533"/>
                        <a14:foregroundMark x1="2058" y1="64297" x2="2058" y2="64297"/>
                        <a14:foregroundMark x1="1973" y1="35057" x2="1973" y2="35057"/>
                        <a14:foregroundMark x1="92882" y1="32633" x2="92882" y2="32633"/>
                        <a14:foregroundMark x1="45540" y1="26656" x2="45540" y2="26656"/>
                        <a14:foregroundMark x1="45369" y1="18578" x2="45369" y2="18578"/>
                        <a14:foregroundMark x1="37479" y1="70921" x2="37479" y2="70921"/>
                        <a14:foregroundMark x1="65866" y1="77221" x2="65866" y2="77221"/>
                        <a14:foregroundMark x1="67667" y1="76737" x2="67667" y2="76737"/>
                        <a14:foregroundMark x1="69983" y1="76090" x2="69983" y2="76090"/>
                        <a14:foregroundMark x1="66038" y1="75606" x2="66038" y2="75606"/>
                        <a14:foregroundMark x1="65952" y1="74313" x2="65952" y2="74313"/>
                        <a14:foregroundMark x1="66810" y1="74637" x2="66810" y2="74637"/>
                        <a14:foregroundMark x1="66123" y1="74637" x2="66123" y2="74637"/>
                        <a14:foregroundMark x1="65952" y1="79483" x2="65952" y2="79483"/>
                        <a14:foregroundMark x1="50858" y1="51535" x2="50858" y2="51535"/>
                        <a14:foregroundMark x1="65952" y1="85460" x2="65952" y2="85460"/>
                        <a14:foregroundMark x1="68010" y1="85784" x2="68010" y2="85784"/>
                        <a14:foregroundMark x1="70154" y1="85460" x2="70154" y2="85460"/>
                        <a14:foregroundMark x1="72384" y1="85460" x2="72384" y2="85460"/>
                        <a14:foregroundMark x1="74099" y1="85460" x2="74099" y2="85460"/>
                        <a14:foregroundMark x1="75901" y1="87561" x2="75901" y2="87561"/>
                        <a14:foregroundMark x1="77702" y1="86914" x2="77702" y2="86914"/>
                        <a14:foregroundMark x1="79760" y1="87722" x2="79760" y2="87722"/>
                        <a14:foregroundMark x1="66552" y1="96123" x2="66552" y2="96123"/>
                        <a14:foregroundMark x1="68696" y1="95477" x2="68696" y2="95477"/>
                        <a14:foregroundMark x1="71098" y1="95477" x2="71098" y2="95477"/>
                        <a14:foregroundMark x1="72813" y1="94992" x2="72813" y2="94992"/>
                        <a14:foregroundMark x1="75300" y1="94023" x2="75300" y2="94023"/>
                        <a14:foregroundMark x1="77101" y1="94184" x2="77101" y2="94184"/>
                        <a14:foregroundMark x1="78559" y1="94669" x2="78559" y2="94669"/>
                        <a14:foregroundMark x1="80446" y1="94830" x2="80446" y2="94830"/>
                        <a14:foregroundMark x1="86621" y1="96446" x2="86621" y2="96446"/>
                        <a14:foregroundMark x1="34305" y1="90792" x2="34305" y2="90792"/>
                        <a14:foregroundMark x1="31818" y1="89822" x2="31818" y2="89822"/>
                        <a14:foregroundMark x1="99314" y1="58805" x2="99314" y2="58805"/>
                        <a14:foregroundMark x1="73928" y1="94830" x2="73928" y2="94830"/>
                        <a14:foregroundMark x1="73842" y1="98223" x2="73842" y2="98223"/>
                        <a14:foregroundMark x1="85763" y1="99677" x2="85763" y2="99677"/>
                        <a14:foregroundMark x1="65677" y1="88811" x2="65677" y2="88811"/>
                        <a14:foregroundMark x1="65863" y1="94406" x2="65863" y2="94406"/>
                        <a14:foregroundMark x1="78108" y1="83916" x2="78108" y2="83916"/>
                        <a14:foregroundMark x1="85343" y1="94406" x2="85343" y2="94406"/>
                        <a14:foregroundMark x1="87755" y1="98601" x2="87755" y2="98601"/>
                        <a14:foregroundMark x1="77737" y1="89860" x2="77737" y2="89860"/>
                        <a14:foregroundMark x1="65863" y1="87413" x2="65863" y2="87413"/>
                        <a14:foregroundMark x1="65863" y1="93357" x2="65863" y2="93357"/>
                        <a14:foregroundMark x1="65677" y1="95804" x2="65677" y2="95804"/>
                        <a14:foregroundMark x1="24490" y1="87762" x2="24490" y2="87762"/>
                        <a14:foregroundMark x1="23562" y1="88811" x2="23562" y2="88811"/>
                        <a14:foregroundMark x1="23748" y1="84615" x2="23748" y2="84615"/>
                        <a14:foregroundMark x1="65677" y1="87063" x2="65677" y2="87063"/>
                        <a14:foregroundMark x1="65863" y1="87413" x2="65863" y2="87413"/>
                        <a14:foregroundMark x1="65677" y1="87063" x2="65677" y2="87063"/>
                        <a14:foregroundMark x1="65677" y1="87413" x2="65677" y2="87413"/>
                        <a14:foregroundMark x1="65492" y1="87413" x2="65492" y2="87413"/>
                        <a14:foregroundMark x1="79221" y1="87413" x2="79221" y2="87413"/>
                        <a14:foregroundMark x1="79221" y1="86713" x2="79221" y2="86713"/>
                        <a14:foregroundMark x1="79406" y1="87762" x2="79406" y2="87762"/>
                        <a14:foregroundMark x1="79221" y1="87413" x2="79221" y2="87413"/>
                        <a14:foregroundMark x1="71985" y1="86713" x2="71985" y2="86713"/>
                        <a14:foregroundMark x1="71985" y1="86713" x2="71985" y2="86713"/>
                        <a14:foregroundMark x1="71985" y1="87762" x2="71985" y2="87762"/>
                        <a14:foregroundMark x1="65863" y1="87413" x2="65863" y2="87413"/>
                        <a14:foregroundMark x1="65677" y1="87413" x2="65677" y2="87413"/>
                        <a14:foregroundMark x1="65863" y1="86713" x2="65863" y2="86713"/>
                        <a14:foregroundMark x1="65863" y1="87762" x2="65863" y2="87762"/>
                        <a14:foregroundMark x1="79406" y1="86713" x2="79406" y2="86713"/>
                        <a14:foregroundMark x1="79406" y1="87063" x2="79406" y2="87063"/>
                        <a14:foregroundMark x1="79406" y1="86713" x2="79406" y2="86713"/>
                        <a14:foregroundMark x1="79035" y1="87063" x2="79035" y2="8706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08628" y="389728"/>
            <a:ext cx="2238062" cy="1188131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3C7E5C48-FD88-4142-966C-30074663685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8516" y="511152"/>
            <a:ext cx="722868" cy="10667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412768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1FED8F9-2A90-4233-97A2-1CD6705233DF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lvl="0"/>
            <a:r>
              <a:rPr lang="ru-RU" sz="2400" b="1">
                <a:latin typeface="Times New Roman" pitchFamily="18"/>
                <a:cs typeface="Times New Roman" pitchFamily="18"/>
              </a:rPr>
              <a:t>Итоги ЕГЭ по истории (средний балл)</a:t>
            </a:r>
          </a:p>
        </p:txBody>
      </p:sp>
      <p:graphicFrame>
        <p:nvGraphicFramePr>
          <p:cNvPr id="3" name="Диаграмма 2">
            <a:extLst>
              <a:ext uri="{FF2B5EF4-FFF2-40B4-BE49-F238E27FC236}">
                <a16:creationId xmlns:a16="http://schemas.microsoft.com/office/drawing/2014/main" id="{069DB27B-21FB-4325-9EB2-ECC6C86E0892}"/>
              </a:ext>
            </a:extLst>
          </p:cNvPr>
          <p:cNvGraphicFramePr>
            <a:graphicFrameLocks noGrp="1"/>
          </p:cNvGraphicFramePr>
          <p:nvPr>
            <p:ph type="chart" idx="4294967295"/>
          </p:nvPr>
        </p:nvGraphicFramePr>
        <p:xfrm>
          <a:off x="1762320" y="864359"/>
          <a:ext cx="8784000" cy="5441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1AE896C-6238-47AE-92F5-6A3A963C08DD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lvl="0"/>
            <a:r>
              <a:rPr lang="ru-RU" sz="2400" b="1">
                <a:latin typeface="Times New Roman" pitchFamily="18"/>
                <a:cs typeface="Times New Roman" pitchFamily="18"/>
              </a:rPr>
              <a:t>Итоги ЕГЭ по информатике ИКТ(средний балл)</a:t>
            </a:r>
          </a:p>
        </p:txBody>
      </p:sp>
      <p:graphicFrame>
        <p:nvGraphicFramePr>
          <p:cNvPr id="3" name="Диаграмма 2">
            <a:extLst>
              <a:ext uri="{FF2B5EF4-FFF2-40B4-BE49-F238E27FC236}">
                <a16:creationId xmlns:a16="http://schemas.microsoft.com/office/drawing/2014/main" id="{E1D1547F-FB07-4E04-881C-835CE4DEAF61}"/>
              </a:ext>
            </a:extLst>
          </p:cNvPr>
          <p:cNvGraphicFramePr>
            <a:graphicFrameLocks noGrp="1"/>
          </p:cNvGraphicFramePr>
          <p:nvPr>
            <p:ph type="chart" idx="4294967295"/>
          </p:nvPr>
        </p:nvGraphicFramePr>
        <p:xfrm>
          <a:off x="2150400" y="837720"/>
          <a:ext cx="7884360" cy="55828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86A1E3F-D2E9-48FE-840F-5EC78EFD83F9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81925" y="108488"/>
            <a:ext cx="9651995" cy="683512"/>
          </a:xfrm>
        </p:spPr>
        <p:txBody>
          <a:bodyPr/>
          <a:lstStyle/>
          <a:p>
            <a:pPr lvl="0"/>
            <a:r>
              <a:rPr lang="ru-RU" sz="2400" b="1">
                <a:latin typeface="Times New Roman" pitchFamily="18"/>
                <a:cs typeface="Times New Roman" pitchFamily="18"/>
              </a:rPr>
              <a:t>Итоги ЕГЭ математика базовая (средний балл)</a:t>
            </a:r>
          </a:p>
        </p:txBody>
      </p:sp>
      <p:sp>
        <p:nvSpPr>
          <p:cNvPr id="3" name="Содержимое 3">
            <a:extLst>
              <a:ext uri="{FF2B5EF4-FFF2-40B4-BE49-F238E27FC236}">
                <a16:creationId xmlns:a16="http://schemas.microsoft.com/office/drawing/2014/main" id="{E4242734-F03F-4D03-8FD8-70B1902EE9D8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740000" y="792000"/>
            <a:ext cx="8717760" cy="4551120"/>
          </a:xfrm>
        </p:spPr>
        <p:txBody>
          <a:bodyPr>
            <a:normAutofit/>
          </a:bodyPr>
          <a:lstStyle/>
          <a:p>
            <a:pPr lvl="0"/>
            <a:r>
              <a:rPr lang="ru-RU" sz="2400" b="1" dirty="0">
                <a:latin typeface="Times New Roman" pitchFamily="18"/>
              </a:rPr>
              <a:t>В 2023 году сдавали 27 выпускников  из 48.</a:t>
            </a:r>
          </a:p>
          <a:p>
            <a:pPr lvl="0"/>
            <a:r>
              <a:rPr lang="ru-RU" sz="2400" b="1" dirty="0">
                <a:latin typeface="Times New Roman" pitchFamily="18"/>
              </a:rPr>
              <a:t>По </a:t>
            </a:r>
            <a:r>
              <a:rPr lang="ru-RU" sz="2400" b="1" dirty="0" err="1">
                <a:latin typeface="Times New Roman" pitchFamily="18"/>
              </a:rPr>
              <a:t>Ординскому</a:t>
            </a:r>
            <a:r>
              <a:rPr lang="ru-RU" sz="2400" b="1" dirty="0">
                <a:latin typeface="Times New Roman" pitchFamily="18"/>
              </a:rPr>
              <a:t> округу средняя оценка - 4,00;</a:t>
            </a:r>
          </a:p>
          <a:p>
            <a:pPr lvl="0"/>
            <a:r>
              <a:rPr lang="ru-RU" sz="2400" b="1" dirty="0">
                <a:latin typeface="Times New Roman" pitchFamily="18"/>
              </a:rPr>
              <a:t>По Пермскому краю средняя оценка — 4,2.</a:t>
            </a:r>
          </a:p>
          <a:p>
            <a:pPr lvl="0"/>
            <a:r>
              <a:rPr lang="ru-RU" sz="2400" b="1" dirty="0">
                <a:latin typeface="Times New Roman" pitchFamily="18"/>
              </a:rPr>
              <a:t> </a:t>
            </a:r>
          </a:p>
        </p:txBody>
      </p:sp>
      <p:graphicFrame>
        <p:nvGraphicFramePr>
          <p:cNvPr id="4" name="Таблица 3">
            <a:extLst>
              <a:ext uri="{FF2B5EF4-FFF2-40B4-BE49-F238E27FC236}">
                <a16:creationId xmlns:a16="http://schemas.microsoft.com/office/drawing/2014/main" id="{FB46D200-F4B7-4338-9F2F-9275DDC7D51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12763803"/>
              </p:ext>
            </p:extLst>
          </p:nvPr>
        </p:nvGraphicFramePr>
        <p:xfrm>
          <a:off x="1596000" y="2185561"/>
          <a:ext cx="8930880" cy="4546800"/>
        </p:xfrm>
        <a:graphic>
          <a:graphicData uri="http://schemas.openxmlformats.org/drawingml/2006/table">
            <a:tbl>
              <a:tblPr firstRow="1" bandRow="1"/>
              <a:tblGrid>
                <a:gridCol w="1784880">
                  <a:extLst>
                    <a:ext uri="{9D8B030D-6E8A-4147-A177-3AD203B41FA5}">
                      <a16:colId xmlns:a16="http://schemas.microsoft.com/office/drawing/2014/main" val="1888066989"/>
                    </a:ext>
                  </a:extLst>
                </a:gridCol>
                <a:gridCol w="1784880">
                  <a:extLst>
                    <a:ext uri="{9D8B030D-6E8A-4147-A177-3AD203B41FA5}">
                      <a16:colId xmlns:a16="http://schemas.microsoft.com/office/drawing/2014/main" val="96793100"/>
                    </a:ext>
                  </a:extLst>
                </a:gridCol>
                <a:gridCol w="1784880">
                  <a:extLst>
                    <a:ext uri="{9D8B030D-6E8A-4147-A177-3AD203B41FA5}">
                      <a16:colId xmlns:a16="http://schemas.microsoft.com/office/drawing/2014/main" val="3114618183"/>
                    </a:ext>
                  </a:extLst>
                </a:gridCol>
                <a:gridCol w="1784880">
                  <a:extLst>
                    <a:ext uri="{9D8B030D-6E8A-4147-A177-3AD203B41FA5}">
                      <a16:colId xmlns:a16="http://schemas.microsoft.com/office/drawing/2014/main" val="1967329282"/>
                    </a:ext>
                  </a:extLst>
                </a:gridCol>
                <a:gridCol w="1791360">
                  <a:extLst>
                    <a:ext uri="{9D8B030D-6E8A-4147-A177-3AD203B41FA5}">
                      <a16:colId xmlns:a16="http://schemas.microsoft.com/office/drawing/2014/main" val="446448422"/>
                    </a:ext>
                  </a:extLst>
                </a:gridCol>
              </a:tblGrid>
              <a:tr h="730799">
                <a:tc>
                  <a:txBody>
                    <a:bodyPr/>
                    <a:lstStyle/>
                    <a:p>
                      <a:pPr marL="0" marR="0" lvl="0" indent="0" algn="ctr" rtl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ru-RU" sz="2400" b="0" i="0" u="none" strike="noStrike" kern="12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icrosoft YaHei" pitchFamily="2"/>
                          <a:cs typeface="Times New Roman" panose="02020603050405020304" pitchFamily="18" charset="0"/>
                        </a:rPr>
                        <a:t>ОО</a:t>
                      </a:r>
                    </a:p>
                  </a:txBody>
                  <a:tcPr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ru-RU" sz="2400" b="0" i="0" u="none" strike="noStrike" kern="12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icrosoft YaHei" pitchFamily="2"/>
                          <a:cs typeface="Times New Roman" panose="02020603050405020304" pitchFamily="18" charset="0"/>
                        </a:rPr>
                        <a:t>Кол-во</a:t>
                      </a:r>
                    </a:p>
                  </a:txBody>
                  <a:tcPr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ru-RU" sz="2400" b="0" i="0" u="none" strike="noStrike" kern="12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icrosoft YaHei" pitchFamily="2"/>
                          <a:cs typeface="Times New Roman" panose="02020603050405020304" pitchFamily="18" charset="0"/>
                        </a:rPr>
                        <a:t>Ср. оценка</a:t>
                      </a:r>
                    </a:p>
                  </a:txBody>
                  <a:tcPr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ru-RU" sz="2400" b="0" i="0" u="none" strike="noStrike" kern="12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icrosoft YaHei" pitchFamily="2"/>
                          <a:cs typeface="Times New Roman" panose="02020603050405020304" pitchFamily="18" charset="0"/>
                        </a:rPr>
                        <a:t>Кол - во сдавших</a:t>
                      </a:r>
                    </a:p>
                  </a:txBody>
                  <a:tcPr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ru-RU" sz="2400" b="0" i="0" u="none" strike="noStrike" kern="12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Microsoft YaHei" pitchFamily="2"/>
                          <a:cs typeface="Times New Roman" panose="02020603050405020304" pitchFamily="18" charset="0"/>
                        </a:rPr>
                        <a:t>Кол - во не сдавших</a:t>
                      </a:r>
                    </a:p>
                  </a:txBody>
                  <a:tcPr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19386736"/>
                  </a:ext>
                </a:extLst>
              </a:tr>
              <a:tr h="1090800">
                <a:tc>
                  <a:txBody>
                    <a:bodyPr/>
                    <a:lstStyle/>
                    <a:p>
                      <a:pPr marL="0" marR="0" lvl="0" indent="0" algn="ctr" rtl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endParaRPr lang="ru-RU" sz="2400" b="0" i="0" u="none" strike="noStrike" kern="1200" dirty="0">
                        <a:ln>
                          <a:noFill/>
                        </a:ln>
                        <a:latin typeface="Times New Roman" panose="02020603050405020304" pitchFamily="18" charset="0"/>
                        <a:ea typeface="Microsoft YaHei" pitchFamily="2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rtl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ru-RU" sz="2400" b="0" i="0" u="none" strike="noStrike" kern="1200" dirty="0" err="1">
                          <a:ln>
                            <a:noFill/>
                          </a:ln>
                          <a:latin typeface="Times New Roman" panose="02020603050405020304" pitchFamily="18" charset="0"/>
                          <a:ea typeface="Microsoft YaHei" pitchFamily="2"/>
                          <a:cs typeface="Times New Roman" panose="02020603050405020304" pitchFamily="18" charset="0"/>
                        </a:rPr>
                        <a:t>Ашапская</a:t>
                      </a:r>
                      <a:r>
                        <a:rPr lang="ru-RU" sz="2400" b="0" i="0" u="none" strike="noStrike" kern="1200" dirty="0">
                          <a:ln>
                            <a:noFill/>
                          </a:ln>
                          <a:latin typeface="Times New Roman" panose="02020603050405020304" pitchFamily="18" charset="0"/>
                          <a:ea typeface="Microsoft YaHei" pitchFamily="2"/>
                          <a:cs typeface="Times New Roman" panose="02020603050405020304" pitchFamily="18" charset="0"/>
                        </a:rPr>
                        <a:t> СОШ</a:t>
                      </a: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endParaRPr lang="ru-RU" sz="2400" b="0" i="0" u="none" strike="noStrike" kern="1200" dirty="0">
                        <a:ln>
                          <a:noFill/>
                        </a:ln>
                        <a:latin typeface="Times New Roman" panose="02020603050405020304" pitchFamily="18" charset="0"/>
                        <a:ea typeface="Microsoft YaHei" pitchFamily="2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rtl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ru-RU" sz="2400" b="0" i="0" u="none" strike="noStrike" kern="1200" dirty="0">
                          <a:ln>
                            <a:noFill/>
                          </a:ln>
                          <a:latin typeface="Times New Roman" panose="02020603050405020304" pitchFamily="18" charset="0"/>
                          <a:ea typeface="Microsoft YaHei" pitchFamily="2"/>
                          <a:cs typeface="Times New Roman" panose="02020603050405020304" pitchFamily="18" charset="0"/>
                        </a:rPr>
                        <a:t>13</a:t>
                      </a: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endParaRPr lang="ru-RU" sz="2400" b="0" i="0" u="none" strike="noStrike" kern="1200" dirty="0">
                        <a:ln>
                          <a:noFill/>
                        </a:ln>
                        <a:latin typeface="Times New Roman" panose="02020603050405020304" pitchFamily="18" charset="0"/>
                        <a:ea typeface="Microsoft YaHei" pitchFamily="2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rtl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ru-RU" sz="2400" b="0" i="0" u="none" strike="noStrike" kern="1200" dirty="0">
                          <a:ln>
                            <a:noFill/>
                          </a:ln>
                          <a:latin typeface="Times New Roman" panose="02020603050405020304" pitchFamily="18" charset="0"/>
                          <a:ea typeface="Microsoft YaHei" pitchFamily="2"/>
                          <a:cs typeface="Times New Roman" panose="02020603050405020304" pitchFamily="18" charset="0"/>
                        </a:rPr>
                        <a:t>4,8</a:t>
                      </a: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endParaRPr lang="ru-RU" sz="2400" b="0" i="0" u="none" strike="noStrike" kern="1200" dirty="0">
                        <a:ln>
                          <a:noFill/>
                        </a:ln>
                        <a:latin typeface="Times New Roman" panose="02020603050405020304" pitchFamily="18" charset="0"/>
                        <a:ea typeface="Microsoft YaHei" pitchFamily="2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rtl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ru-RU" sz="2400" b="0" i="0" u="none" strike="noStrike" kern="1200" dirty="0">
                          <a:ln>
                            <a:noFill/>
                          </a:ln>
                          <a:latin typeface="Times New Roman" panose="02020603050405020304" pitchFamily="18" charset="0"/>
                          <a:ea typeface="Microsoft YaHei" pitchFamily="2"/>
                          <a:cs typeface="Times New Roman" panose="02020603050405020304" pitchFamily="18" charset="0"/>
                        </a:rPr>
                        <a:t>13</a:t>
                      </a: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endParaRPr lang="ru-RU" sz="2400" b="0" i="0" u="none" strike="noStrike" kern="1200" dirty="0">
                        <a:ln>
                          <a:noFill/>
                        </a:ln>
                        <a:latin typeface="Times New Roman" panose="02020603050405020304" pitchFamily="18" charset="0"/>
                        <a:ea typeface="Microsoft YaHei" pitchFamily="2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rtl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ru-RU" sz="2400" b="0" i="0" u="none" strike="noStrike" kern="1200" dirty="0">
                          <a:ln>
                            <a:noFill/>
                          </a:ln>
                          <a:latin typeface="Times New Roman" panose="02020603050405020304" pitchFamily="18" charset="0"/>
                          <a:ea typeface="Microsoft YaHei" pitchFamily="2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54993514"/>
                  </a:ext>
                </a:extLst>
              </a:tr>
              <a:tr h="1054440">
                <a:tc>
                  <a:txBody>
                    <a:bodyPr/>
                    <a:lstStyle/>
                    <a:p>
                      <a:pPr marL="0" marR="0" lvl="0" indent="0" algn="ctr" rtl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endParaRPr lang="ru-RU" sz="2400" b="0" i="0" u="none" strike="noStrike" kern="1200" dirty="0">
                        <a:ln>
                          <a:noFill/>
                        </a:ln>
                        <a:latin typeface="Times New Roman" panose="02020603050405020304" pitchFamily="18" charset="0"/>
                        <a:ea typeface="Microsoft YaHei" pitchFamily="2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rtl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ru-RU" sz="2400" b="0" i="0" u="none" strike="noStrike" kern="1200" dirty="0" err="1">
                          <a:ln>
                            <a:noFill/>
                          </a:ln>
                          <a:latin typeface="Times New Roman" panose="02020603050405020304" pitchFamily="18" charset="0"/>
                          <a:ea typeface="Microsoft YaHei" pitchFamily="2"/>
                          <a:cs typeface="Times New Roman" panose="02020603050405020304" pitchFamily="18" charset="0"/>
                        </a:rPr>
                        <a:t>Карьевская</a:t>
                      </a:r>
                      <a:r>
                        <a:rPr lang="ru-RU" sz="2400" b="0" i="0" u="none" strike="noStrike" kern="1200" dirty="0">
                          <a:ln>
                            <a:noFill/>
                          </a:ln>
                          <a:latin typeface="Times New Roman" panose="02020603050405020304" pitchFamily="18" charset="0"/>
                          <a:ea typeface="Microsoft YaHei" pitchFamily="2"/>
                          <a:cs typeface="Times New Roman" panose="02020603050405020304" pitchFamily="18" charset="0"/>
                        </a:rPr>
                        <a:t> СОШ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endParaRPr lang="ru-RU" sz="2400" b="0" i="0" u="none" strike="noStrike" kern="1200" dirty="0">
                        <a:ln>
                          <a:noFill/>
                        </a:ln>
                        <a:latin typeface="Times New Roman" panose="02020603050405020304" pitchFamily="18" charset="0"/>
                        <a:ea typeface="Microsoft YaHei" pitchFamily="2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rtl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ru-RU" sz="2400" b="0" i="0" u="none" strike="noStrike" kern="1200" dirty="0">
                          <a:ln>
                            <a:noFill/>
                          </a:ln>
                          <a:latin typeface="Times New Roman" panose="02020603050405020304" pitchFamily="18" charset="0"/>
                          <a:ea typeface="Microsoft YaHei" pitchFamily="2"/>
                          <a:cs typeface="Times New Roman" panose="02020603050405020304" pitchFamily="18" charset="0"/>
                        </a:rPr>
                        <a:t>7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endParaRPr lang="ru-RU" sz="2400" b="0" i="0" u="none" strike="noStrike" kern="1200" dirty="0">
                        <a:ln>
                          <a:noFill/>
                        </a:ln>
                        <a:latin typeface="Times New Roman" panose="02020603050405020304" pitchFamily="18" charset="0"/>
                        <a:ea typeface="Microsoft YaHei" pitchFamily="2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rtl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ru-RU" sz="2400" b="0" i="0" u="none" strike="noStrike" kern="1200" dirty="0">
                          <a:ln>
                            <a:noFill/>
                          </a:ln>
                          <a:latin typeface="Times New Roman" panose="02020603050405020304" pitchFamily="18" charset="0"/>
                          <a:ea typeface="Microsoft YaHei" pitchFamily="2"/>
                          <a:cs typeface="Times New Roman" panose="02020603050405020304" pitchFamily="18" charset="0"/>
                        </a:rPr>
                        <a:t>3,57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endParaRPr lang="ru-RU" sz="2400" b="0" i="0" u="none" strike="noStrike" kern="1200" dirty="0">
                        <a:ln>
                          <a:noFill/>
                        </a:ln>
                        <a:latin typeface="Times New Roman" panose="02020603050405020304" pitchFamily="18" charset="0"/>
                        <a:ea typeface="Microsoft YaHei" pitchFamily="2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rtl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ru-RU" sz="2400" b="0" i="0" u="none" strike="noStrike" kern="1200" dirty="0">
                          <a:ln>
                            <a:noFill/>
                          </a:ln>
                          <a:latin typeface="Times New Roman" panose="02020603050405020304" pitchFamily="18" charset="0"/>
                          <a:ea typeface="Microsoft YaHei" pitchFamily="2"/>
                          <a:cs typeface="Times New Roman" panose="02020603050405020304" pitchFamily="18" charset="0"/>
                        </a:rPr>
                        <a:t>6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endParaRPr lang="ru-RU" sz="2400" b="0" i="0" u="none" strike="noStrike" kern="1200" dirty="0">
                        <a:ln>
                          <a:noFill/>
                        </a:ln>
                        <a:latin typeface="Times New Roman" panose="02020603050405020304" pitchFamily="18" charset="0"/>
                        <a:ea typeface="Microsoft YaHei" pitchFamily="2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rtl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ru-RU" sz="2400" b="0" i="0" u="none" strike="noStrike" kern="1200" dirty="0">
                          <a:ln>
                            <a:noFill/>
                          </a:ln>
                          <a:latin typeface="Times New Roman" panose="02020603050405020304" pitchFamily="18" charset="0"/>
                          <a:ea typeface="Microsoft YaHei" pitchFamily="2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33298135"/>
                  </a:ext>
                </a:extLst>
              </a:tr>
              <a:tr h="1346400">
                <a:tc>
                  <a:txBody>
                    <a:bodyPr/>
                    <a:lstStyle/>
                    <a:p>
                      <a:pPr marL="0" marR="0" lvl="0" indent="0" algn="ctr" rtl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endParaRPr lang="ru-RU" sz="2400" b="0" i="0" u="none" strike="noStrike" kern="1200" dirty="0">
                        <a:ln>
                          <a:noFill/>
                        </a:ln>
                        <a:latin typeface="Times New Roman" panose="02020603050405020304" pitchFamily="18" charset="0"/>
                        <a:ea typeface="Microsoft YaHei" pitchFamily="2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rtl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ru-RU" sz="2400" b="0" i="0" u="none" strike="noStrike" kern="1200" dirty="0" err="1">
                          <a:ln>
                            <a:noFill/>
                          </a:ln>
                          <a:latin typeface="Times New Roman" panose="02020603050405020304" pitchFamily="18" charset="0"/>
                          <a:ea typeface="Microsoft YaHei" pitchFamily="2"/>
                          <a:cs typeface="Times New Roman" panose="02020603050405020304" pitchFamily="18" charset="0"/>
                        </a:rPr>
                        <a:t>Ординская</a:t>
                      </a:r>
                      <a:r>
                        <a:rPr lang="ru-RU" sz="2400" b="0" i="0" u="none" strike="noStrike" kern="1200" dirty="0">
                          <a:ln>
                            <a:noFill/>
                          </a:ln>
                          <a:latin typeface="Times New Roman" panose="02020603050405020304" pitchFamily="18" charset="0"/>
                          <a:ea typeface="Microsoft YaHei" pitchFamily="2"/>
                          <a:cs typeface="Times New Roman" panose="02020603050405020304" pitchFamily="18" charset="0"/>
                        </a:rPr>
                        <a:t> СОШ</a:t>
                      </a: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endParaRPr lang="ru-RU" sz="2400" b="0" i="0" u="none" strike="noStrike" kern="1200" dirty="0">
                        <a:ln>
                          <a:noFill/>
                        </a:ln>
                        <a:latin typeface="Times New Roman" panose="02020603050405020304" pitchFamily="18" charset="0"/>
                        <a:ea typeface="Microsoft YaHei" pitchFamily="2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rtl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ru-RU" sz="2400" b="0" i="0" u="none" strike="noStrike" kern="1200" dirty="0">
                          <a:ln>
                            <a:noFill/>
                          </a:ln>
                          <a:latin typeface="Times New Roman" panose="02020603050405020304" pitchFamily="18" charset="0"/>
                          <a:ea typeface="Microsoft YaHei" pitchFamily="2"/>
                          <a:cs typeface="Times New Roman" panose="02020603050405020304" pitchFamily="18" charset="0"/>
                        </a:rPr>
                        <a:t>7</a:t>
                      </a: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endParaRPr lang="ru-RU" sz="2400" b="0" i="0" u="none" strike="noStrike" kern="1200" dirty="0">
                        <a:ln>
                          <a:noFill/>
                        </a:ln>
                        <a:latin typeface="Times New Roman" panose="02020603050405020304" pitchFamily="18" charset="0"/>
                        <a:ea typeface="Microsoft YaHei" pitchFamily="2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rtl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ru-RU" sz="2400" b="0" i="0" u="none" strike="noStrike" kern="1200" dirty="0">
                          <a:ln>
                            <a:noFill/>
                          </a:ln>
                          <a:latin typeface="Times New Roman" panose="02020603050405020304" pitchFamily="18" charset="0"/>
                          <a:ea typeface="Microsoft YaHei" pitchFamily="2"/>
                          <a:cs typeface="Times New Roman" panose="02020603050405020304" pitchFamily="18" charset="0"/>
                        </a:rPr>
                        <a:t>4,29</a:t>
                      </a: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endParaRPr lang="ru-RU" sz="2400" b="0" i="0" u="none" strike="noStrike" kern="1200" dirty="0">
                        <a:ln>
                          <a:noFill/>
                        </a:ln>
                        <a:latin typeface="Times New Roman" panose="02020603050405020304" pitchFamily="18" charset="0"/>
                        <a:ea typeface="Microsoft YaHei" pitchFamily="2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rtl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ru-RU" sz="2400" b="0" i="0" u="none" strike="noStrike" kern="1200" dirty="0">
                          <a:ln>
                            <a:noFill/>
                          </a:ln>
                          <a:latin typeface="Times New Roman" panose="02020603050405020304" pitchFamily="18" charset="0"/>
                          <a:ea typeface="Microsoft YaHei" pitchFamily="2"/>
                          <a:cs typeface="Times New Roman" panose="02020603050405020304" pitchFamily="18" charset="0"/>
                        </a:rPr>
                        <a:t>7</a:t>
                      </a: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endParaRPr lang="ru-RU" sz="2400" b="0" i="0" u="none" strike="noStrike" kern="1200" dirty="0">
                        <a:ln>
                          <a:noFill/>
                        </a:ln>
                        <a:latin typeface="Times New Roman" panose="02020603050405020304" pitchFamily="18" charset="0"/>
                        <a:ea typeface="Microsoft YaHei" pitchFamily="2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rtl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ru-RU" sz="2400" b="0" i="0" u="none" strike="noStrike" kern="1200" dirty="0">
                          <a:ln>
                            <a:noFill/>
                          </a:ln>
                          <a:latin typeface="Times New Roman" panose="02020603050405020304" pitchFamily="18" charset="0"/>
                          <a:ea typeface="Microsoft YaHei" pitchFamily="2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03542340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96DC9B8-8BEC-C9D4-F514-239C412F32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b="1" dirty="0">
                <a:solidFill>
                  <a:srgbClr val="002060"/>
                </a:solidFill>
                <a:latin typeface="Bookman Old Style" panose="02050604050505020204" pitchFamily="18" charset="0"/>
                <a:ea typeface="Microsoft YaHei" pitchFamily="2"/>
                <a:cs typeface="Times New Roman" pitchFamily="18"/>
              </a:rPr>
              <a:t>Аттестат с отличием, медаль за особые успехи в учении  получили 2 ученицы  МБОУ «</a:t>
            </a:r>
            <a:r>
              <a:rPr lang="ru-RU" sz="2400" b="1" dirty="0" err="1">
                <a:solidFill>
                  <a:srgbClr val="002060"/>
                </a:solidFill>
                <a:latin typeface="Bookman Old Style" panose="02050604050505020204" pitchFamily="18" charset="0"/>
                <a:ea typeface="Microsoft YaHei" pitchFamily="2"/>
                <a:cs typeface="Times New Roman" pitchFamily="18"/>
              </a:rPr>
              <a:t>Ашапская</a:t>
            </a:r>
            <a:r>
              <a:rPr lang="ru-RU" sz="2400" b="1" dirty="0">
                <a:solidFill>
                  <a:srgbClr val="002060"/>
                </a:solidFill>
                <a:latin typeface="Bookman Old Style" panose="02050604050505020204" pitchFamily="18" charset="0"/>
                <a:ea typeface="Microsoft YaHei" pitchFamily="2"/>
                <a:cs typeface="Times New Roman" pitchFamily="18"/>
              </a:rPr>
              <a:t>  СОШ» - </a:t>
            </a:r>
            <a:r>
              <a:rPr lang="ru-RU" sz="2400" b="1" i="0" dirty="0">
                <a:solidFill>
                  <a:srgbClr val="002060"/>
                </a:solidFill>
                <a:effectLst/>
                <a:latin typeface="Bookman Old Style" panose="02050604050505020204" pitchFamily="18" charset="0"/>
              </a:rPr>
              <a:t>Светлана Панькова и Ангелина </a:t>
            </a:r>
            <a:r>
              <a:rPr lang="ru-RU" sz="2400" b="1" i="0" dirty="0" err="1">
                <a:solidFill>
                  <a:srgbClr val="002060"/>
                </a:solidFill>
                <a:effectLst/>
                <a:latin typeface="Bookman Old Style" panose="02050604050505020204" pitchFamily="18" charset="0"/>
              </a:rPr>
              <a:t>Чуракова</a:t>
            </a:r>
            <a:r>
              <a:rPr lang="ru-RU" sz="2400" b="1" i="0" dirty="0">
                <a:solidFill>
                  <a:srgbClr val="002060"/>
                </a:solidFill>
                <a:effectLst/>
                <a:latin typeface="Bookman Old Style" panose="02050604050505020204" pitchFamily="18" charset="0"/>
              </a:rPr>
              <a:t>. </a:t>
            </a:r>
            <a:endParaRPr lang="ru-RU" sz="2400" b="1" dirty="0">
              <a:solidFill>
                <a:srgbClr val="002060"/>
              </a:solidFill>
              <a:latin typeface="Bookman Old Style" panose="02050604050505020204" pitchFamily="18" charset="0"/>
            </a:endParaRPr>
          </a:p>
        </p:txBody>
      </p:sp>
      <p:pic>
        <p:nvPicPr>
          <p:cNvPr id="2054" name="Picture 6">
            <a:extLst>
              <a:ext uri="{FF2B5EF4-FFF2-40B4-BE49-F238E27FC236}">
                <a16:creationId xmlns:a16="http://schemas.microsoft.com/office/drawing/2014/main" id="{1C40E40C-35A9-3B58-25FE-5335D47D5DE9}"/>
              </a:ext>
            </a:extLst>
          </p:cNvPr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1690688"/>
            <a:ext cx="3900552" cy="4351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>
            <a:extLst>
              <a:ext uri="{FF2B5EF4-FFF2-40B4-BE49-F238E27FC236}">
                <a16:creationId xmlns:a16="http://schemas.microsoft.com/office/drawing/2014/main" id="{17788D15-37D8-3BFC-7362-4C807AC66A50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08908" y="1985156"/>
            <a:ext cx="5532895" cy="4351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46982107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5546A35-D761-4518-8046-10C06715C9A0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2061480" y="288000"/>
            <a:ext cx="7886520" cy="648000"/>
          </a:xfrm>
        </p:spPr>
        <p:txBody>
          <a:bodyPr/>
          <a:lstStyle/>
          <a:p>
            <a:pPr lvl="0"/>
            <a:r>
              <a:rPr lang="ru-RU" sz="2800">
                <a:latin typeface="Times New Roman" pitchFamily="18"/>
                <a:cs typeface="Times New Roman" pitchFamily="18"/>
              </a:rPr>
              <a:t>Итоги ОГЭ -  9</a:t>
            </a:r>
          </a:p>
        </p:txBody>
      </p:sp>
      <p:graphicFrame>
        <p:nvGraphicFramePr>
          <p:cNvPr id="3" name="Таблица 2">
            <a:extLst>
              <a:ext uri="{FF2B5EF4-FFF2-40B4-BE49-F238E27FC236}">
                <a16:creationId xmlns:a16="http://schemas.microsoft.com/office/drawing/2014/main" id="{734DDF7E-7711-4AFE-BE29-991078CD8FA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8796256"/>
              </p:ext>
            </p:extLst>
          </p:nvPr>
        </p:nvGraphicFramePr>
        <p:xfrm>
          <a:off x="1733521" y="1152361"/>
          <a:ext cx="8686437" cy="5499359"/>
        </p:xfrm>
        <a:graphic>
          <a:graphicData uri="http://schemas.openxmlformats.org/drawingml/2006/table">
            <a:tbl>
              <a:tblPr/>
              <a:tblGrid>
                <a:gridCol w="2291399">
                  <a:extLst>
                    <a:ext uri="{9D8B030D-6E8A-4147-A177-3AD203B41FA5}">
                      <a16:colId xmlns:a16="http://schemas.microsoft.com/office/drawing/2014/main" val="1980647417"/>
                    </a:ext>
                  </a:extLst>
                </a:gridCol>
                <a:gridCol w="1927799">
                  <a:extLst>
                    <a:ext uri="{9D8B030D-6E8A-4147-A177-3AD203B41FA5}">
                      <a16:colId xmlns:a16="http://schemas.microsoft.com/office/drawing/2014/main" val="2926474444"/>
                    </a:ext>
                  </a:extLst>
                </a:gridCol>
                <a:gridCol w="1903320">
                  <a:extLst>
                    <a:ext uri="{9D8B030D-6E8A-4147-A177-3AD203B41FA5}">
                      <a16:colId xmlns:a16="http://schemas.microsoft.com/office/drawing/2014/main" val="441307923"/>
                    </a:ext>
                  </a:extLst>
                </a:gridCol>
                <a:gridCol w="2563919">
                  <a:extLst>
                    <a:ext uri="{9D8B030D-6E8A-4147-A177-3AD203B41FA5}">
                      <a16:colId xmlns:a16="http://schemas.microsoft.com/office/drawing/2014/main" val="4094856468"/>
                    </a:ext>
                  </a:extLst>
                </a:gridCol>
              </a:tblGrid>
              <a:tr h="1230839">
                <a:tc>
                  <a:txBody>
                    <a:bodyPr/>
                    <a:lstStyle/>
                    <a:p>
                      <a:pPr marL="0" marR="0" lvl="0" indent="0" algn="ctr" rtl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b="1" i="0" u="none" strike="noStrike" spc="0">
                          <a:solidFill>
                            <a:srgbClr val="FFFFFF"/>
                          </a:solidFill>
                        </a:defRPr>
                      </a:pPr>
                      <a:r>
                        <a:rPr lang="ru-RU" sz="2400" b="1" i="0" u="none" strike="noStrike" kern="1200" spc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Trebuchet MS" pitchFamily="34"/>
                          <a:ea typeface="Microsoft YaHei" pitchFamily="2"/>
                          <a:cs typeface="Mangal" pitchFamily="2"/>
                        </a:rPr>
                        <a:t>Год</a:t>
                      </a:r>
                    </a:p>
                  </a:txBody>
                  <a:tcPr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pc="0"/>
                      </a:pPr>
                      <a:r>
                        <a:rPr lang="ru-RU" sz="2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2021 год</a:t>
                      </a:r>
                    </a:p>
                  </a:txBody>
                  <a:tcPr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pc="0"/>
                      </a:pPr>
                      <a:r>
                        <a:rPr lang="ru-RU" sz="2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2022 год</a:t>
                      </a:r>
                    </a:p>
                  </a:txBody>
                  <a:tcPr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pc="0"/>
                      </a:pPr>
                      <a:r>
                        <a:rPr lang="ru-RU" sz="2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2023 год</a:t>
                      </a:r>
                    </a:p>
                  </a:txBody>
                  <a:tcPr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5708713"/>
                  </a:ext>
                </a:extLst>
              </a:tr>
              <a:tr h="399960">
                <a:tc>
                  <a:txBody>
                    <a:bodyPr/>
                    <a:lstStyle/>
                    <a:p>
                      <a:pPr marL="0" marR="0" lvl="0" indent="0" algn="ctr" rtl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spc="0"/>
                      </a:pPr>
                      <a:r>
                        <a:rPr lang="ru-RU" sz="1800" b="0" i="0" u="none" strike="noStrike" kern="1200" spc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Trebuchet MS" pitchFamily="34"/>
                          <a:ea typeface="Microsoft YaHei" pitchFamily="2"/>
                          <a:cs typeface="Mangal" pitchFamily="2"/>
                        </a:rPr>
                        <a:t>Всего обучающихся</a:t>
                      </a: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spc="0"/>
                      </a:pPr>
                      <a:r>
                        <a:rPr lang="ru-RU" sz="2400" b="0" i="0" u="none" strike="noStrike" kern="1200" spc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Trebuchet MS" pitchFamily="34"/>
                          <a:ea typeface="Microsoft YaHei" pitchFamily="2"/>
                          <a:cs typeface="Mangal" pitchFamily="2"/>
                        </a:rPr>
                        <a:t>152</a:t>
                      </a: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spc="0"/>
                      </a:pPr>
                      <a:r>
                        <a:rPr lang="ru-RU" sz="2400" b="0" i="0" u="none" strike="noStrike" kern="1200" spc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Trebuchet MS" pitchFamily="34"/>
                          <a:ea typeface="Microsoft YaHei" pitchFamily="2"/>
                          <a:cs typeface="Mangal" pitchFamily="2"/>
                        </a:rPr>
                        <a:t>180</a:t>
                      </a: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spc="0"/>
                      </a:pPr>
                      <a:r>
                        <a:rPr lang="ru-RU" sz="2400" b="0" i="0" u="none" strike="noStrike" kern="1200" spc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Trebuchet MS" pitchFamily="34"/>
                          <a:ea typeface="Microsoft YaHei" pitchFamily="2"/>
                          <a:cs typeface="Mangal" pitchFamily="2"/>
                        </a:rPr>
                        <a:t>167</a:t>
                      </a: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23742315"/>
                  </a:ext>
                </a:extLst>
              </a:tr>
              <a:tr h="1525320">
                <a:tc>
                  <a:txBody>
                    <a:bodyPr/>
                    <a:lstStyle/>
                    <a:p>
                      <a:pPr marL="0" marR="0" lvl="0" indent="0" algn="ctr" rtl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spc="0"/>
                      </a:pPr>
                      <a:endParaRPr lang="ru-RU" sz="1800" b="0" i="0" u="none" strike="noStrike" kern="1200" spc="0" dirty="0">
                        <a:ln>
                          <a:noFill/>
                        </a:ln>
                        <a:solidFill>
                          <a:srgbClr val="000000"/>
                        </a:solidFill>
                        <a:latin typeface="Trebuchet MS" pitchFamily="34"/>
                        <a:ea typeface="Microsoft YaHei" pitchFamily="2"/>
                        <a:cs typeface="Mangal" pitchFamily="2"/>
                      </a:endParaRPr>
                    </a:p>
                    <a:p>
                      <a:pPr marL="0" marR="0" lvl="0" indent="0" algn="ctr" rtl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spc="0"/>
                      </a:pPr>
                      <a:r>
                        <a:rPr lang="ru-RU" sz="1800" b="0" i="0" u="none" strike="noStrike" kern="1200" spc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Trebuchet MS" pitchFamily="34"/>
                          <a:ea typeface="Microsoft YaHei" pitchFamily="2"/>
                          <a:cs typeface="Mangal" pitchFamily="2"/>
                        </a:rPr>
                        <a:t>Допущено к экзаменам</a:t>
                      </a:r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spc="0"/>
                      </a:pPr>
                      <a:endParaRPr lang="ru-RU" sz="2400" b="0" i="0" u="none" strike="noStrike" kern="1200" spc="0" dirty="0">
                        <a:ln>
                          <a:noFill/>
                        </a:ln>
                        <a:solidFill>
                          <a:srgbClr val="000000"/>
                        </a:solidFill>
                        <a:latin typeface="Trebuchet MS" pitchFamily="34"/>
                        <a:ea typeface="Microsoft YaHei" pitchFamily="2"/>
                        <a:cs typeface="Mangal" pitchFamily="2"/>
                      </a:endParaRPr>
                    </a:p>
                    <a:p>
                      <a:pPr marL="0" marR="0" lvl="0" indent="0" algn="ctr" rtl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spc="0"/>
                      </a:pPr>
                      <a:r>
                        <a:rPr lang="ru-RU" sz="2400" b="0" i="0" u="none" strike="noStrike" kern="1200" spc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Trebuchet MS" pitchFamily="34"/>
                          <a:ea typeface="Microsoft YaHei" pitchFamily="2"/>
                          <a:cs typeface="Mangal" pitchFamily="2"/>
                        </a:rPr>
                        <a:t>152(100%)</a:t>
                      </a:r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spc="0"/>
                      </a:pPr>
                      <a:endParaRPr lang="ru-RU" sz="2400" b="0" i="0" u="none" strike="noStrike" kern="1200" spc="0" dirty="0">
                        <a:ln>
                          <a:noFill/>
                        </a:ln>
                        <a:solidFill>
                          <a:srgbClr val="000000"/>
                        </a:solidFill>
                        <a:latin typeface="Trebuchet MS" pitchFamily="34"/>
                        <a:ea typeface="Microsoft YaHei" pitchFamily="2"/>
                        <a:cs typeface="Mangal" pitchFamily="2"/>
                      </a:endParaRPr>
                    </a:p>
                    <a:p>
                      <a:pPr marL="0" marR="0" lvl="0" indent="0" algn="ctr" rtl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spc="0"/>
                      </a:pPr>
                      <a:r>
                        <a:rPr lang="ru-RU" sz="2400" b="0" i="0" u="none" strike="noStrike" kern="1200" spc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Trebuchet MS" pitchFamily="34"/>
                          <a:ea typeface="Microsoft YaHei" pitchFamily="2"/>
                          <a:cs typeface="Mangal" pitchFamily="2"/>
                        </a:rPr>
                        <a:t>180 (100%)</a:t>
                      </a:r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spc="0"/>
                      </a:pPr>
                      <a:endParaRPr lang="ru-RU" sz="2400" b="0" i="0" u="none" strike="noStrike" kern="1200" spc="0" dirty="0">
                        <a:ln>
                          <a:noFill/>
                        </a:ln>
                        <a:solidFill>
                          <a:srgbClr val="000000"/>
                        </a:solidFill>
                        <a:latin typeface="Trebuchet MS" pitchFamily="34"/>
                        <a:ea typeface="Microsoft YaHei" pitchFamily="2"/>
                        <a:cs typeface="Mangal" pitchFamily="2"/>
                      </a:endParaRPr>
                    </a:p>
                    <a:p>
                      <a:pPr marL="0" marR="0" lvl="0" indent="0" algn="ctr" rtl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spc="0"/>
                      </a:pPr>
                      <a:r>
                        <a:rPr lang="ru-RU" sz="2400" b="0" i="0" u="none" strike="noStrike" kern="1200" spc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Trebuchet MS" pitchFamily="34"/>
                          <a:ea typeface="Microsoft YaHei" pitchFamily="2"/>
                          <a:cs typeface="Mangal" pitchFamily="2"/>
                        </a:rPr>
                        <a:t>167(100%)</a:t>
                      </a:r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20890440"/>
                  </a:ext>
                </a:extLst>
              </a:tr>
              <a:tr h="411480">
                <a:tc>
                  <a:txBody>
                    <a:bodyPr/>
                    <a:lstStyle/>
                    <a:p>
                      <a:pPr marL="0" marR="0" lvl="0" indent="0" algn="ctr" rtl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spc="0"/>
                      </a:pPr>
                      <a:r>
                        <a:rPr lang="ru-RU" sz="1800" b="0" i="0" u="none" strike="noStrike" kern="1200" spc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Trebuchet MS" pitchFamily="34"/>
                          <a:ea typeface="Microsoft YaHei" pitchFamily="2"/>
                          <a:cs typeface="Mangal" pitchFamily="2"/>
                        </a:rPr>
                        <a:t>Не допущено</a:t>
                      </a:r>
                    </a:p>
                  </a:txBody>
                  <a:tcP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spc="0"/>
                      </a:pPr>
                      <a:r>
                        <a:rPr lang="ru-RU" sz="2400" b="0" i="0" u="none" strike="noStrike" kern="1200" spc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Trebuchet MS" pitchFamily="34"/>
                          <a:ea typeface="Microsoft YaHei" pitchFamily="2"/>
                          <a:cs typeface="Mangal" pitchFamily="2"/>
                        </a:rPr>
                        <a:t>0</a:t>
                      </a:r>
                    </a:p>
                  </a:txBody>
                  <a:tcP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spc="0"/>
                      </a:pPr>
                      <a:r>
                        <a:rPr lang="ru-RU" sz="2400" b="0" i="0" u="none" strike="noStrike" kern="1200" spc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Trebuchet MS" pitchFamily="34"/>
                          <a:ea typeface="Microsoft YaHei" pitchFamily="2"/>
                          <a:cs typeface="Mangal" pitchFamily="2"/>
                        </a:rPr>
                        <a:t>0</a:t>
                      </a:r>
                    </a:p>
                  </a:txBody>
                  <a:tcP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spc="0"/>
                      </a:pPr>
                      <a:r>
                        <a:rPr lang="ru-RU" sz="2400" b="0" i="0" u="none" strike="noStrike" kern="1200" spc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Trebuchet MS" pitchFamily="34"/>
                          <a:ea typeface="Microsoft YaHei" pitchFamily="2"/>
                          <a:cs typeface="Mangal" pitchFamily="2"/>
                        </a:rPr>
                        <a:t>0</a:t>
                      </a:r>
                    </a:p>
                  </a:txBody>
                  <a:tcP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93183865"/>
                  </a:ext>
                </a:extLst>
              </a:tr>
              <a:tr h="570600">
                <a:tc>
                  <a:txBody>
                    <a:bodyPr/>
                    <a:lstStyle/>
                    <a:p>
                      <a:pPr marL="0" marR="0" lvl="0" indent="0" algn="ctr" rtl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spc="0"/>
                      </a:pPr>
                      <a:r>
                        <a:rPr lang="ru-RU" sz="1800" b="0" i="0" u="none" strike="noStrike" kern="1200" spc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Trebuchet MS" pitchFamily="34"/>
                          <a:ea typeface="Microsoft YaHei" pitchFamily="2"/>
                          <a:cs typeface="Mangal" pitchFamily="2"/>
                        </a:rPr>
                        <a:t>Сдали экзамен в основные сроки</a:t>
                      </a: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spc="0"/>
                      </a:pPr>
                      <a:r>
                        <a:rPr lang="ru-RU" sz="2400" b="0" i="0" u="none" strike="noStrike" kern="1200" spc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Trebuchet MS" pitchFamily="34"/>
                          <a:ea typeface="Microsoft YaHei" pitchFamily="2"/>
                          <a:cs typeface="Mangal" pitchFamily="2"/>
                        </a:rPr>
                        <a:t>142</a:t>
                      </a: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spc="0"/>
                      </a:pPr>
                      <a:r>
                        <a:rPr lang="ru-RU" sz="2400" b="0" i="0" u="none" strike="noStrike" kern="1200" spc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Trebuchet MS" pitchFamily="34"/>
                          <a:ea typeface="Microsoft YaHei" pitchFamily="2"/>
                          <a:cs typeface="Mangal" pitchFamily="2"/>
                        </a:rPr>
                        <a:t>169</a:t>
                      </a: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spc="0"/>
                      </a:pPr>
                      <a:r>
                        <a:rPr lang="ru-RU" sz="2400" b="0" i="0" u="none" strike="noStrike" kern="1200" spc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Trebuchet MS" pitchFamily="34"/>
                          <a:ea typeface="Microsoft YaHei" pitchFamily="2"/>
                          <a:cs typeface="Mangal" pitchFamily="2"/>
                        </a:rPr>
                        <a:t>160</a:t>
                      </a: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41976064"/>
                  </a:ext>
                </a:extLst>
              </a:tr>
              <a:tr h="1140840">
                <a:tc>
                  <a:txBody>
                    <a:bodyPr/>
                    <a:lstStyle/>
                    <a:p>
                      <a:pPr marL="0" marR="0" lvl="0" indent="0" algn="ctr" rtl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spc="0"/>
                      </a:pPr>
                      <a:r>
                        <a:rPr lang="ru-RU" sz="1800" b="0" i="0" u="none" strike="noStrike" kern="1200" spc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Trebuchet MS" pitchFamily="34"/>
                          <a:ea typeface="Microsoft YaHei" pitchFamily="2"/>
                          <a:cs typeface="Mangal" pitchFamily="2"/>
                        </a:rPr>
                        <a:t>Повторная сдача экзаменов в дополнительный период (сентябрь)</a:t>
                      </a: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spc="0"/>
                      </a:pPr>
                      <a:endParaRPr lang="ru-RU" sz="2400" b="1" i="0" u="none" strike="noStrike" kern="1200" spc="0" dirty="0">
                        <a:ln>
                          <a:noFill/>
                        </a:ln>
                        <a:solidFill>
                          <a:srgbClr val="000000"/>
                        </a:solidFill>
                        <a:latin typeface="Times New Roman" pitchFamily="18"/>
                        <a:ea typeface="Microsoft YaHei" pitchFamily="2"/>
                        <a:cs typeface="Times New Roman" pitchFamily="18"/>
                      </a:endParaRPr>
                    </a:p>
                    <a:p>
                      <a:pPr marL="0" marR="0" lvl="0" indent="0" algn="ctr" rtl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spc="0"/>
                      </a:pPr>
                      <a:r>
                        <a:rPr lang="ru-RU" sz="2400" b="1" i="0" u="none" strike="noStrike" kern="1200" spc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Times New Roman" pitchFamily="18"/>
                          <a:ea typeface="Microsoft YaHei" pitchFamily="2"/>
                          <a:cs typeface="Times New Roman" pitchFamily="18"/>
                        </a:rPr>
                        <a:t>10</a:t>
                      </a: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spc="0"/>
                      </a:pPr>
                      <a:endParaRPr lang="ru-RU" sz="2400" b="1" i="0" u="none" strike="noStrike" kern="1200" spc="0" dirty="0">
                        <a:ln>
                          <a:noFill/>
                        </a:ln>
                        <a:solidFill>
                          <a:srgbClr val="000000"/>
                        </a:solidFill>
                        <a:latin typeface="Times New Roman" pitchFamily="18"/>
                        <a:ea typeface="Microsoft YaHei" pitchFamily="2"/>
                        <a:cs typeface="Times New Roman" pitchFamily="18"/>
                      </a:endParaRPr>
                    </a:p>
                    <a:p>
                      <a:pPr marL="0" marR="0" lvl="0" indent="0" algn="ctr" rtl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spc="0"/>
                      </a:pPr>
                      <a:r>
                        <a:rPr lang="ru-RU" sz="2400" b="1" i="0" u="none" strike="noStrike" kern="1200" spc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Times New Roman" pitchFamily="18"/>
                          <a:ea typeface="Microsoft YaHei" pitchFamily="2"/>
                          <a:cs typeface="Times New Roman" pitchFamily="18"/>
                        </a:rPr>
                        <a:t>11</a:t>
                      </a: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spc="0"/>
                      </a:pPr>
                      <a:endParaRPr lang="ru-RU" sz="2400" b="1" i="0" u="none" strike="noStrike" kern="1200" spc="0" dirty="0">
                        <a:ln>
                          <a:noFill/>
                        </a:ln>
                        <a:solidFill>
                          <a:srgbClr val="000000"/>
                        </a:solidFill>
                        <a:latin typeface="Times New Roman" pitchFamily="18"/>
                        <a:ea typeface="Microsoft YaHei" pitchFamily="2"/>
                        <a:cs typeface="Times New Roman" pitchFamily="18"/>
                      </a:endParaRPr>
                    </a:p>
                    <a:p>
                      <a:pPr marL="0" marR="0" lvl="0" indent="0" algn="ctr" rtl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spc="0"/>
                      </a:pPr>
                      <a:r>
                        <a:rPr lang="ru-RU" sz="2400" b="1" i="0" u="none" strike="noStrike" kern="1200" spc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Times New Roman" pitchFamily="18"/>
                          <a:ea typeface="Microsoft YaHei" pitchFamily="2"/>
                          <a:cs typeface="Times New Roman" pitchFamily="18"/>
                        </a:rPr>
                        <a:t>7</a:t>
                      </a: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38186948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0485E74-DB91-413F-8B12-CF0D9644BAC8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2388000" y="216000"/>
            <a:ext cx="7499160" cy="576000"/>
          </a:xfrm>
        </p:spPr>
        <p:txBody>
          <a:bodyPr>
            <a:normAutofit fontScale="90000"/>
          </a:bodyPr>
          <a:lstStyle/>
          <a:p>
            <a:pPr lvl="0"/>
            <a:r>
              <a:rPr lang="ru-RU" sz="2800" b="1">
                <a:latin typeface="Times New Roman" pitchFamily="18"/>
                <a:cs typeface="Times New Roman" pitchFamily="18"/>
              </a:rPr>
              <a:t>Получили аттестаты  в 2022-2023 учебном году   </a:t>
            </a:r>
          </a:p>
        </p:txBody>
      </p:sp>
      <p:graphicFrame>
        <p:nvGraphicFramePr>
          <p:cNvPr id="3" name="Таблица 2">
            <a:extLst>
              <a:ext uri="{FF2B5EF4-FFF2-40B4-BE49-F238E27FC236}">
                <a16:creationId xmlns:a16="http://schemas.microsoft.com/office/drawing/2014/main" id="{8A1B2799-B844-4049-9316-D8DC37FBA78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52382533"/>
              </p:ext>
            </p:extLst>
          </p:nvPr>
        </p:nvGraphicFramePr>
        <p:xfrm>
          <a:off x="821410" y="792000"/>
          <a:ext cx="10089397" cy="5850001"/>
        </p:xfrm>
        <a:graphic>
          <a:graphicData uri="http://schemas.openxmlformats.org/drawingml/2006/table">
            <a:tbl>
              <a:tblPr/>
              <a:tblGrid>
                <a:gridCol w="801171">
                  <a:extLst>
                    <a:ext uri="{9D8B030D-6E8A-4147-A177-3AD203B41FA5}">
                      <a16:colId xmlns:a16="http://schemas.microsoft.com/office/drawing/2014/main" val="3494094017"/>
                    </a:ext>
                  </a:extLst>
                </a:gridCol>
                <a:gridCol w="3824537">
                  <a:extLst>
                    <a:ext uri="{9D8B030D-6E8A-4147-A177-3AD203B41FA5}">
                      <a16:colId xmlns:a16="http://schemas.microsoft.com/office/drawing/2014/main" val="3090672672"/>
                    </a:ext>
                  </a:extLst>
                </a:gridCol>
                <a:gridCol w="1687826">
                  <a:extLst>
                    <a:ext uri="{9D8B030D-6E8A-4147-A177-3AD203B41FA5}">
                      <a16:colId xmlns:a16="http://schemas.microsoft.com/office/drawing/2014/main" val="1665880309"/>
                    </a:ext>
                  </a:extLst>
                </a:gridCol>
                <a:gridCol w="1856778">
                  <a:extLst>
                    <a:ext uri="{9D8B030D-6E8A-4147-A177-3AD203B41FA5}">
                      <a16:colId xmlns:a16="http://schemas.microsoft.com/office/drawing/2014/main" val="1448027130"/>
                    </a:ext>
                  </a:extLst>
                </a:gridCol>
                <a:gridCol w="1919085">
                  <a:extLst>
                    <a:ext uri="{9D8B030D-6E8A-4147-A177-3AD203B41FA5}">
                      <a16:colId xmlns:a16="http://schemas.microsoft.com/office/drawing/2014/main" val="2685300314"/>
                    </a:ext>
                  </a:extLst>
                </a:gridCol>
              </a:tblGrid>
              <a:tr h="2601635">
                <a:tc>
                  <a:txBody>
                    <a:bodyPr/>
                    <a:lstStyle/>
                    <a:p>
                      <a:pPr marL="0" marR="0" lvl="0" indent="0" algn="ctr" rtl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b="0" i="0" u="none" strike="noStrike" spc="0">
                          <a:solidFill>
                            <a:srgbClr val="FFFFFF"/>
                          </a:solidFill>
                        </a:defRPr>
                      </a:pPr>
                      <a:r>
                        <a:rPr lang="ru-RU" sz="2400" b="1" i="0" u="none" strike="noStrike" kern="1200" spc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Times New Roman" pitchFamily="18"/>
                          <a:ea typeface="Calibri" pitchFamily="2"/>
                          <a:cs typeface="Times New Roman" pitchFamily="2"/>
                        </a:rPr>
                        <a:t>№ п/п</a:t>
                      </a:r>
                    </a:p>
                  </a:txBody>
                  <a:tcPr>
                    <a:solidFill>
                      <a:srgbClr val="0088B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spc="0"/>
                      </a:pPr>
                      <a:r>
                        <a:rPr lang="ru-RU" sz="2400" b="1" i="0" u="none" strike="noStrike" kern="1200" spc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Times New Roman" pitchFamily="18"/>
                          <a:ea typeface="Calibri" pitchFamily="2"/>
                          <a:cs typeface="Times New Roman" pitchFamily="2"/>
                        </a:rPr>
                        <a:t>образовательное учреждение</a:t>
                      </a:r>
                    </a:p>
                  </a:txBody>
                  <a:tcPr>
                    <a:solidFill>
                      <a:srgbClr val="0088B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pc="0"/>
                      </a:pPr>
                      <a:r>
                        <a:rPr lang="ru-RU" sz="2400" b="1" i="0" u="none" strike="noStrike" kern="1200" spc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Times New Roman" pitchFamily="18"/>
                          <a:ea typeface="Calibri" pitchFamily="2"/>
                          <a:cs typeface="Times New Roman" pitchFamily="2"/>
                        </a:rPr>
                        <a:t>Учащихся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pc="0"/>
                      </a:pPr>
                      <a:r>
                        <a:rPr lang="ru-RU" sz="2400" b="1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2021 год</a:t>
                      </a:r>
                    </a:p>
                    <a:p>
                      <a:pPr marL="0" marR="0" lvl="0" indent="0" algn="ctr" rtl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spc="0"/>
                      </a:pPr>
                      <a:endParaRPr lang="ru-RU" sz="2400" b="1" i="0" u="none" strike="noStrike" kern="1200" spc="0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Times New Roman" pitchFamily="18"/>
                        <a:ea typeface="Calibri" pitchFamily="2"/>
                        <a:cs typeface="Times New Roman" pitchFamily="2"/>
                      </a:endParaRPr>
                    </a:p>
                  </a:txBody>
                  <a:tcPr>
                    <a:solidFill>
                      <a:srgbClr val="0088B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pc="0"/>
                      </a:pPr>
                      <a:r>
                        <a:rPr lang="ru-RU" sz="2400" b="1" i="0" u="none" strike="noStrike" kern="1200" spc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Times New Roman" pitchFamily="18"/>
                          <a:ea typeface="Calibri" pitchFamily="2"/>
                          <a:cs typeface="Times New Roman" pitchFamily="2"/>
                        </a:rPr>
                        <a:t>допущено до экзаменов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pc="0"/>
                      </a:pPr>
                      <a:r>
                        <a:rPr lang="ru-RU" sz="2400" b="1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2022 год</a:t>
                      </a:r>
                    </a:p>
                  </a:txBody>
                  <a:tcPr>
                    <a:solidFill>
                      <a:srgbClr val="0088B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i="0" u="none" strike="noStrike" kern="1200" spc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Times New Roman" pitchFamily="18"/>
                          <a:ea typeface="Calibri" pitchFamily="2"/>
                          <a:cs typeface="Times New Roman" pitchFamily="2"/>
                        </a:rPr>
                        <a:t>прошли итоговую аттестации получили аттестат</a:t>
                      </a:r>
                    </a:p>
                    <a:p>
                      <a:pPr algn="ctr"/>
                      <a:r>
                        <a:rPr lang="ru-RU" sz="2400" b="1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2023 год</a:t>
                      </a:r>
                    </a:p>
                    <a:p>
                      <a:r>
                        <a:rPr lang="ru-RU" sz="20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>
                    <a:solidFill>
                      <a:srgbClr val="0088B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71060945"/>
                  </a:ext>
                </a:extLst>
              </a:tr>
              <a:tr h="545314">
                <a:tc>
                  <a:txBody>
                    <a:bodyPr/>
                    <a:lstStyle/>
                    <a:p>
                      <a:pPr marL="0" marR="0" lvl="0" indent="0" algn="l" rtl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spc="0"/>
                      </a:pPr>
                      <a:r>
                        <a:rPr lang="ru-RU" sz="2400" b="1" i="0" u="none" strike="noStrike" kern="1200" spc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Times New Roman" pitchFamily="18"/>
                          <a:ea typeface="Calibri" pitchFamily="2"/>
                          <a:cs typeface="Times New Roman" pitchFamily="2"/>
                        </a:rPr>
                        <a:t>1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spc="0"/>
                      </a:pPr>
                      <a:r>
                        <a:rPr lang="ru-RU" sz="2400" b="1" i="0" u="none" strike="noStrike" kern="1200" spc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Times New Roman" pitchFamily="18"/>
                          <a:ea typeface="Calibri" pitchFamily="2"/>
                          <a:cs typeface="Times New Roman" pitchFamily="2"/>
                        </a:rPr>
                        <a:t>Ашапская</a:t>
                      </a:r>
                      <a:r>
                        <a:rPr lang="ru-RU" sz="2400" b="1" i="0" u="none" strike="noStrike" kern="1200" spc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Times New Roman" pitchFamily="18"/>
                          <a:ea typeface="Calibri" pitchFamily="2"/>
                          <a:cs typeface="Times New Roman" pitchFamily="2"/>
                        </a:rPr>
                        <a:t> СОШ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spc="0"/>
                      </a:pPr>
                      <a:r>
                        <a:rPr lang="ru-RU" sz="2400" b="1" i="0" u="none" strike="noStrike" kern="1200" spc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Times New Roman" pitchFamily="18"/>
                          <a:ea typeface="Calibri" pitchFamily="2"/>
                          <a:cs typeface="Times New Roman" pitchFamily="2"/>
                        </a:rPr>
                        <a:t>43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spc="0"/>
                      </a:pPr>
                      <a:r>
                        <a:rPr lang="ru-RU" sz="2400" b="1" i="0" u="none" strike="noStrike" kern="1200" spc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Times New Roman" pitchFamily="18"/>
                          <a:ea typeface="Calibri" pitchFamily="2"/>
                          <a:cs typeface="Times New Roman" pitchFamily="2"/>
                        </a:rPr>
                        <a:t>43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spc="0"/>
                      </a:pPr>
                      <a:r>
                        <a:rPr lang="ru-RU" sz="2400" b="1" i="0" u="none" strike="noStrike" kern="1200" spc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Times New Roman" pitchFamily="18"/>
                          <a:ea typeface="Calibri" pitchFamily="2"/>
                          <a:cs typeface="Times New Roman" pitchFamily="2"/>
                        </a:rPr>
                        <a:t>43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45834731"/>
                  </a:ext>
                </a:extLst>
              </a:tr>
              <a:tr h="490350">
                <a:tc>
                  <a:txBody>
                    <a:bodyPr/>
                    <a:lstStyle/>
                    <a:p>
                      <a:pPr marL="0" marR="0" lvl="0" indent="0" algn="l" rtl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spc="0"/>
                      </a:pPr>
                      <a:r>
                        <a:rPr lang="ru-RU" sz="2400" b="1" i="0" u="none" strike="noStrike" kern="1200" spc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Times New Roman" pitchFamily="18"/>
                          <a:ea typeface="Calibri" pitchFamily="2"/>
                          <a:cs typeface="Times New Roman" pitchFamily="2"/>
                        </a:rPr>
                        <a:t>2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spc="0"/>
                      </a:pPr>
                      <a:r>
                        <a:rPr lang="ru-RU" sz="2400" b="1" i="0" u="none" strike="noStrike" kern="1200" spc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Times New Roman" pitchFamily="18"/>
                          <a:ea typeface="Calibri" pitchFamily="2"/>
                          <a:cs typeface="Times New Roman" pitchFamily="2"/>
                        </a:rPr>
                        <a:t>Карьевская</a:t>
                      </a:r>
                      <a:r>
                        <a:rPr lang="ru-RU" sz="2400" b="1" i="0" u="none" strike="noStrike" kern="1200" spc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Times New Roman" pitchFamily="18"/>
                          <a:ea typeface="Calibri" pitchFamily="2"/>
                          <a:cs typeface="Times New Roman" pitchFamily="2"/>
                        </a:rPr>
                        <a:t> СОШ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spc="0"/>
                      </a:pPr>
                      <a:r>
                        <a:rPr lang="ru-RU" sz="2400" b="1" i="0" u="none" strike="noStrike" kern="1200" spc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Times New Roman" pitchFamily="18"/>
                          <a:ea typeface="Calibri" pitchFamily="2"/>
                          <a:cs typeface="Times New Roman" pitchFamily="2"/>
                        </a:rPr>
                        <a:t>7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spc="0"/>
                      </a:pPr>
                      <a:r>
                        <a:rPr lang="ru-RU" sz="2400" b="1" i="0" u="none" strike="noStrike" kern="1200" spc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Times New Roman" pitchFamily="18"/>
                          <a:ea typeface="Calibri" pitchFamily="2"/>
                          <a:cs typeface="Times New Roman" pitchFamily="2"/>
                        </a:rPr>
                        <a:t>7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spc="0"/>
                      </a:pPr>
                      <a:r>
                        <a:rPr lang="ru-RU" sz="2400" b="1" i="0" u="none" strike="noStrike" kern="1200" spc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Times New Roman" pitchFamily="18"/>
                          <a:ea typeface="Calibri" pitchFamily="2"/>
                          <a:cs typeface="Times New Roman" pitchFamily="2"/>
                        </a:rPr>
                        <a:t>7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13768789"/>
                  </a:ext>
                </a:extLst>
              </a:tr>
              <a:tr h="490350">
                <a:tc>
                  <a:txBody>
                    <a:bodyPr/>
                    <a:lstStyle/>
                    <a:p>
                      <a:pPr marL="0" marR="0" lvl="0" indent="0" algn="l" rtl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spc="0"/>
                      </a:pPr>
                      <a:r>
                        <a:rPr lang="ru-RU" sz="2400" b="1" i="0" u="none" strike="noStrike" kern="1200" spc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Times New Roman" pitchFamily="18"/>
                          <a:ea typeface="Calibri" pitchFamily="2"/>
                          <a:cs typeface="Times New Roman" pitchFamily="2"/>
                        </a:rPr>
                        <a:t>3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spc="0"/>
                      </a:pPr>
                      <a:r>
                        <a:rPr lang="ru-RU" sz="2400" b="1" i="0" u="none" strike="noStrike" kern="1200" spc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Times New Roman" pitchFamily="18"/>
                          <a:ea typeface="Calibri" pitchFamily="2"/>
                          <a:cs typeface="Times New Roman" pitchFamily="2"/>
                        </a:rPr>
                        <a:t>Красноясыльская ООШ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spc="0"/>
                      </a:pPr>
                      <a:r>
                        <a:rPr lang="ru-RU" sz="2400" b="1" i="0" u="none" strike="noStrike" kern="1200" spc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Times New Roman" pitchFamily="18"/>
                          <a:ea typeface="Calibri" pitchFamily="2"/>
                          <a:cs typeface="Times New Roman" pitchFamily="2"/>
                        </a:rPr>
                        <a:t>14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spc="0"/>
                      </a:pPr>
                      <a:r>
                        <a:rPr lang="ru-RU" sz="2400" b="1" i="0" u="none" strike="noStrike" kern="1200" spc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Times New Roman" pitchFamily="18"/>
                          <a:ea typeface="Calibri" pitchFamily="2"/>
                          <a:cs typeface="Times New Roman" pitchFamily="2"/>
                        </a:rPr>
                        <a:t>14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spc="0"/>
                      </a:pPr>
                      <a:r>
                        <a:rPr lang="ru-RU" sz="2400" b="1" i="0" u="none" strike="noStrike" kern="1200" spc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Times New Roman" pitchFamily="18"/>
                          <a:ea typeface="Calibri" pitchFamily="2"/>
                          <a:cs typeface="Times New Roman" pitchFamily="2"/>
                        </a:rPr>
                        <a:t>13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15657913"/>
                  </a:ext>
                </a:extLst>
              </a:tr>
              <a:tr h="476355">
                <a:tc>
                  <a:txBody>
                    <a:bodyPr/>
                    <a:lstStyle/>
                    <a:p>
                      <a:pPr marL="0" marR="0" lvl="0" indent="0" algn="l" rtl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spc="0"/>
                      </a:pPr>
                      <a:r>
                        <a:rPr lang="ru-RU" sz="2400" b="1" i="0" u="none" strike="noStrike" kern="1200" spc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Times New Roman" pitchFamily="18"/>
                          <a:ea typeface="Calibri" pitchFamily="2"/>
                          <a:cs typeface="Times New Roman" pitchFamily="2"/>
                        </a:rPr>
                        <a:t>4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spc="0"/>
                      </a:pPr>
                      <a:r>
                        <a:rPr lang="ru-RU" sz="2400" b="1" i="0" u="none" strike="noStrike" kern="1200" spc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Times New Roman" pitchFamily="18"/>
                          <a:ea typeface="Calibri" pitchFamily="2"/>
                          <a:cs typeface="Times New Roman" pitchFamily="2"/>
                        </a:rPr>
                        <a:t>Медянская СОШ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spc="0"/>
                      </a:pPr>
                      <a:r>
                        <a:rPr lang="ru-RU" sz="2400" b="1" i="0" u="none" strike="noStrike" kern="1200" spc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Times New Roman" pitchFamily="18"/>
                          <a:ea typeface="Calibri" pitchFamily="2"/>
                          <a:cs typeface="Times New Roman" pitchFamily="2"/>
                        </a:rPr>
                        <a:t>12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spc="0"/>
                      </a:pPr>
                      <a:r>
                        <a:rPr lang="ru-RU" sz="2400" b="1" i="0" u="none" strike="noStrike" kern="1200" spc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Times New Roman" pitchFamily="18"/>
                          <a:ea typeface="Calibri" pitchFamily="2"/>
                          <a:cs typeface="Times New Roman" pitchFamily="2"/>
                        </a:rPr>
                        <a:t>12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spc="0"/>
                      </a:pPr>
                      <a:r>
                        <a:rPr lang="ru-RU" sz="2400" b="1" i="0" u="none" strike="noStrike" kern="1200" spc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Times New Roman" pitchFamily="18"/>
                          <a:ea typeface="Calibri" pitchFamily="2"/>
                          <a:cs typeface="Times New Roman" pitchFamily="2"/>
                        </a:rPr>
                        <a:t>12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97286995"/>
                  </a:ext>
                </a:extLst>
              </a:tr>
              <a:tr h="578638">
                <a:tc>
                  <a:txBody>
                    <a:bodyPr/>
                    <a:lstStyle/>
                    <a:p>
                      <a:pPr marL="0" marR="0" lvl="0" indent="0" algn="l" rtl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spc="0"/>
                      </a:pPr>
                      <a:r>
                        <a:rPr lang="ru-RU" sz="2400" b="1" i="0" u="none" strike="noStrike" kern="1200" spc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Times New Roman" pitchFamily="18"/>
                          <a:ea typeface="Calibri" pitchFamily="2"/>
                          <a:cs typeface="Times New Roman" pitchFamily="2"/>
                        </a:rPr>
                        <a:t>5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spc="0"/>
                      </a:pPr>
                      <a:r>
                        <a:rPr lang="ru-RU" sz="2400" b="1" i="0" u="none" strike="noStrike" kern="1200" spc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Times New Roman" pitchFamily="18"/>
                          <a:ea typeface="Calibri" pitchFamily="2"/>
                          <a:cs typeface="Times New Roman" pitchFamily="2"/>
                        </a:rPr>
                        <a:t>Ординская СОШ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spc="0"/>
                      </a:pPr>
                      <a:r>
                        <a:rPr lang="ru-RU" sz="2400" b="1" i="0" u="none" strike="noStrike" kern="1200" spc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Times New Roman" pitchFamily="18"/>
                          <a:ea typeface="Calibri" pitchFamily="2"/>
                          <a:cs typeface="Times New Roman" pitchFamily="2"/>
                        </a:rPr>
                        <a:t>91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spc="0"/>
                      </a:pPr>
                      <a:r>
                        <a:rPr lang="ru-RU" sz="2400" b="1" i="0" u="none" strike="noStrike" kern="1200" spc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Times New Roman" pitchFamily="18"/>
                          <a:ea typeface="Calibri" pitchFamily="2"/>
                          <a:cs typeface="Times New Roman" pitchFamily="2"/>
                        </a:rPr>
                        <a:t>91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spc="0"/>
                      </a:pPr>
                      <a:r>
                        <a:rPr lang="ru-RU" sz="2400" b="1" i="0" u="none" strike="noStrike" kern="1200" spc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Times New Roman" pitchFamily="18"/>
                          <a:ea typeface="Calibri" pitchFamily="2"/>
                          <a:cs typeface="Times New Roman" pitchFamily="2"/>
                        </a:rPr>
                        <a:t>85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03387242"/>
                  </a:ext>
                </a:extLst>
              </a:tr>
              <a:tr h="667359">
                <a:tc>
                  <a:txBody>
                    <a:bodyPr/>
                    <a:lstStyle/>
                    <a:p>
                      <a:pPr marL="0" marR="0" lvl="0" indent="0" algn="l" rtl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spc="0"/>
                      </a:pPr>
                      <a:r>
                        <a:rPr lang="ru-RU" sz="2400" b="1" i="0" u="none" strike="noStrike" kern="1200" spc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Times New Roman" pitchFamily="18"/>
                          <a:ea typeface="Calibri" pitchFamily="2"/>
                          <a:cs typeface="Times New Roman" pitchFamily="2"/>
                        </a:rPr>
                        <a:t>6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spc="0"/>
                      </a:pPr>
                      <a:r>
                        <a:rPr lang="ru-RU" sz="2400" b="1" i="0" u="none" strike="noStrike" kern="1200" spc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Times New Roman" pitchFamily="18"/>
                          <a:ea typeface="Calibri" pitchFamily="2"/>
                          <a:cs typeface="Times New Roman" pitchFamily="2"/>
                        </a:rPr>
                        <a:t>По округу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spc="0"/>
                      </a:pPr>
                      <a:r>
                        <a:rPr lang="ru-RU" sz="2400" b="1" i="0" u="none" strike="noStrike" kern="1200" spc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Times New Roman" pitchFamily="18"/>
                          <a:ea typeface="Calibri" pitchFamily="2"/>
                          <a:cs typeface="Times New Roman" pitchFamily="2"/>
                        </a:rPr>
                        <a:t>167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spc="0"/>
                      </a:pPr>
                      <a:r>
                        <a:rPr lang="ru-RU" sz="2400" b="1" i="0" u="none" strike="noStrike" kern="1200" spc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Times New Roman" pitchFamily="18"/>
                          <a:ea typeface="Calibri" pitchFamily="2"/>
                          <a:cs typeface="Times New Roman" pitchFamily="2"/>
                        </a:rPr>
                        <a:t>167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  <a:defRPr spc="0"/>
                      </a:pPr>
                      <a:r>
                        <a:rPr lang="ru-RU" sz="2400" b="1" i="0" u="none" strike="noStrike" kern="1200" spc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Times New Roman" pitchFamily="18"/>
                          <a:ea typeface="Calibri" pitchFamily="2"/>
                          <a:cs typeface="Times New Roman" pitchFamily="2"/>
                        </a:rPr>
                        <a:t>160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55280244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4">
            <a:extLst>
              <a:ext uri="{FF2B5EF4-FFF2-40B4-BE49-F238E27FC236}">
                <a16:creationId xmlns:a16="http://schemas.microsoft.com/office/drawing/2014/main" id="{F55303B5-6274-40BA-9787-DD5B9DB17C31}"/>
              </a:ext>
            </a:extLst>
          </p:cNvPr>
          <p:cNvSpPr txBox="1">
            <a:spLocks/>
          </p:cNvSpPr>
          <p:nvPr/>
        </p:nvSpPr>
        <p:spPr>
          <a:xfrm>
            <a:off x="335360" y="49213"/>
            <a:ext cx="11521280" cy="7159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ru-RU" sz="2400" dirty="0">
                <a:solidFill>
                  <a:schemeClr val="tx1"/>
                </a:solidFill>
              </a:rPr>
              <a:t>Они снова это сделали!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F865D4D4-0A45-4AD5-9D71-ECC058E361D3}"/>
              </a:ext>
            </a:extLst>
          </p:cNvPr>
          <p:cNvSpPr/>
          <p:nvPr/>
        </p:nvSpPr>
        <p:spPr>
          <a:xfrm>
            <a:off x="-2" y="933114"/>
            <a:ext cx="12192002" cy="652065"/>
          </a:xfrm>
          <a:prstGeom prst="rect">
            <a:avLst/>
          </a:prstGeom>
          <a:solidFill>
            <a:srgbClr val="D1F1CB"/>
          </a:solidFill>
        </p:spPr>
        <p:txBody>
          <a:bodyPr wrap="square">
            <a:spAutoFit/>
          </a:bodyPr>
          <a:lstStyle/>
          <a:p>
            <a:endParaRPr lang="ru-RU" sz="1400" b="1" dirty="0">
              <a:latin typeface="Montserrat" panose="00000500000000000000" pitchFamily="2" charset="-52"/>
            </a:endParaRPr>
          </a:p>
        </p:txBody>
      </p:sp>
      <p:sp>
        <p:nvSpPr>
          <p:cNvPr id="4" name="Объект 4">
            <a:extLst>
              <a:ext uri="{FF2B5EF4-FFF2-40B4-BE49-F238E27FC236}">
                <a16:creationId xmlns:a16="http://schemas.microsoft.com/office/drawing/2014/main" id="{B200D211-4794-4F5D-B4A6-0208BA4EA0B7}"/>
              </a:ext>
            </a:extLst>
          </p:cNvPr>
          <p:cNvSpPr txBox="1">
            <a:spLocks/>
          </p:cNvSpPr>
          <p:nvPr/>
        </p:nvSpPr>
        <p:spPr>
          <a:xfrm>
            <a:off x="1368125" y="3967762"/>
            <a:ext cx="2853387" cy="182603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ru-RU" sz="1600" b="1" dirty="0">
                <a:solidFill>
                  <a:schemeClr val="tx1"/>
                </a:solidFill>
              </a:rPr>
              <a:t>В 202</a:t>
            </a:r>
            <a:r>
              <a:rPr lang="en-US" sz="1600" b="1" dirty="0">
                <a:solidFill>
                  <a:schemeClr val="tx1"/>
                </a:solidFill>
              </a:rPr>
              <a:t>3</a:t>
            </a:r>
            <a:r>
              <a:rPr lang="ru-RU" sz="1600" b="1" dirty="0">
                <a:solidFill>
                  <a:schemeClr val="tx1"/>
                </a:solidFill>
              </a:rPr>
              <a:t> году</a:t>
            </a:r>
            <a:br>
              <a:rPr lang="en-US" sz="1600" b="1" dirty="0">
                <a:solidFill>
                  <a:schemeClr val="tx1"/>
                </a:solidFill>
              </a:rPr>
            </a:br>
            <a:r>
              <a:rPr lang="ru-RU" sz="1600" b="1" dirty="0">
                <a:solidFill>
                  <a:schemeClr val="tx1"/>
                </a:solidFill>
              </a:rPr>
              <a:t>на компенсацию педагогам, привлекаемым</a:t>
            </a:r>
            <a:br>
              <a:rPr lang="en-US" sz="1600" b="1" dirty="0">
                <a:solidFill>
                  <a:schemeClr val="tx1"/>
                </a:solidFill>
              </a:rPr>
            </a:br>
            <a:r>
              <a:rPr lang="ru-RU" sz="1600" b="1" dirty="0">
                <a:solidFill>
                  <a:schemeClr val="tx1"/>
                </a:solidFill>
              </a:rPr>
              <a:t>к проведению ГИА-9, ГИА-11, направлено</a:t>
            </a:r>
            <a:br>
              <a:rPr lang="en-US" sz="1600" b="1" dirty="0">
                <a:solidFill>
                  <a:schemeClr val="tx1"/>
                </a:solidFill>
              </a:rPr>
            </a:br>
            <a:r>
              <a:rPr lang="ru-RU" sz="1600" b="1" dirty="0">
                <a:solidFill>
                  <a:schemeClr val="tx1"/>
                </a:solidFill>
              </a:rPr>
              <a:t>47,8 млн. руб.</a:t>
            </a:r>
          </a:p>
        </p:txBody>
      </p:sp>
      <p:sp>
        <p:nvSpPr>
          <p:cNvPr id="5" name="Объект 4">
            <a:extLst>
              <a:ext uri="{FF2B5EF4-FFF2-40B4-BE49-F238E27FC236}">
                <a16:creationId xmlns:a16="http://schemas.microsoft.com/office/drawing/2014/main" id="{28ACF339-08BB-4C6D-8785-13B446324C3E}"/>
              </a:ext>
            </a:extLst>
          </p:cNvPr>
          <p:cNvSpPr txBox="1">
            <a:spLocks/>
          </p:cNvSpPr>
          <p:nvPr/>
        </p:nvSpPr>
        <p:spPr>
          <a:xfrm>
            <a:off x="335360" y="942245"/>
            <a:ext cx="8431568" cy="43180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1800" b="1" dirty="0"/>
              <a:t>В проведении ЕГЭ было задействовано более </a:t>
            </a:r>
            <a:r>
              <a:rPr lang="ru-RU" sz="1800" b="1" dirty="0">
                <a:solidFill>
                  <a:srgbClr val="C00000"/>
                </a:solidFill>
              </a:rPr>
              <a:t>4,6 тыс. </a:t>
            </a:r>
            <a:r>
              <a:rPr lang="ru-RU" sz="1800" b="1" dirty="0"/>
              <a:t>педагогов </a:t>
            </a:r>
            <a:br>
              <a:rPr lang="ru-RU" sz="1800" b="1" dirty="0"/>
            </a:br>
            <a:r>
              <a:rPr lang="ru-RU" sz="1800" b="1" dirty="0"/>
              <a:t>в качестве работников ППЭ и экспертов по проверке работ, в </a:t>
            </a:r>
            <a:r>
              <a:rPr lang="ru-RU" sz="1800" b="1" dirty="0" err="1"/>
              <a:t>Ординском</a:t>
            </a:r>
            <a:r>
              <a:rPr lang="ru-RU" sz="1800" b="1" dirty="0"/>
              <a:t> МО – 24 педагога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210C5BFE-33CE-413B-96D4-60A0BA28C83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320367" y="4095660"/>
            <a:ext cx="3695007" cy="2007524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FE64C49E-1541-44F0-8C1E-19FB0E3E15D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65056" y="1765291"/>
            <a:ext cx="3756456" cy="2214221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E3DF9E6C-9043-4751-ACA5-228B4416644B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686300" y="4095661"/>
            <a:ext cx="3478455" cy="2009574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D8B49D23-3E26-4B88-B074-7BCFCC6E1326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049320" y="1764932"/>
            <a:ext cx="3966054" cy="2214221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FDBD2E8A-9063-42C2-A72D-EED516B6D58B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359878" y="1765291"/>
            <a:ext cx="3551076" cy="2214221"/>
          </a:xfrm>
          <a:prstGeom prst="rect">
            <a:avLst/>
          </a:prstGeom>
        </p:spPr>
      </p:pic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3AD49C48-8C28-48EA-A9AD-457CE9B5894B}"/>
              </a:ext>
            </a:extLst>
          </p:cNvPr>
          <p:cNvSpPr/>
          <p:nvPr/>
        </p:nvSpPr>
        <p:spPr>
          <a:xfrm rot="935292">
            <a:off x="8841568" y="523477"/>
            <a:ext cx="3200483" cy="1269335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>
                <a:solidFill>
                  <a:srgbClr val="FF0000"/>
                </a:solidFill>
                <a:latin typeface="Montserrat" panose="00000500000000000000" pitchFamily="2" charset="-52"/>
              </a:rPr>
              <a:t>Спасибо!</a:t>
            </a:r>
          </a:p>
        </p:txBody>
      </p:sp>
    </p:spTree>
    <p:extLst>
      <p:ext uri="{BB962C8B-B14F-4D97-AF65-F5344CB8AC3E}">
        <p14:creationId xmlns:p14="http://schemas.microsoft.com/office/powerpoint/2010/main" val="2107632127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D0E93F0B-414F-4D90-9D6C-213AFECA91B1}"/>
              </a:ext>
            </a:extLst>
          </p:cNvPr>
          <p:cNvSpPr/>
          <p:nvPr/>
        </p:nvSpPr>
        <p:spPr>
          <a:xfrm>
            <a:off x="566247" y="1538119"/>
            <a:ext cx="5414075" cy="44627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latin typeface="Times New Roman" pitchFamily="18"/>
              </a:rPr>
              <a:t>В 2022-2023 учебный год — 48 выпускников 11 классов</a:t>
            </a:r>
            <a:br>
              <a:rPr lang="ru-RU" sz="2000" b="1" dirty="0">
                <a:latin typeface="Times New Roman" pitchFamily="18"/>
              </a:rPr>
            </a:br>
            <a:r>
              <a:rPr lang="ru-RU" sz="2000" b="1" dirty="0">
                <a:latin typeface="Times New Roman" pitchFamily="18"/>
              </a:rPr>
              <a:t>из них — 48% поступили  ВУЗ.</a:t>
            </a:r>
            <a:br>
              <a:rPr lang="ru-RU" sz="2000" b="1" dirty="0">
                <a:latin typeface="Times New Roman" pitchFamily="18"/>
              </a:rPr>
            </a:br>
            <a:r>
              <a:rPr lang="ru-RU" sz="2000" b="1" dirty="0">
                <a:latin typeface="Times New Roman" pitchFamily="18"/>
              </a:rPr>
              <a:t>52% - поступили в СПО.   </a:t>
            </a:r>
            <a:br>
              <a:rPr lang="ru-RU" b="1" dirty="0">
                <a:latin typeface="Times New Roman" pitchFamily="18"/>
              </a:rPr>
            </a:br>
            <a:br>
              <a:rPr lang="ru-RU" b="1" dirty="0">
                <a:latin typeface="Times New Roman" pitchFamily="18"/>
              </a:rPr>
            </a:br>
            <a:r>
              <a:rPr lang="ru-RU" sz="2400" b="1" i="1" dirty="0">
                <a:solidFill>
                  <a:srgbClr val="111111"/>
                </a:solidFill>
                <a:latin typeface="Times New Roman" pitchFamily="18"/>
              </a:rPr>
              <a:t>Предпочтение отдано: </a:t>
            </a:r>
            <a:br>
              <a:rPr lang="ru-RU" sz="2400" b="1" i="1" dirty="0">
                <a:solidFill>
                  <a:srgbClr val="111111"/>
                </a:solidFill>
                <a:latin typeface="Times New Roman" pitchFamily="18"/>
              </a:rPr>
            </a:br>
            <a:br>
              <a:rPr lang="ru-RU" b="1" dirty="0">
                <a:latin typeface="Times New Roman" pitchFamily="18"/>
              </a:rPr>
            </a:br>
            <a:r>
              <a:rPr lang="ru-RU" b="1" dirty="0">
                <a:latin typeface="Times New Roman" pitchFamily="18"/>
              </a:rPr>
              <a:t>- ФГАУ ВО «Пермский национальный исследовательский политехнический университет»</a:t>
            </a:r>
            <a:br>
              <a:rPr lang="ru-RU" b="1" dirty="0">
                <a:latin typeface="Times New Roman" pitchFamily="18"/>
              </a:rPr>
            </a:br>
            <a:r>
              <a:rPr lang="ru-RU" b="1" dirty="0">
                <a:latin typeface="Times New Roman" pitchFamily="18"/>
              </a:rPr>
              <a:t> </a:t>
            </a:r>
            <a:br>
              <a:rPr lang="ru-RU" b="1" dirty="0">
                <a:latin typeface="Times New Roman" pitchFamily="18"/>
              </a:rPr>
            </a:br>
            <a:r>
              <a:rPr lang="ru-RU" b="1" dirty="0">
                <a:latin typeface="Times New Roman" pitchFamily="18"/>
              </a:rPr>
              <a:t>- ФГАОУ ВО «Пермский государственный национальный исследовательский университет»</a:t>
            </a:r>
            <a:br>
              <a:rPr lang="ru-RU" b="1" dirty="0">
                <a:latin typeface="Times New Roman" pitchFamily="18"/>
              </a:rPr>
            </a:br>
            <a:br>
              <a:rPr lang="ru-RU" b="1" dirty="0">
                <a:latin typeface="Times New Roman" pitchFamily="18"/>
              </a:rPr>
            </a:br>
            <a:r>
              <a:rPr lang="ru-RU" b="1" dirty="0">
                <a:latin typeface="Times New Roman" pitchFamily="18"/>
              </a:rPr>
              <a:t>- ФГБОУ ВО ПГМУ им. академика Е.А. Вагнера</a:t>
            </a:r>
            <a:endParaRPr lang="ru-RU" b="1" dirty="0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96DE7EA2-58A7-4D39-86B9-B6D18354E019}"/>
              </a:ext>
            </a:extLst>
          </p:cNvPr>
          <p:cNvSpPr/>
          <p:nvPr/>
        </p:nvSpPr>
        <p:spPr>
          <a:xfrm>
            <a:off x="6096000" y="1559473"/>
            <a:ext cx="5744705" cy="39395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/>
              <a:t> </a:t>
            </a:r>
            <a:r>
              <a:rPr lang="ru-RU" sz="2000" b="1" dirty="0">
                <a:latin typeface="Times New Roman" pitchFamily="18"/>
              </a:rPr>
              <a:t>В 2022-2023 учебный год — 167 выпускников</a:t>
            </a:r>
            <a:br>
              <a:rPr lang="ru-RU" sz="2000" b="1" dirty="0">
                <a:latin typeface="Times New Roman" pitchFamily="18"/>
              </a:rPr>
            </a:br>
            <a:r>
              <a:rPr lang="ru-RU" sz="2000" b="1" dirty="0">
                <a:latin typeface="Times New Roman" pitchFamily="18"/>
              </a:rPr>
              <a:t> 9 классов</a:t>
            </a:r>
            <a:br>
              <a:rPr lang="ru-RU" sz="2000" b="1" dirty="0">
                <a:latin typeface="Times New Roman" pitchFamily="18"/>
              </a:rPr>
            </a:br>
            <a:r>
              <a:rPr lang="ru-RU" sz="2000" b="1" dirty="0">
                <a:latin typeface="Times New Roman" pitchFamily="18"/>
              </a:rPr>
              <a:t>из них — 71% поступили  СПО, </a:t>
            </a:r>
            <a:br>
              <a:rPr lang="ru-RU" sz="2000" b="1" dirty="0">
                <a:latin typeface="Times New Roman" pitchFamily="18"/>
              </a:rPr>
            </a:br>
            <a:r>
              <a:rPr lang="ru-RU" sz="2000" b="1" dirty="0">
                <a:latin typeface="Times New Roman" pitchFamily="18"/>
              </a:rPr>
              <a:t>25% продолжат обучение в 10 классах,</a:t>
            </a:r>
            <a:br>
              <a:rPr lang="ru-RU" sz="2000" b="1" dirty="0">
                <a:latin typeface="Times New Roman" pitchFamily="18"/>
              </a:rPr>
            </a:br>
            <a:r>
              <a:rPr lang="ru-RU" sz="2000" b="1" dirty="0">
                <a:latin typeface="Times New Roman" pitchFamily="18"/>
              </a:rPr>
              <a:t>4%  - пересдача в осенний период.</a:t>
            </a:r>
            <a:br>
              <a:rPr lang="ru-RU" b="1" dirty="0">
                <a:latin typeface="Times New Roman" pitchFamily="18"/>
              </a:rPr>
            </a:br>
            <a:br>
              <a:rPr lang="ru-RU" b="1" dirty="0">
                <a:latin typeface="Times New Roman" pitchFamily="18"/>
              </a:rPr>
            </a:br>
            <a:r>
              <a:rPr lang="ru-RU" sz="2400" b="1" i="1" dirty="0">
                <a:solidFill>
                  <a:srgbClr val="111111"/>
                </a:solidFill>
                <a:latin typeface="Times New Roman" pitchFamily="18"/>
              </a:rPr>
              <a:t>Предпочтение отдано: </a:t>
            </a:r>
            <a:br>
              <a:rPr lang="ru-RU" sz="2400" b="1" i="1" dirty="0">
                <a:solidFill>
                  <a:srgbClr val="111111"/>
                </a:solidFill>
                <a:latin typeface="Times New Roman" pitchFamily="18"/>
              </a:rPr>
            </a:br>
            <a:br>
              <a:rPr lang="ru-RU" b="1" dirty="0">
                <a:latin typeface="Times New Roman" pitchFamily="18"/>
              </a:rPr>
            </a:br>
            <a:r>
              <a:rPr lang="ru-RU" b="1" dirty="0">
                <a:latin typeface="Times New Roman" pitchFamily="18"/>
              </a:rPr>
              <a:t>- ГБПОУ «Кунгурский центр образования» </a:t>
            </a:r>
            <a:br>
              <a:rPr lang="ru-RU" b="1" dirty="0">
                <a:latin typeface="Times New Roman" pitchFamily="18"/>
              </a:rPr>
            </a:br>
            <a:r>
              <a:rPr lang="ru-RU" b="1" dirty="0">
                <a:latin typeface="Times New Roman" pitchFamily="18"/>
              </a:rPr>
              <a:t> </a:t>
            </a:r>
            <a:br>
              <a:rPr lang="ru-RU" b="1" dirty="0">
                <a:latin typeface="Times New Roman" pitchFamily="18"/>
              </a:rPr>
            </a:br>
            <a:r>
              <a:rPr lang="ru-RU" b="1" dirty="0">
                <a:latin typeface="Times New Roman" pitchFamily="18"/>
              </a:rPr>
              <a:t>- ГБПОУ "Пермский нефтяной колледж"</a:t>
            </a:r>
            <a:br>
              <a:rPr lang="ru-RU" b="1" dirty="0">
                <a:latin typeface="Times New Roman" pitchFamily="18"/>
              </a:rPr>
            </a:br>
            <a:br>
              <a:rPr lang="ru-RU" b="1" dirty="0">
                <a:latin typeface="Times New Roman" pitchFamily="18"/>
              </a:rPr>
            </a:br>
            <a:r>
              <a:rPr lang="ru-RU" b="1" dirty="0">
                <a:latin typeface="Times New Roman" pitchFamily="18"/>
              </a:rPr>
              <a:t>-  ГБПОУ "Кунгурский автотранспортный колледж"</a:t>
            </a:r>
            <a:endParaRPr lang="ru-RU" sz="2000" b="1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4B4CCBF-D2A4-46AE-A5C2-DAC93AE0D034}"/>
              </a:ext>
            </a:extLst>
          </p:cNvPr>
          <p:cNvSpPr txBox="1"/>
          <p:nvPr/>
        </p:nvSpPr>
        <p:spPr>
          <a:xfrm>
            <a:off x="3273285" y="386454"/>
            <a:ext cx="604838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>
                <a:latin typeface="Times New Roman" pitchFamily="18"/>
              </a:rPr>
              <a:t>Продолжили обучение в ВУЗ и СПО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1382607021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>
            <a:extLst>
              <a:ext uri="{FF2B5EF4-FFF2-40B4-BE49-F238E27FC236}">
                <a16:creationId xmlns:a16="http://schemas.microsoft.com/office/drawing/2014/main" id="{102A97B0-432D-4640-BF0E-AA4CE7DBB611}"/>
              </a:ext>
            </a:extLst>
          </p:cNvPr>
          <p:cNvSpPr txBox="1">
            <a:spLocks/>
          </p:cNvSpPr>
          <p:nvPr/>
        </p:nvSpPr>
        <p:spPr>
          <a:xfrm>
            <a:off x="614558" y="6494443"/>
            <a:ext cx="2520950" cy="3381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/>
          </a:p>
        </p:txBody>
      </p:sp>
      <p:sp>
        <p:nvSpPr>
          <p:cNvPr id="5" name="Текст 6">
            <a:extLst>
              <a:ext uri="{FF2B5EF4-FFF2-40B4-BE49-F238E27FC236}">
                <a16:creationId xmlns:a16="http://schemas.microsoft.com/office/drawing/2014/main" id="{64A0CD1F-CDE4-4EBB-9E73-8F0400F3449F}"/>
              </a:ext>
            </a:extLst>
          </p:cNvPr>
          <p:cNvSpPr txBox="1">
            <a:spLocks/>
          </p:cNvSpPr>
          <p:nvPr/>
        </p:nvSpPr>
        <p:spPr>
          <a:xfrm>
            <a:off x="3258350" y="6438293"/>
            <a:ext cx="5675300" cy="40478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sz="1000" dirty="0"/>
          </a:p>
        </p:txBody>
      </p:sp>
      <p:sp>
        <p:nvSpPr>
          <p:cNvPr id="6" name="Объект 3">
            <a:extLst>
              <a:ext uri="{FF2B5EF4-FFF2-40B4-BE49-F238E27FC236}">
                <a16:creationId xmlns:a16="http://schemas.microsoft.com/office/drawing/2014/main" id="{E25B7F5E-6D4D-451D-B2E3-BB24ED326C09}"/>
              </a:ext>
            </a:extLst>
          </p:cNvPr>
          <p:cNvSpPr txBox="1">
            <a:spLocks/>
          </p:cNvSpPr>
          <p:nvPr/>
        </p:nvSpPr>
        <p:spPr>
          <a:xfrm>
            <a:off x="618264" y="1290214"/>
            <a:ext cx="6352311" cy="304266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l">
              <a:spcBef>
                <a:spcPts val="600"/>
              </a:spcBef>
              <a:buFont typeface="+mj-lt"/>
              <a:buAutoNum type="arabicPeriod"/>
            </a:pPr>
            <a:endParaRPr lang="ru-RU" sz="2400" dirty="0">
              <a:solidFill>
                <a:schemeClr val="tx1"/>
              </a:solidFill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9DF8E4DE-34E2-4796-9F84-68D22CABBDF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07630" y="1169043"/>
            <a:ext cx="4576677" cy="3042666"/>
          </a:xfrm>
          <a:prstGeom prst="rect">
            <a:avLst/>
          </a:prstGeom>
        </p:spPr>
      </p:pic>
      <p:sp>
        <p:nvSpPr>
          <p:cNvPr id="8" name="Текст 4">
            <a:extLst>
              <a:ext uri="{FF2B5EF4-FFF2-40B4-BE49-F238E27FC236}">
                <a16:creationId xmlns:a16="http://schemas.microsoft.com/office/drawing/2014/main" id="{4C973944-D826-41CC-90F3-A6B63826B767}"/>
              </a:ext>
            </a:extLst>
          </p:cNvPr>
          <p:cNvSpPr txBox="1">
            <a:spLocks/>
          </p:cNvSpPr>
          <p:nvPr/>
        </p:nvSpPr>
        <p:spPr>
          <a:xfrm>
            <a:off x="1362634" y="49213"/>
            <a:ext cx="10494005" cy="7159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ru-RU" sz="2400" dirty="0">
                <a:solidFill>
                  <a:schemeClr val="tx1"/>
                </a:solidFill>
              </a:rPr>
              <a:t>Идем к цели!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2CA398EB-DD9E-4288-8D94-68227D41BAD8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555"/>
          <a:stretch/>
        </p:blipFill>
        <p:spPr>
          <a:xfrm>
            <a:off x="359437" y="49213"/>
            <a:ext cx="1003197" cy="715962"/>
          </a:xfrm>
          <a:prstGeom prst="rect">
            <a:avLst/>
          </a:prstGeom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4F033295-733A-4CDD-A19A-7F93827A451B}"/>
              </a:ext>
            </a:extLst>
          </p:cNvPr>
          <p:cNvSpPr/>
          <p:nvPr/>
        </p:nvSpPr>
        <p:spPr>
          <a:xfrm>
            <a:off x="614558" y="1169044"/>
            <a:ext cx="6352311" cy="52146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spcAft>
                <a:spcPts val="0"/>
              </a:spcAft>
              <a:buAutoNum type="arabicPeriod"/>
            </a:pP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Современное историческое просвещение</a:t>
            </a:r>
          </a:p>
          <a:p>
            <a:pPr marL="457200" indent="-457200">
              <a:spcAft>
                <a:spcPts val="0"/>
              </a:spcAft>
              <a:buAutoNum type="arabicPeriod"/>
            </a:pP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Внедрение и реализация ФООП</a:t>
            </a:r>
          </a:p>
          <a:p>
            <a:pPr>
              <a:spcAft>
                <a:spcPts val="0"/>
              </a:spcAft>
            </a:pP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3.   Повышение квалификации учителей истории</a:t>
            </a:r>
          </a:p>
          <a:p>
            <a:pPr>
              <a:spcAft>
                <a:spcPts val="0"/>
              </a:spcAft>
            </a:pP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4.   Профильное обучение – не углубление в предмет, а погружение в профессию!</a:t>
            </a:r>
          </a:p>
          <a:p>
            <a:pPr>
              <a:spcAft>
                <a:spcPts val="0"/>
              </a:spcAft>
            </a:pP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5.   Открытый университет – механизм ориентации детей на поступление в Пермские ВУЗы</a:t>
            </a:r>
          </a:p>
          <a:p>
            <a:pPr>
              <a:spcAft>
                <a:spcPts val="0"/>
              </a:spcAft>
            </a:pP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6.  Участие школ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Ординского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МО в проекте «Школа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Минпросвещения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России»</a:t>
            </a:r>
          </a:p>
          <a:p>
            <a:pPr>
              <a:spcAft>
                <a:spcPts val="0"/>
              </a:spcAft>
            </a:pP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7.  Задача по ЕГЭ – учить много, сдавать честно!</a:t>
            </a:r>
          </a:p>
          <a:p>
            <a:pPr>
              <a:spcAft>
                <a:spcPts val="0"/>
              </a:spcAft>
            </a:pP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8.  Отличники должны быть настоящими!</a:t>
            </a:r>
            <a:endParaRPr lang="ru-RU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7189774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763207A4-54BA-93B6-FCD9-3EB92E2A526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65"/>
            <a:ext cx="12192000" cy="6856835"/>
          </a:xfrm>
          <a:prstGeom prst="rect">
            <a:avLst/>
          </a:prstGeom>
        </p:spPr>
      </p:pic>
      <p:sp>
        <p:nvSpPr>
          <p:cNvPr id="10" name="Текст 12" descr="текстовый блок с названием презентации на титуле" title="Название презентации — Титул">
            <a:extLst>
              <a:ext uri="{FF2B5EF4-FFF2-40B4-BE49-F238E27FC236}">
                <a16:creationId xmlns:a16="http://schemas.microsoft.com/office/drawing/2014/main" id="{4BBB347F-9713-6F48-E1B3-C51641014AF0}"/>
              </a:ext>
            </a:extLst>
          </p:cNvPr>
          <p:cNvSpPr txBox="1">
            <a:spLocks/>
          </p:cNvSpPr>
          <p:nvPr/>
        </p:nvSpPr>
        <p:spPr>
          <a:xfrm>
            <a:off x="346075" y="1268413"/>
            <a:ext cx="11509375" cy="377983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ru-RU"/>
            </a:defPPr>
            <a:lvl1pPr marL="0" indent="0" algn="l" defTabSz="914400" rtl="0" eaLnBrk="1" latinLnBrk="0" hangingPunct="1"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PermianSlabSerifTypeface" panose="02000000000000000000" pitchFamily="50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4000" dirty="0">
                <a:solidFill>
                  <a:schemeClr val="tx1"/>
                </a:solidFill>
              </a:rPr>
              <a:t>Цифровая образовательная среда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91736175-95D5-73C2-6567-3F5625485AC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4847" b="99677" l="1973" r="99314">
                        <a14:foregroundMark x1="30017" y1="27464" x2="30017" y2="27464"/>
                        <a14:foregroundMark x1="46569" y1="4847" x2="46569" y2="4847"/>
                        <a14:foregroundMark x1="41424" y1="92569" x2="41424" y2="92569"/>
                        <a14:foregroundMark x1="7804" y1="56058" x2="7804" y2="56058"/>
                        <a14:foregroundMark x1="3859" y1="27302" x2="3859" y2="27302"/>
                        <a14:foregroundMark x1="3431" y1="63328" x2="3431" y2="63328"/>
                        <a14:foregroundMark x1="2744" y1="30533" x2="2744" y2="30533"/>
                        <a14:foregroundMark x1="2058" y1="64297" x2="2058" y2="64297"/>
                        <a14:foregroundMark x1="1973" y1="35057" x2="1973" y2="35057"/>
                        <a14:foregroundMark x1="92882" y1="32633" x2="92882" y2="32633"/>
                        <a14:foregroundMark x1="45540" y1="26656" x2="45540" y2="26656"/>
                        <a14:foregroundMark x1="45369" y1="18578" x2="45369" y2="18578"/>
                        <a14:foregroundMark x1="37479" y1="70921" x2="37479" y2="70921"/>
                        <a14:foregroundMark x1="65866" y1="77221" x2="65866" y2="77221"/>
                        <a14:foregroundMark x1="67667" y1="76737" x2="67667" y2="76737"/>
                        <a14:foregroundMark x1="69983" y1="76090" x2="69983" y2="76090"/>
                        <a14:foregroundMark x1="66038" y1="75606" x2="66038" y2="75606"/>
                        <a14:foregroundMark x1="65952" y1="74313" x2="65952" y2="74313"/>
                        <a14:foregroundMark x1="66810" y1="74637" x2="66810" y2="74637"/>
                        <a14:foregroundMark x1="66123" y1="74637" x2="66123" y2="74637"/>
                        <a14:foregroundMark x1="65952" y1="79483" x2="65952" y2="79483"/>
                        <a14:foregroundMark x1="50858" y1="51535" x2="50858" y2="51535"/>
                        <a14:foregroundMark x1="65952" y1="85460" x2="65952" y2="85460"/>
                        <a14:foregroundMark x1="68010" y1="85784" x2="68010" y2="85784"/>
                        <a14:foregroundMark x1="70154" y1="85460" x2="70154" y2="85460"/>
                        <a14:foregroundMark x1="72384" y1="85460" x2="72384" y2="85460"/>
                        <a14:foregroundMark x1="74099" y1="85460" x2="74099" y2="85460"/>
                        <a14:foregroundMark x1="75901" y1="87561" x2="75901" y2="87561"/>
                        <a14:foregroundMark x1="77702" y1="86914" x2="77702" y2="86914"/>
                        <a14:foregroundMark x1="79760" y1="87722" x2="79760" y2="87722"/>
                        <a14:foregroundMark x1="66552" y1="96123" x2="66552" y2="96123"/>
                        <a14:foregroundMark x1="68696" y1="95477" x2="68696" y2="95477"/>
                        <a14:foregroundMark x1="71098" y1="95477" x2="71098" y2="95477"/>
                        <a14:foregroundMark x1="72813" y1="94992" x2="72813" y2="94992"/>
                        <a14:foregroundMark x1="75300" y1="94023" x2="75300" y2="94023"/>
                        <a14:foregroundMark x1="77101" y1="94184" x2="77101" y2="94184"/>
                        <a14:foregroundMark x1="78559" y1="94669" x2="78559" y2="94669"/>
                        <a14:foregroundMark x1="80446" y1="94830" x2="80446" y2="94830"/>
                        <a14:foregroundMark x1="86621" y1="96446" x2="86621" y2="96446"/>
                        <a14:foregroundMark x1="34305" y1="90792" x2="34305" y2="90792"/>
                        <a14:foregroundMark x1="31818" y1="89822" x2="31818" y2="89822"/>
                        <a14:foregroundMark x1="99314" y1="58805" x2="99314" y2="58805"/>
                        <a14:foregroundMark x1="73928" y1="94830" x2="73928" y2="94830"/>
                        <a14:foregroundMark x1="73842" y1="98223" x2="73842" y2="98223"/>
                        <a14:foregroundMark x1="85763" y1="99677" x2="85763" y2="99677"/>
                        <a14:foregroundMark x1="65677" y1="88811" x2="65677" y2="88811"/>
                        <a14:foregroundMark x1="65863" y1="94406" x2="65863" y2="94406"/>
                        <a14:foregroundMark x1="78108" y1="83916" x2="78108" y2="83916"/>
                        <a14:foregroundMark x1="85343" y1="94406" x2="85343" y2="94406"/>
                        <a14:foregroundMark x1="87755" y1="98601" x2="87755" y2="98601"/>
                        <a14:foregroundMark x1="77737" y1="89860" x2="77737" y2="89860"/>
                        <a14:foregroundMark x1="65863" y1="87413" x2="65863" y2="87413"/>
                        <a14:foregroundMark x1="65863" y1="93357" x2="65863" y2="93357"/>
                        <a14:foregroundMark x1="65677" y1="95804" x2="65677" y2="95804"/>
                        <a14:foregroundMark x1="24490" y1="87762" x2="24490" y2="87762"/>
                        <a14:foregroundMark x1="23562" y1="88811" x2="23562" y2="88811"/>
                        <a14:foregroundMark x1="23748" y1="84615" x2="23748" y2="84615"/>
                        <a14:foregroundMark x1="65677" y1="87063" x2="65677" y2="87063"/>
                        <a14:foregroundMark x1="65863" y1="87413" x2="65863" y2="87413"/>
                        <a14:foregroundMark x1="65677" y1="87063" x2="65677" y2="87063"/>
                        <a14:foregroundMark x1="65677" y1="87413" x2="65677" y2="87413"/>
                        <a14:foregroundMark x1="65492" y1="87413" x2="65492" y2="87413"/>
                        <a14:foregroundMark x1="79221" y1="87413" x2="79221" y2="87413"/>
                        <a14:foregroundMark x1="79221" y1="86713" x2="79221" y2="86713"/>
                        <a14:foregroundMark x1="79406" y1="87762" x2="79406" y2="87762"/>
                        <a14:foregroundMark x1="79221" y1="87413" x2="79221" y2="87413"/>
                        <a14:foregroundMark x1="71985" y1="86713" x2="71985" y2="86713"/>
                        <a14:foregroundMark x1="71985" y1="86713" x2="71985" y2="86713"/>
                        <a14:foregroundMark x1="71985" y1="87762" x2="71985" y2="87762"/>
                        <a14:foregroundMark x1="65863" y1="87413" x2="65863" y2="87413"/>
                        <a14:foregroundMark x1="65677" y1="87413" x2="65677" y2="87413"/>
                        <a14:foregroundMark x1="65863" y1="86713" x2="65863" y2="86713"/>
                        <a14:foregroundMark x1="65863" y1="87762" x2="65863" y2="87762"/>
                        <a14:foregroundMark x1="79406" y1="86713" x2="79406" y2="86713"/>
                        <a14:foregroundMark x1="79406" y1="87063" x2="79406" y2="87063"/>
                        <a14:foregroundMark x1="79406" y1="86713" x2="79406" y2="86713"/>
                        <a14:foregroundMark x1="79035" y1="87063" x2="79035" y2="8706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08628" y="389728"/>
            <a:ext cx="2238062" cy="1188131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ACAFF9EF-6CE8-49EC-AF9D-AF2C69A2AD8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6523" y="450439"/>
            <a:ext cx="722868" cy="10667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8574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59A807C-BEAA-44B6-9753-CC37AEAF26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293194"/>
          </a:xfrm>
        </p:spPr>
        <p:txBody>
          <a:bodyPr>
            <a:normAutofit fontScale="90000"/>
          </a:bodyPr>
          <a:lstStyle/>
          <a:p>
            <a:r>
              <a:rPr lang="ru-RU" sz="4000" dirty="0"/>
              <a:t>Миссия Года – признание особого статуса педагогических работников</a:t>
            </a:r>
            <a:br>
              <a:rPr lang="ru-RU" b="1" dirty="0"/>
            </a:b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C9974C2-D3E1-4957-88BA-1054B92DE1D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25844"/>
            <a:ext cx="10515600" cy="4751119"/>
          </a:xfrm>
        </p:spPr>
        <p:txBody>
          <a:bodyPr/>
          <a:lstStyle/>
          <a:p>
            <a:r>
              <a:rPr lang="ru-RU" sz="2400" b="1" dirty="0">
                <a:latin typeface="Montserrat" panose="00000500000000000000" pitchFamily="2" charset="-52"/>
              </a:rPr>
              <a:t>Награды учителям и воспитателям в 2023 г.</a:t>
            </a:r>
          </a:p>
          <a:p>
            <a:r>
              <a:rPr lang="ru-RU" sz="2400" b="1" dirty="0">
                <a:solidFill>
                  <a:srgbClr val="C00000"/>
                </a:solidFill>
                <a:latin typeface="Montserrat" panose="00000500000000000000" pitchFamily="2" charset="-52"/>
              </a:rPr>
              <a:t>6 </a:t>
            </a:r>
            <a:r>
              <a:rPr lang="ru-RU" sz="2400" dirty="0">
                <a:latin typeface="Montserrat" panose="00000500000000000000" pitchFamily="2" charset="-52"/>
              </a:rPr>
              <a:t>чел. </a:t>
            </a:r>
            <a:r>
              <a:rPr lang="en-US" sz="2400" dirty="0">
                <a:latin typeface="Montserrat" panose="00000500000000000000" pitchFamily="2" charset="-52"/>
              </a:rPr>
              <a:t>- </a:t>
            </a:r>
            <a:r>
              <a:rPr lang="ru-RU" sz="2400" dirty="0">
                <a:latin typeface="Montserrat" panose="00000500000000000000" pitchFamily="2" charset="-52"/>
              </a:rPr>
              <a:t>государственные награды и почетные звания</a:t>
            </a:r>
          </a:p>
          <a:p>
            <a:r>
              <a:rPr lang="ru-RU" sz="2400" b="1" dirty="0">
                <a:solidFill>
                  <a:srgbClr val="C00000"/>
                </a:solidFill>
                <a:latin typeface="Montserrat" panose="00000500000000000000" pitchFamily="2" charset="-52"/>
              </a:rPr>
              <a:t>3 </a:t>
            </a:r>
            <a:r>
              <a:rPr lang="ru-RU" sz="2400" dirty="0">
                <a:latin typeface="Montserrat" panose="00000500000000000000" pitchFamily="2" charset="-52"/>
              </a:rPr>
              <a:t>чел. - награды Министерства просвещения РФ</a:t>
            </a:r>
          </a:p>
          <a:p>
            <a:r>
              <a:rPr lang="ru-RU" sz="2400" b="1" dirty="0">
                <a:solidFill>
                  <a:srgbClr val="C00000"/>
                </a:solidFill>
                <a:latin typeface="Montserrat" panose="00000500000000000000" pitchFamily="2" charset="-52"/>
              </a:rPr>
              <a:t>  3 </a:t>
            </a:r>
            <a:r>
              <a:rPr lang="ru-RU" sz="2400" dirty="0">
                <a:latin typeface="Montserrat" panose="00000500000000000000" pitchFamily="2" charset="-52"/>
              </a:rPr>
              <a:t>чел. - награды Правительства Пермского края</a:t>
            </a:r>
          </a:p>
          <a:p>
            <a:pPr>
              <a:lnSpc>
                <a:spcPts val="1800"/>
              </a:lnSpc>
            </a:pPr>
            <a:r>
              <a:rPr lang="ru-RU" sz="2400" b="1" dirty="0">
                <a:solidFill>
                  <a:srgbClr val="C00000"/>
                </a:solidFill>
                <a:latin typeface="Montserrat" panose="00000500000000000000" pitchFamily="2" charset="-52"/>
              </a:rPr>
              <a:t>7 </a:t>
            </a:r>
            <a:r>
              <a:rPr lang="ru-RU" sz="2400" dirty="0">
                <a:latin typeface="Montserrat" panose="00000500000000000000" pitchFamily="2" charset="-52"/>
              </a:rPr>
              <a:t>чел.</a:t>
            </a:r>
            <a:r>
              <a:rPr lang="ru-RU" sz="2400" b="1" dirty="0">
                <a:solidFill>
                  <a:srgbClr val="C00000"/>
                </a:solidFill>
                <a:latin typeface="Montserrat" panose="00000500000000000000" pitchFamily="2" charset="-52"/>
              </a:rPr>
              <a:t> </a:t>
            </a:r>
            <a:r>
              <a:rPr lang="ru-RU" sz="2400" dirty="0">
                <a:latin typeface="Montserrat" panose="00000500000000000000" pitchFamily="2" charset="-52"/>
              </a:rPr>
              <a:t>-</a:t>
            </a:r>
            <a:r>
              <a:rPr lang="ru-RU" sz="2400" b="1" dirty="0">
                <a:solidFill>
                  <a:srgbClr val="C00000"/>
                </a:solidFill>
                <a:latin typeface="Montserrat" panose="00000500000000000000" pitchFamily="2" charset="-52"/>
              </a:rPr>
              <a:t> </a:t>
            </a:r>
            <a:r>
              <a:rPr lang="ru-RU" sz="2400" dirty="0">
                <a:latin typeface="Montserrat" panose="00000500000000000000" pitchFamily="2" charset="-52"/>
              </a:rPr>
              <a:t>почетные грамоты и благодарности</a:t>
            </a:r>
            <a:br>
              <a:rPr lang="ru-RU" sz="2400" dirty="0">
                <a:latin typeface="Montserrat" panose="00000500000000000000" pitchFamily="2" charset="-52"/>
              </a:rPr>
            </a:br>
            <a:r>
              <a:rPr lang="ru-RU" sz="2400" dirty="0">
                <a:latin typeface="Montserrat" panose="00000500000000000000" pitchFamily="2" charset="-52"/>
              </a:rPr>
              <a:t>              Министерства образования и науки Пермского края</a:t>
            </a:r>
          </a:p>
          <a:p>
            <a:pPr>
              <a:lnSpc>
                <a:spcPts val="1800"/>
              </a:lnSpc>
            </a:pPr>
            <a:r>
              <a:rPr lang="ru-RU" sz="2400" b="1" dirty="0">
                <a:solidFill>
                  <a:srgbClr val="C00000"/>
                </a:solidFill>
                <a:latin typeface="Montserrat" panose="00000500000000000000" pitchFamily="2" charset="-52"/>
              </a:rPr>
              <a:t>12 </a:t>
            </a:r>
            <a:r>
              <a:rPr lang="ru-RU" sz="2400" dirty="0">
                <a:latin typeface="Montserrat" panose="00000500000000000000" pitchFamily="2" charset="-52"/>
              </a:rPr>
              <a:t>чел. – благодарности главы </a:t>
            </a:r>
            <a:r>
              <a:rPr lang="ru-RU" sz="2400" dirty="0" err="1">
                <a:latin typeface="Montserrat" panose="00000500000000000000" pitchFamily="2" charset="-52"/>
              </a:rPr>
              <a:t>Ординского</a:t>
            </a:r>
            <a:r>
              <a:rPr lang="ru-RU" sz="2400" dirty="0">
                <a:latin typeface="Montserrat" panose="00000500000000000000" pitchFamily="2" charset="-52"/>
              </a:rPr>
              <a:t> муниципального округа</a:t>
            </a:r>
          </a:p>
          <a:p>
            <a:pPr>
              <a:lnSpc>
                <a:spcPts val="1800"/>
              </a:lnSpc>
            </a:pPr>
            <a:r>
              <a:rPr lang="ru-RU" sz="2400" b="1" dirty="0">
                <a:solidFill>
                  <a:srgbClr val="C00000"/>
                </a:solidFill>
                <a:latin typeface="Montserrat" panose="00000500000000000000" pitchFamily="2" charset="-52"/>
              </a:rPr>
              <a:t>15 </a:t>
            </a:r>
            <a:r>
              <a:rPr lang="ru-RU" sz="2400" dirty="0">
                <a:latin typeface="Montserrat" panose="00000500000000000000" pitchFamily="2" charset="-52"/>
              </a:rPr>
              <a:t>чел. – грамоты управления образования администрации </a:t>
            </a:r>
            <a:r>
              <a:rPr lang="ru-RU" sz="2400" dirty="0" err="1">
                <a:latin typeface="Montserrat" panose="00000500000000000000" pitchFamily="2" charset="-52"/>
              </a:rPr>
              <a:t>Ординского</a:t>
            </a:r>
            <a:r>
              <a:rPr lang="ru-RU" sz="2400" dirty="0">
                <a:latin typeface="Montserrat" panose="00000500000000000000" pitchFamily="2" charset="-52"/>
              </a:rPr>
              <a:t>                                                                             муниципального округа</a:t>
            </a:r>
          </a:p>
          <a:p>
            <a:pPr>
              <a:lnSpc>
                <a:spcPts val="1800"/>
              </a:lnSpc>
            </a:pPr>
            <a:r>
              <a:rPr lang="ru-RU" sz="2400" b="1" dirty="0">
                <a:latin typeface="Montserrat" panose="00000500000000000000" pitchFamily="2" charset="-52"/>
              </a:rPr>
              <a:t>Премии лучшим учителям</a:t>
            </a:r>
            <a:endParaRPr lang="ru-RU" sz="2400" dirty="0">
              <a:latin typeface="Montserrat" panose="00000500000000000000" pitchFamily="2" charset="-52"/>
            </a:endParaRPr>
          </a:p>
          <a:p>
            <a:pPr>
              <a:lnSpc>
                <a:spcPts val="1800"/>
              </a:lnSpc>
            </a:pPr>
            <a:r>
              <a:rPr lang="ru-RU" sz="2400" dirty="0">
                <a:latin typeface="Montserrat" panose="00000500000000000000" pitchFamily="2" charset="-52"/>
              </a:rPr>
              <a:t>Федеральный бюджет</a:t>
            </a:r>
          </a:p>
          <a:p>
            <a:pPr marL="0" indent="0">
              <a:lnSpc>
                <a:spcPts val="1800"/>
              </a:lnSpc>
              <a:buNone/>
            </a:pPr>
            <a:br>
              <a:rPr lang="ru-RU" sz="2400" dirty="0">
                <a:latin typeface="Montserrat" panose="00000500000000000000" pitchFamily="2" charset="-52"/>
              </a:rPr>
            </a:br>
            <a:r>
              <a:rPr lang="ru-RU" sz="2400" dirty="0">
                <a:latin typeface="Montserrat" panose="00000500000000000000" pitchFamily="2" charset="-52"/>
              </a:rPr>
              <a:t>                            по </a:t>
            </a:r>
            <a:r>
              <a:rPr lang="ru-RU" sz="2400" b="1" dirty="0">
                <a:solidFill>
                  <a:srgbClr val="C00000"/>
                </a:solidFill>
                <a:latin typeface="Montserrat" panose="00000500000000000000" pitchFamily="2" charset="-52"/>
              </a:rPr>
              <a:t>200 тыс. руб. </a:t>
            </a:r>
            <a:r>
              <a:rPr lang="ru-RU" sz="2400" dirty="0">
                <a:latin typeface="Montserrat" panose="00000500000000000000" pitchFamily="2" charset="-52"/>
              </a:rPr>
              <a:t>– 1 чел.-учитель МБОУ «</a:t>
            </a:r>
            <a:r>
              <a:rPr lang="ru-RU" sz="2400" dirty="0" err="1">
                <a:latin typeface="Montserrat" panose="00000500000000000000" pitchFamily="2" charset="-52"/>
              </a:rPr>
              <a:t>Ординская</a:t>
            </a:r>
            <a:r>
              <a:rPr lang="ru-RU" sz="2400" dirty="0">
                <a:latin typeface="Montserrat" panose="00000500000000000000" pitchFamily="2" charset="-52"/>
              </a:rPr>
              <a:t> СОШ»</a:t>
            </a:r>
          </a:p>
          <a:p>
            <a:endParaRPr lang="ru-RU" sz="2400" b="1" dirty="0">
              <a:solidFill>
                <a:srgbClr val="C00000"/>
              </a:solidFill>
              <a:latin typeface="Montserrat" panose="00000500000000000000" pitchFamily="2" charset="-52"/>
            </a:endParaRPr>
          </a:p>
          <a:p>
            <a:endParaRPr lang="ru-RU" b="1" dirty="0">
              <a:latin typeface="Montserrat" panose="00000500000000000000" pitchFamily="2" charset="-52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09934910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A729ACBC-B89C-4C2D-8E1C-87B92E7F3D49}"/>
              </a:ext>
            </a:extLst>
          </p:cNvPr>
          <p:cNvSpPr/>
          <p:nvPr/>
        </p:nvSpPr>
        <p:spPr>
          <a:xfrm>
            <a:off x="-15291" y="5216240"/>
            <a:ext cx="8268012" cy="1122600"/>
          </a:xfrm>
          <a:prstGeom prst="rect">
            <a:avLst/>
          </a:prstGeom>
          <a:solidFill>
            <a:srgbClr val="D1F1C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8F5922BF-E4A0-46E6-A507-DE02F4FB4FD1}"/>
              </a:ext>
            </a:extLst>
          </p:cNvPr>
          <p:cNvSpPr txBox="1">
            <a:spLocks/>
          </p:cNvSpPr>
          <p:nvPr/>
        </p:nvSpPr>
        <p:spPr>
          <a:xfrm>
            <a:off x="335360" y="49213"/>
            <a:ext cx="11521280" cy="77102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ru-RU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ru-RU" sz="2400" dirty="0">
                <a:solidFill>
                  <a:schemeClr val="tx1"/>
                </a:solidFill>
              </a:rPr>
              <a:t>Поставка оборудования в рамках проекта</a:t>
            </a:r>
            <a:br>
              <a:rPr lang="en-US" sz="2400" dirty="0">
                <a:solidFill>
                  <a:schemeClr val="tx1"/>
                </a:solidFill>
              </a:rPr>
            </a:br>
            <a:r>
              <a:rPr lang="ru-RU" sz="2400" dirty="0">
                <a:solidFill>
                  <a:schemeClr val="tx1"/>
                </a:solidFill>
              </a:rPr>
              <a:t>«Цифровая образовательная среда»</a:t>
            </a:r>
          </a:p>
        </p:txBody>
      </p:sp>
      <p:sp>
        <p:nvSpPr>
          <p:cNvPr id="6" name="Объект 2">
            <a:extLst>
              <a:ext uri="{FF2B5EF4-FFF2-40B4-BE49-F238E27FC236}">
                <a16:creationId xmlns:a16="http://schemas.microsoft.com/office/drawing/2014/main" id="{F20B7C1A-6D07-45AD-9AFF-55F4CB9875FB}"/>
              </a:ext>
            </a:extLst>
          </p:cNvPr>
          <p:cNvSpPr txBox="1">
            <a:spLocks/>
          </p:cNvSpPr>
          <p:nvPr/>
        </p:nvSpPr>
        <p:spPr>
          <a:xfrm>
            <a:off x="354646" y="856861"/>
            <a:ext cx="5726063" cy="56762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ru-RU" sz="1400" dirty="0">
                <a:solidFill>
                  <a:schemeClr val="tx1"/>
                </a:solidFill>
                <a:latin typeface="Montserrat" panose="00000500000000000000" pitchFamily="2" charset="-52"/>
              </a:rPr>
              <a:t>Финансирование в 2023 году  – </a:t>
            </a:r>
            <a:r>
              <a:rPr lang="ru-RU" sz="1400" b="1" dirty="0">
                <a:solidFill>
                  <a:srgbClr val="C00000"/>
                </a:solidFill>
                <a:latin typeface="Montserrat" panose="00000500000000000000" pitchFamily="2" charset="-52"/>
              </a:rPr>
              <a:t>131,07</a:t>
            </a:r>
            <a:r>
              <a:rPr lang="ru-RU" sz="1400" dirty="0">
                <a:latin typeface="Montserrat" panose="00000500000000000000" pitchFamily="2" charset="-52"/>
              </a:rPr>
              <a:t> </a:t>
            </a:r>
            <a:r>
              <a:rPr lang="ru-RU" sz="1400" dirty="0">
                <a:solidFill>
                  <a:schemeClr val="tx1"/>
                </a:solidFill>
                <a:latin typeface="Montserrat" panose="00000500000000000000" pitchFamily="2" charset="-52"/>
              </a:rPr>
              <a:t>млн руб., в том числе</a:t>
            </a:r>
            <a:br>
              <a:rPr lang="ru-RU" sz="1400" dirty="0">
                <a:solidFill>
                  <a:schemeClr val="tx1"/>
                </a:solidFill>
                <a:latin typeface="Montserrat" panose="00000500000000000000" pitchFamily="2" charset="-52"/>
              </a:rPr>
            </a:br>
            <a:r>
              <a:rPr lang="ru-RU" sz="1400" dirty="0">
                <a:solidFill>
                  <a:schemeClr val="tx1"/>
                </a:solidFill>
                <a:latin typeface="Montserrat" panose="00000500000000000000" pitchFamily="2" charset="-52"/>
              </a:rPr>
              <a:t>из федерального бюджета – </a:t>
            </a:r>
            <a:r>
              <a:rPr lang="ru-RU" sz="1400" b="1" dirty="0">
                <a:solidFill>
                  <a:srgbClr val="C00000"/>
                </a:solidFill>
                <a:latin typeface="Montserrat" panose="00000500000000000000" pitchFamily="2" charset="-52"/>
              </a:rPr>
              <a:t>124,52</a:t>
            </a:r>
            <a:r>
              <a:rPr lang="ru-RU" sz="1400" dirty="0">
                <a:latin typeface="Montserrat" panose="00000500000000000000" pitchFamily="2" charset="-52"/>
              </a:rPr>
              <a:t> </a:t>
            </a:r>
            <a:r>
              <a:rPr lang="ru-RU" sz="1400" dirty="0">
                <a:solidFill>
                  <a:schemeClr val="tx1"/>
                </a:solidFill>
                <a:latin typeface="Montserrat" panose="00000500000000000000" pitchFamily="2" charset="-52"/>
              </a:rPr>
              <a:t>млн руб. </a:t>
            </a:r>
            <a:endParaRPr lang="ru-RU" sz="1600" dirty="0">
              <a:solidFill>
                <a:schemeClr val="tx1"/>
              </a:solidFill>
              <a:latin typeface="Montserrat" panose="00000500000000000000" pitchFamily="2" charset="-52"/>
            </a:endParaRPr>
          </a:p>
        </p:txBody>
      </p:sp>
      <p:pic>
        <p:nvPicPr>
          <p:cNvPr id="7" name="Рисунок 29">
            <a:extLst>
              <a:ext uri="{FF2B5EF4-FFF2-40B4-BE49-F238E27FC236}">
                <a16:creationId xmlns:a16="http://schemas.microsoft.com/office/drawing/2014/main" id="{E93BF64D-2C3A-48FC-8507-E58DA1390DE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6568" y="2489560"/>
            <a:ext cx="1876425" cy="131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Объект 2">
            <a:extLst>
              <a:ext uri="{FF2B5EF4-FFF2-40B4-BE49-F238E27FC236}">
                <a16:creationId xmlns:a16="http://schemas.microsoft.com/office/drawing/2014/main" id="{180BF777-EA8B-4665-A2A4-DC61853EC5B5}"/>
              </a:ext>
            </a:extLst>
          </p:cNvPr>
          <p:cNvSpPr txBox="1">
            <a:spLocks/>
          </p:cNvSpPr>
          <p:nvPr/>
        </p:nvSpPr>
        <p:spPr>
          <a:xfrm>
            <a:off x="361300" y="1471528"/>
            <a:ext cx="6331888" cy="116338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ru-RU" sz="1400" b="1" dirty="0">
                <a:solidFill>
                  <a:schemeClr val="tx1"/>
                </a:solidFill>
                <a:latin typeface="Montserrat" panose="00000500000000000000" pitchFamily="2" charset="-52"/>
              </a:rPr>
              <a:t>Комплекты оборудования:</a:t>
            </a:r>
          </a:p>
          <a:p>
            <a:pPr marL="285750" indent="-285750" algn="l">
              <a:lnSpc>
                <a:spcPct val="80000"/>
              </a:lnSpc>
              <a:spcBef>
                <a:spcPts val="500"/>
              </a:spcBef>
              <a:buFont typeface="Wingdings" panose="05000000000000000000" pitchFamily="2" charset="2"/>
              <a:buChar char="§"/>
            </a:pPr>
            <a:r>
              <a:rPr lang="ru-RU" sz="1400" dirty="0">
                <a:solidFill>
                  <a:schemeClr val="tx1"/>
                </a:solidFill>
                <a:latin typeface="Montserrat" panose="00000500000000000000" pitchFamily="2" charset="-52"/>
              </a:rPr>
              <a:t>Интерактивная панель (либо Смарт-TB) + ноутбук + IP-камера</a:t>
            </a:r>
          </a:p>
          <a:p>
            <a:pPr marL="285750" indent="-285750" algn="l">
              <a:lnSpc>
                <a:spcPct val="80000"/>
              </a:lnSpc>
              <a:spcBef>
                <a:spcPts val="500"/>
              </a:spcBef>
              <a:buFont typeface="Wingdings" panose="05000000000000000000" pitchFamily="2" charset="2"/>
              <a:buChar char="§"/>
            </a:pPr>
            <a:r>
              <a:rPr lang="ru-RU" sz="1400" dirty="0">
                <a:solidFill>
                  <a:schemeClr val="tx1"/>
                </a:solidFill>
                <a:latin typeface="Montserrat" panose="00000500000000000000" pitchFamily="2" charset="-52"/>
              </a:rPr>
              <a:t>Комплект ноутбуков мобильного класса + тележка</a:t>
            </a:r>
            <a:br>
              <a:rPr lang="ru-RU" sz="1400" dirty="0">
                <a:solidFill>
                  <a:schemeClr val="tx1"/>
                </a:solidFill>
                <a:latin typeface="Montserrat" panose="00000500000000000000" pitchFamily="2" charset="-52"/>
              </a:rPr>
            </a:br>
            <a:r>
              <a:rPr lang="ru-RU" sz="1400" dirty="0">
                <a:solidFill>
                  <a:schemeClr val="tx1"/>
                </a:solidFill>
                <a:latin typeface="Montserrat" panose="00000500000000000000" pitchFamily="2" charset="-52"/>
              </a:rPr>
              <a:t>для ноутбуков + МФУ</a:t>
            </a:r>
          </a:p>
        </p:txBody>
      </p:sp>
      <p:sp>
        <p:nvSpPr>
          <p:cNvPr id="9" name="Объект 2">
            <a:extLst>
              <a:ext uri="{FF2B5EF4-FFF2-40B4-BE49-F238E27FC236}">
                <a16:creationId xmlns:a16="http://schemas.microsoft.com/office/drawing/2014/main" id="{39665811-C695-4800-8BEE-AEF9BAA6C33F}"/>
              </a:ext>
            </a:extLst>
          </p:cNvPr>
          <p:cNvSpPr txBox="1">
            <a:spLocks/>
          </p:cNvSpPr>
          <p:nvPr/>
        </p:nvSpPr>
        <p:spPr>
          <a:xfrm>
            <a:off x="6599007" y="991474"/>
            <a:ext cx="5132933" cy="2984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ru-RU" sz="1400" dirty="0">
                <a:solidFill>
                  <a:schemeClr val="tx1"/>
                </a:solidFill>
                <a:latin typeface="Montserrat" panose="00000500000000000000" pitchFamily="2" charset="-52"/>
              </a:rPr>
              <a:t>2023 год – </a:t>
            </a:r>
            <a:r>
              <a:rPr lang="ru-RU" sz="1400" b="1" dirty="0">
                <a:solidFill>
                  <a:srgbClr val="C00000"/>
                </a:solidFill>
                <a:latin typeface="Montserrat" panose="00000500000000000000" pitchFamily="2" charset="-52"/>
              </a:rPr>
              <a:t>34</a:t>
            </a:r>
            <a:r>
              <a:rPr lang="ru-RU" sz="1400" dirty="0">
                <a:latin typeface="Montserrat" panose="00000500000000000000" pitchFamily="2" charset="-52"/>
              </a:rPr>
              <a:t> </a:t>
            </a:r>
            <a:r>
              <a:rPr lang="ru-RU" sz="1400" dirty="0">
                <a:solidFill>
                  <a:schemeClr val="tx1"/>
                </a:solidFill>
                <a:latin typeface="Montserrat" panose="00000500000000000000" pitchFamily="2" charset="-52"/>
              </a:rPr>
              <a:t>школы и </a:t>
            </a:r>
            <a:r>
              <a:rPr lang="ru-RU" sz="1400" b="1" dirty="0">
                <a:solidFill>
                  <a:srgbClr val="C00000"/>
                </a:solidFill>
                <a:latin typeface="Montserrat" panose="00000500000000000000" pitchFamily="2" charset="-52"/>
              </a:rPr>
              <a:t>7</a:t>
            </a:r>
            <a:r>
              <a:rPr lang="ru-RU" sz="1400" dirty="0">
                <a:solidFill>
                  <a:schemeClr val="tx1"/>
                </a:solidFill>
                <a:latin typeface="Montserrat" panose="00000500000000000000" pitchFamily="2" charset="-52"/>
              </a:rPr>
              <a:t> колледжей</a:t>
            </a:r>
            <a:br>
              <a:rPr lang="ru-RU" sz="1400" dirty="0">
                <a:solidFill>
                  <a:schemeClr val="tx1"/>
                </a:solidFill>
                <a:latin typeface="Montserrat" panose="00000500000000000000" pitchFamily="2" charset="-52"/>
              </a:rPr>
            </a:br>
            <a:r>
              <a:rPr lang="ru-RU" sz="1400" dirty="0">
                <a:solidFill>
                  <a:schemeClr val="tx1"/>
                </a:solidFill>
                <a:latin typeface="Montserrat" panose="00000500000000000000" pitchFamily="2" charset="-52"/>
              </a:rPr>
              <a:t>2024 год – </a:t>
            </a:r>
            <a:r>
              <a:rPr lang="en-US" sz="1400" b="1" dirty="0">
                <a:solidFill>
                  <a:srgbClr val="C00000"/>
                </a:solidFill>
                <a:latin typeface="Montserrat" panose="00000500000000000000" pitchFamily="2" charset="-52"/>
              </a:rPr>
              <a:t>4</a:t>
            </a:r>
            <a:r>
              <a:rPr lang="ru-RU" sz="1400" b="1" dirty="0">
                <a:solidFill>
                  <a:srgbClr val="C00000"/>
                </a:solidFill>
                <a:latin typeface="Montserrat" panose="00000500000000000000" pitchFamily="2" charset="-52"/>
              </a:rPr>
              <a:t>0</a:t>
            </a:r>
            <a:r>
              <a:rPr lang="ru-RU" sz="1400" dirty="0">
                <a:latin typeface="Montserrat" panose="00000500000000000000" pitchFamily="2" charset="-52"/>
              </a:rPr>
              <a:t> </a:t>
            </a:r>
            <a:r>
              <a:rPr lang="ru-RU" sz="1400" dirty="0">
                <a:solidFill>
                  <a:schemeClr val="tx1"/>
                </a:solidFill>
                <a:latin typeface="Montserrat" panose="00000500000000000000" pitchFamily="2" charset="-52"/>
              </a:rPr>
              <a:t>школ и колледжей</a:t>
            </a: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0E58E876-0776-40E7-AC3E-88F5896D448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93188" y="1471528"/>
            <a:ext cx="3930391" cy="2947793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8134BAE6-0574-464F-B40E-3E70C464EA6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93940" y="3599323"/>
            <a:ext cx="3245603" cy="2434202"/>
          </a:xfrm>
          <a:prstGeom prst="rect">
            <a:avLst/>
          </a:prstGeom>
        </p:spPr>
      </p:pic>
      <p:pic>
        <p:nvPicPr>
          <p:cNvPr id="12" name="Рисунок 30">
            <a:extLst>
              <a:ext uri="{FF2B5EF4-FFF2-40B4-BE49-F238E27FC236}">
                <a16:creationId xmlns:a16="http://schemas.microsoft.com/office/drawing/2014/main" id="{7193317A-1F12-4A77-B209-5F47420C622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>
          <a:xfrm>
            <a:off x="5724268" y="2884181"/>
            <a:ext cx="644009" cy="644796"/>
          </a:xfrm>
          <a:prstGeom prst="rect">
            <a:avLst/>
          </a:prstGeom>
          <a:ln>
            <a:noFill/>
          </a:ln>
        </p:spPr>
      </p:pic>
      <p:pic>
        <p:nvPicPr>
          <p:cNvPr id="13" name="Picture 15">
            <a:extLst>
              <a:ext uri="{FF2B5EF4-FFF2-40B4-BE49-F238E27FC236}">
                <a16:creationId xmlns:a16="http://schemas.microsoft.com/office/drawing/2014/main" id="{AD217354-6B07-46BD-A02E-B1A45F8D2F9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>
          <a:xfrm>
            <a:off x="3277145" y="3599323"/>
            <a:ext cx="1249477" cy="1248530"/>
          </a:xfrm>
          <a:prstGeom prst="rect">
            <a:avLst/>
          </a:prstGeom>
          <a:ln>
            <a:noFill/>
          </a:ln>
        </p:spPr>
      </p:pic>
      <p:sp>
        <p:nvSpPr>
          <p:cNvPr id="14" name="CustomShape 18">
            <a:extLst>
              <a:ext uri="{FF2B5EF4-FFF2-40B4-BE49-F238E27FC236}">
                <a16:creationId xmlns:a16="http://schemas.microsoft.com/office/drawing/2014/main" id="{E7226238-2C20-4605-8E92-CE11897221DF}"/>
              </a:ext>
            </a:extLst>
          </p:cNvPr>
          <p:cNvSpPr/>
          <p:nvPr/>
        </p:nvSpPr>
        <p:spPr>
          <a:xfrm>
            <a:off x="4518005" y="4414785"/>
            <a:ext cx="2038256" cy="433068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6800" rIns="90000" bIns="46800">
            <a:spAutoFit/>
          </a:bodyPr>
          <a:lstStyle/>
          <a:p>
            <a:pPr>
              <a:lnSpc>
                <a:spcPct val="100000"/>
              </a:lnSpc>
            </a:pPr>
            <a:r>
              <a:rPr lang="ru-RU" sz="1100" b="0" i="1" strike="noStrike" spc="-1" dirty="0">
                <a:solidFill>
                  <a:srgbClr val="000000"/>
                </a:solidFill>
                <a:latin typeface="Montserrat" panose="00000500000000000000" pitchFamily="2" charset="-52"/>
                <a:ea typeface="Arial"/>
              </a:rPr>
              <a:t>Многофункциональные устройства</a:t>
            </a:r>
            <a:endParaRPr lang="en-US" sz="1100" b="0" strike="noStrike" spc="-1" dirty="0">
              <a:solidFill>
                <a:srgbClr val="000000"/>
              </a:solidFill>
              <a:latin typeface="Montserrat" panose="00000500000000000000" pitchFamily="2" charset="-52"/>
            </a:endParaRPr>
          </a:p>
        </p:txBody>
      </p:sp>
      <p:grpSp>
        <p:nvGrpSpPr>
          <p:cNvPr id="15" name="Группа 14">
            <a:extLst>
              <a:ext uri="{FF2B5EF4-FFF2-40B4-BE49-F238E27FC236}">
                <a16:creationId xmlns:a16="http://schemas.microsoft.com/office/drawing/2014/main" id="{142BF530-E0EE-4699-B1E7-E2B61508FC84}"/>
              </a:ext>
            </a:extLst>
          </p:cNvPr>
          <p:cNvGrpSpPr/>
          <p:nvPr/>
        </p:nvGrpSpPr>
        <p:grpSpPr>
          <a:xfrm>
            <a:off x="-77387" y="2588762"/>
            <a:ext cx="2206625" cy="1881187"/>
            <a:chOff x="-66675" y="4173114"/>
            <a:chExt cx="2206625" cy="1881187"/>
          </a:xfrm>
        </p:grpSpPr>
        <p:pic>
          <p:nvPicPr>
            <p:cNvPr id="16" name="Picture 2" descr="Китай 1080P образования smart плата сенсорного экрана с подвижной ...">
              <a:extLst>
                <a:ext uri="{FF2B5EF4-FFF2-40B4-BE49-F238E27FC236}">
                  <a16:creationId xmlns:a16="http://schemas.microsoft.com/office/drawing/2014/main" id="{06A1301A-A005-472D-A55F-D13669A5C81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8148" y="4173114"/>
              <a:ext cx="1527175" cy="18811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7" name="Рисунок 16">
              <a:extLst>
                <a:ext uri="{FF2B5EF4-FFF2-40B4-BE49-F238E27FC236}">
                  <a16:creationId xmlns:a16="http://schemas.microsoft.com/office/drawing/2014/main" id="{34B8758D-CBAF-44C6-ADE7-D677D6E24D22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66675" y="4420333"/>
              <a:ext cx="2206625" cy="626372"/>
            </a:xfrm>
            <a:prstGeom prst="rect">
              <a:avLst/>
            </a:prstGeom>
            <a:scene3d>
              <a:camera prst="perspectiveLeft">
                <a:rot lat="0" lon="3900000" rev="60000"/>
              </a:camera>
              <a:lightRig rig="threePt" dir="t"/>
            </a:scene3d>
          </p:spPr>
        </p:pic>
      </p:grpSp>
      <p:grpSp>
        <p:nvGrpSpPr>
          <p:cNvPr id="18" name="Группа 17">
            <a:extLst>
              <a:ext uri="{FF2B5EF4-FFF2-40B4-BE49-F238E27FC236}">
                <a16:creationId xmlns:a16="http://schemas.microsoft.com/office/drawing/2014/main" id="{9AFE5C15-1EE9-402B-A63D-A2687BDF8F97}"/>
              </a:ext>
            </a:extLst>
          </p:cNvPr>
          <p:cNvGrpSpPr>
            <a:grpSpLocks noChangeAspect="1"/>
          </p:cNvGrpSpPr>
          <p:nvPr/>
        </p:nvGrpSpPr>
        <p:grpSpPr>
          <a:xfrm>
            <a:off x="1142551" y="2835981"/>
            <a:ext cx="2774942" cy="1751987"/>
            <a:chOff x="2332352" y="3169436"/>
            <a:chExt cx="2193562" cy="1464733"/>
          </a:xfrm>
        </p:grpSpPr>
        <p:pic>
          <p:nvPicPr>
            <p:cNvPr id="19" name="Рисунок 18">
              <a:extLst>
                <a:ext uri="{FF2B5EF4-FFF2-40B4-BE49-F238E27FC236}">
                  <a16:creationId xmlns:a16="http://schemas.microsoft.com/office/drawing/2014/main" id="{00693A68-4EA8-49B7-8788-73E80456A69B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332352" y="3169436"/>
              <a:ext cx="2193562" cy="1464733"/>
            </a:xfrm>
            <a:prstGeom prst="rect">
              <a:avLst/>
            </a:prstGeom>
          </p:spPr>
        </p:pic>
        <p:pic>
          <p:nvPicPr>
            <p:cNvPr id="20" name="Рисунок 19">
              <a:extLst>
                <a:ext uri="{FF2B5EF4-FFF2-40B4-BE49-F238E27FC236}">
                  <a16:creationId xmlns:a16="http://schemas.microsoft.com/office/drawing/2014/main" id="{4B5B1692-9133-4455-B788-A273C139D963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94908" y="3479271"/>
              <a:ext cx="267986" cy="152135"/>
            </a:xfrm>
            <a:prstGeom prst="rect">
              <a:avLst/>
            </a:prstGeom>
            <a:scene3d>
              <a:camera prst="perspectiveLeft" fov="0">
                <a:rot lat="0" lon="0" rev="0"/>
              </a:camera>
              <a:lightRig rig="threePt" dir="t"/>
            </a:scene3d>
          </p:spPr>
        </p:pic>
        <p:pic>
          <p:nvPicPr>
            <p:cNvPr id="21" name="Рисунок 20">
              <a:extLst>
                <a:ext uri="{FF2B5EF4-FFF2-40B4-BE49-F238E27FC236}">
                  <a16:creationId xmlns:a16="http://schemas.microsoft.com/office/drawing/2014/main" id="{A826FB44-9ABE-413A-8A55-23AE2C07E26E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707607" y="3491751"/>
              <a:ext cx="189935" cy="122986"/>
            </a:xfrm>
            <a:prstGeom prst="rect">
              <a:avLst/>
            </a:prstGeom>
            <a:scene3d>
              <a:camera prst="isometricOffAxis1Right">
                <a:rot lat="20230683" lon="21106725" rev="147211"/>
              </a:camera>
              <a:lightRig rig="threePt" dir="t"/>
            </a:scene3d>
          </p:spPr>
        </p:pic>
      </p:grpSp>
      <p:sp>
        <p:nvSpPr>
          <p:cNvPr id="22" name="TextBox 1">
            <a:extLst>
              <a:ext uri="{FF2B5EF4-FFF2-40B4-BE49-F238E27FC236}">
                <a16:creationId xmlns:a16="http://schemas.microsoft.com/office/drawing/2014/main" id="{6ADD1308-78B1-4F10-8C66-CE7AA66E5A0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5550" y="4437222"/>
            <a:ext cx="1410964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ru-RU" altLang="ru-RU" sz="1100" i="1" dirty="0">
                <a:latin typeface="Montserrat" panose="00000500000000000000" pitchFamily="2" charset="-52"/>
              </a:rPr>
              <a:t>Интерактивные </a:t>
            </a:r>
            <a:br>
              <a:rPr lang="ru-RU" altLang="ru-RU" sz="1100" i="1" dirty="0">
                <a:latin typeface="Montserrat" panose="00000500000000000000" pitchFamily="2" charset="-52"/>
              </a:rPr>
            </a:br>
            <a:r>
              <a:rPr lang="ru-RU" altLang="ru-RU" sz="1100" i="1" dirty="0">
                <a:latin typeface="Montserrat" panose="00000500000000000000" pitchFamily="2" charset="-52"/>
              </a:rPr>
              <a:t>комплексы</a:t>
            </a:r>
          </a:p>
        </p:txBody>
      </p:sp>
      <p:sp>
        <p:nvSpPr>
          <p:cNvPr id="23" name="TextBox 25">
            <a:extLst>
              <a:ext uri="{FF2B5EF4-FFF2-40B4-BE49-F238E27FC236}">
                <a16:creationId xmlns:a16="http://schemas.microsoft.com/office/drawing/2014/main" id="{E89DF922-9068-4C52-9799-E4F1698AA25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43063" y="4453586"/>
            <a:ext cx="1762205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ru-RU" altLang="ru-RU" sz="1100" i="1" dirty="0">
                <a:latin typeface="Montserrat" panose="00000500000000000000" pitchFamily="2" charset="-52"/>
              </a:rPr>
              <a:t>Ноутбуки и тележка для ноутбуков</a:t>
            </a:r>
          </a:p>
        </p:txBody>
      </p:sp>
      <p:sp>
        <p:nvSpPr>
          <p:cNvPr id="24" name="Объект 2">
            <a:extLst>
              <a:ext uri="{FF2B5EF4-FFF2-40B4-BE49-F238E27FC236}">
                <a16:creationId xmlns:a16="http://schemas.microsoft.com/office/drawing/2014/main" id="{4577575E-6BE0-497B-AB9F-A91768B8A66E}"/>
              </a:ext>
            </a:extLst>
          </p:cNvPr>
          <p:cNvSpPr txBox="1">
            <a:spLocks/>
          </p:cNvSpPr>
          <p:nvPr/>
        </p:nvSpPr>
        <p:spPr>
          <a:xfrm>
            <a:off x="345550" y="5260360"/>
            <a:ext cx="8191868" cy="10598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ts val="2000"/>
              </a:lnSpc>
            </a:pPr>
            <a:r>
              <a:rPr lang="ru-RU" b="1" dirty="0">
                <a:solidFill>
                  <a:schemeClr val="tx1"/>
                </a:solidFill>
                <a:latin typeface="Montserrat" panose="00000500000000000000" pitchFamily="2" charset="-52"/>
              </a:rPr>
              <a:t>Кроме того, за счет краевого бюджета в 2023 году осуществляется поставка оборудования:</a:t>
            </a:r>
          </a:p>
          <a:p>
            <a:pPr marL="285750" indent="-285750" algn="l">
              <a:spcBef>
                <a:spcPts val="1200"/>
              </a:spcBef>
              <a:buFont typeface="Wingdings" panose="05000000000000000000" pitchFamily="2" charset="2"/>
              <a:buChar char="§"/>
            </a:pPr>
            <a:r>
              <a:rPr lang="ru-RU" dirty="0">
                <a:solidFill>
                  <a:schemeClr val="tx1"/>
                </a:solidFill>
                <a:latin typeface="Montserrat" panose="00000500000000000000" pitchFamily="2" charset="-52"/>
              </a:rPr>
              <a:t>3198 ноутбуков</a:t>
            </a:r>
          </a:p>
          <a:p>
            <a:pPr marL="285750" indent="-285750" algn="l">
              <a:buFont typeface="Wingdings" panose="05000000000000000000" pitchFamily="2" charset="2"/>
              <a:buChar char="§"/>
            </a:pPr>
            <a:r>
              <a:rPr lang="ru-RU" dirty="0">
                <a:solidFill>
                  <a:schemeClr val="tx1"/>
                </a:solidFill>
                <a:latin typeface="Montserrat" panose="00000500000000000000" pitchFamily="2" charset="-52"/>
              </a:rPr>
              <a:t>301 интерактивный комплекс</a:t>
            </a:r>
          </a:p>
          <a:p>
            <a:pPr marL="285750" indent="-285750" algn="l">
              <a:buFont typeface="Wingdings" panose="05000000000000000000" pitchFamily="2" charset="2"/>
              <a:buChar char="§"/>
            </a:pPr>
            <a:r>
              <a:rPr lang="ru-RU" dirty="0">
                <a:solidFill>
                  <a:schemeClr val="tx1"/>
                </a:solidFill>
                <a:latin typeface="Montserrat" panose="00000500000000000000" pitchFamily="2" charset="-52"/>
              </a:rPr>
              <a:t>558 Смарт-ТВ</a:t>
            </a:r>
          </a:p>
        </p:txBody>
      </p:sp>
      <p:pic>
        <p:nvPicPr>
          <p:cNvPr id="25" name="Рисунок 24">
            <a:extLst>
              <a:ext uri="{FF2B5EF4-FFF2-40B4-BE49-F238E27FC236}">
                <a16:creationId xmlns:a16="http://schemas.microsoft.com/office/drawing/2014/main" id="{DBF43305-727F-4D1D-9A31-F58846920672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22189" y="156960"/>
            <a:ext cx="908089" cy="752885"/>
          </a:xfrm>
          <a:prstGeom prst="rect">
            <a:avLst/>
          </a:prstGeom>
        </p:spPr>
      </p:pic>
      <p:sp>
        <p:nvSpPr>
          <p:cNvPr id="26" name="TextBox 27">
            <a:extLst>
              <a:ext uri="{FF2B5EF4-FFF2-40B4-BE49-F238E27FC236}">
                <a16:creationId xmlns:a16="http://schemas.microsoft.com/office/drawing/2014/main" id="{A41F2B9B-9117-4ED9-8F52-05AE9826A39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84780" y="2588762"/>
            <a:ext cx="906017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ru-RU" altLang="ru-RU" sz="1100" i="1" dirty="0">
                <a:latin typeface="Montserrat" panose="00000500000000000000" pitchFamily="2" charset="-52"/>
              </a:rPr>
              <a:t>Смарт-ТВ</a:t>
            </a:r>
          </a:p>
        </p:txBody>
      </p:sp>
      <p:sp>
        <p:nvSpPr>
          <p:cNvPr id="27" name="CustomShape 20">
            <a:extLst>
              <a:ext uri="{FF2B5EF4-FFF2-40B4-BE49-F238E27FC236}">
                <a16:creationId xmlns:a16="http://schemas.microsoft.com/office/drawing/2014/main" id="{2CD62BA9-1B50-493D-82CE-6556C79E1C6D}"/>
              </a:ext>
            </a:extLst>
          </p:cNvPr>
          <p:cNvSpPr/>
          <p:nvPr/>
        </p:nvSpPr>
        <p:spPr>
          <a:xfrm>
            <a:off x="5499771" y="3537215"/>
            <a:ext cx="927603" cy="256097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6800" rIns="90000" bIns="46800">
            <a:spAutoFit/>
          </a:bodyPr>
          <a:lstStyle/>
          <a:p>
            <a:pPr>
              <a:lnSpc>
                <a:spcPct val="100000"/>
              </a:lnSpc>
            </a:pPr>
            <a:r>
              <a:rPr lang="en-US" sz="1050" b="0" i="1" strike="noStrike" spc="-1" dirty="0">
                <a:solidFill>
                  <a:srgbClr val="000000"/>
                </a:solidFill>
                <a:latin typeface="Montserrat" panose="00000500000000000000" pitchFamily="2" charset="-52"/>
                <a:ea typeface="Arial"/>
              </a:rPr>
              <a:t>IP</a:t>
            </a:r>
            <a:r>
              <a:rPr lang="ru-RU" sz="1050" b="0" i="1" strike="noStrike" spc="-1" dirty="0">
                <a:solidFill>
                  <a:srgbClr val="000000"/>
                </a:solidFill>
                <a:latin typeface="Montserrat" panose="00000500000000000000" pitchFamily="2" charset="-52"/>
                <a:ea typeface="Arial"/>
              </a:rPr>
              <a:t>-камеры</a:t>
            </a:r>
            <a:endParaRPr lang="en-US" sz="1050" b="0" i="1" strike="noStrike" spc="-1" dirty="0">
              <a:solidFill>
                <a:srgbClr val="000000"/>
              </a:solidFill>
              <a:latin typeface="Montserrat" panose="00000500000000000000" pitchFamily="2" charset="-52"/>
            </a:endParaRPr>
          </a:p>
        </p:txBody>
      </p:sp>
    </p:spTree>
    <p:extLst>
      <p:ext uri="{BB962C8B-B14F-4D97-AF65-F5344CB8AC3E}">
        <p14:creationId xmlns:p14="http://schemas.microsoft.com/office/powerpoint/2010/main" val="1865612986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4">
            <a:extLst>
              <a:ext uri="{FF2B5EF4-FFF2-40B4-BE49-F238E27FC236}">
                <a16:creationId xmlns:a16="http://schemas.microsoft.com/office/drawing/2014/main" id="{CFCEB50A-FEC6-41AB-87D5-01A62E9219F3}"/>
              </a:ext>
            </a:extLst>
          </p:cNvPr>
          <p:cNvSpPr txBox="1">
            <a:spLocks/>
          </p:cNvSpPr>
          <p:nvPr/>
        </p:nvSpPr>
        <p:spPr>
          <a:xfrm>
            <a:off x="180927" y="110234"/>
            <a:ext cx="11521280" cy="71596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ru-RU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ru-RU" sz="2400" dirty="0">
                <a:solidFill>
                  <a:schemeClr val="tx1"/>
                </a:solidFill>
              </a:rPr>
              <a:t>О достижении плановых значений показателей федерального проекта «Цифровая образовательная среда» национального проекта «Образование»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EF2B7F3D-A6FF-4176-B6A3-919011C67824}"/>
              </a:ext>
            </a:extLst>
          </p:cNvPr>
          <p:cNvSpPr/>
          <p:nvPr/>
        </p:nvSpPr>
        <p:spPr>
          <a:xfrm>
            <a:off x="-3443" y="862462"/>
            <a:ext cx="12192000" cy="598785"/>
          </a:xfrm>
          <a:prstGeom prst="rect">
            <a:avLst/>
          </a:prstGeom>
          <a:solidFill>
            <a:srgbClr val="D1F1C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6FC925A-6838-40AC-9C62-BB59B3B573C8}"/>
              </a:ext>
            </a:extLst>
          </p:cNvPr>
          <p:cNvSpPr txBox="1"/>
          <p:nvPr/>
        </p:nvSpPr>
        <p:spPr>
          <a:xfrm>
            <a:off x="362675" y="926823"/>
            <a:ext cx="11634978" cy="4876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</a:pPr>
            <a:r>
              <a:rPr lang="ru-RU" sz="1600" b="1" dirty="0">
                <a:solidFill>
                  <a:srgbClr val="C00000"/>
                </a:solidFill>
                <a:latin typeface="Montserrat" panose="00000500000000000000" pitchFamily="2" charset="-52"/>
              </a:rPr>
              <a:t>Регистрация</a:t>
            </a:r>
            <a:r>
              <a:rPr lang="ru-RU" sz="1600" b="1" dirty="0">
                <a:latin typeface="Montserrat" panose="00000500000000000000" pitchFamily="2" charset="-52"/>
              </a:rPr>
              <a:t> учащихся в Сферум или ФГИС «Моя Школа»</a:t>
            </a:r>
          </a:p>
          <a:p>
            <a:pPr>
              <a:lnSpc>
                <a:spcPct val="80000"/>
              </a:lnSpc>
            </a:pPr>
            <a:r>
              <a:rPr lang="ru-RU" sz="1600" b="1" dirty="0">
                <a:latin typeface="Montserrat" panose="00000500000000000000" pitchFamily="2" charset="-52"/>
              </a:rPr>
              <a:t>План 2023 г. – 25%, план 2024 – 30%</a:t>
            </a:r>
          </a:p>
        </p:txBody>
      </p:sp>
      <p:graphicFrame>
        <p:nvGraphicFramePr>
          <p:cNvPr id="7" name="Таблица 6">
            <a:extLst>
              <a:ext uri="{FF2B5EF4-FFF2-40B4-BE49-F238E27FC236}">
                <a16:creationId xmlns:a16="http://schemas.microsoft.com/office/drawing/2014/main" id="{D155B01E-6E07-4186-BA0F-379F472E54CA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451341" y="1630336"/>
          <a:ext cx="10980453" cy="4606680"/>
        </p:xfrm>
        <a:graphic>
          <a:graphicData uri="http://schemas.openxmlformats.org/drawingml/2006/table">
            <a:tbl>
              <a:tblPr/>
              <a:tblGrid>
                <a:gridCol w="908204">
                  <a:extLst>
                    <a:ext uri="{9D8B030D-6E8A-4147-A177-3AD203B41FA5}">
                      <a16:colId xmlns:a16="http://schemas.microsoft.com/office/drawing/2014/main" val="1044280859"/>
                    </a:ext>
                  </a:extLst>
                </a:gridCol>
                <a:gridCol w="2781380">
                  <a:extLst>
                    <a:ext uri="{9D8B030D-6E8A-4147-A177-3AD203B41FA5}">
                      <a16:colId xmlns:a16="http://schemas.microsoft.com/office/drawing/2014/main" val="3889812527"/>
                    </a:ext>
                  </a:extLst>
                </a:gridCol>
                <a:gridCol w="1513675">
                  <a:extLst>
                    <a:ext uri="{9D8B030D-6E8A-4147-A177-3AD203B41FA5}">
                      <a16:colId xmlns:a16="http://schemas.microsoft.com/office/drawing/2014/main" val="860267008"/>
                    </a:ext>
                  </a:extLst>
                </a:gridCol>
                <a:gridCol w="378420">
                  <a:extLst>
                    <a:ext uri="{9D8B030D-6E8A-4147-A177-3AD203B41FA5}">
                      <a16:colId xmlns:a16="http://schemas.microsoft.com/office/drawing/2014/main" val="2143196787"/>
                    </a:ext>
                  </a:extLst>
                </a:gridCol>
                <a:gridCol w="908204">
                  <a:extLst>
                    <a:ext uri="{9D8B030D-6E8A-4147-A177-3AD203B41FA5}">
                      <a16:colId xmlns:a16="http://schemas.microsoft.com/office/drawing/2014/main" val="2974462962"/>
                    </a:ext>
                  </a:extLst>
                </a:gridCol>
                <a:gridCol w="2976895">
                  <a:extLst>
                    <a:ext uri="{9D8B030D-6E8A-4147-A177-3AD203B41FA5}">
                      <a16:colId xmlns:a16="http://schemas.microsoft.com/office/drawing/2014/main" val="4182246326"/>
                    </a:ext>
                  </a:extLst>
                </a:gridCol>
                <a:gridCol w="1513675">
                  <a:extLst>
                    <a:ext uri="{9D8B030D-6E8A-4147-A177-3AD203B41FA5}">
                      <a16:colId xmlns:a16="http://schemas.microsoft.com/office/drawing/2014/main" val="3059100277"/>
                    </a:ext>
                  </a:extLst>
                </a:gridCol>
              </a:tblGrid>
              <a:tr h="181306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№ п/п</a:t>
                      </a:r>
                    </a:p>
                  </a:txBody>
                  <a:tcPr marL="72000" marR="72000" marT="9065" marB="0" anchor="b">
                    <a:lnL>
                      <a:noFill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Территория</a:t>
                      </a:r>
                    </a:p>
                  </a:txBody>
                  <a:tcPr marL="72000" marR="72000" marT="906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Показатель</a:t>
                      </a:r>
                    </a:p>
                  </a:txBody>
                  <a:tcPr marL="72000" marR="72000" marT="906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52"/>
                      </a:endParaRPr>
                    </a:p>
                  </a:txBody>
                  <a:tcPr marL="72000" marR="72000" marT="906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№ п/п</a:t>
                      </a:r>
                    </a:p>
                  </a:txBody>
                  <a:tcPr marL="72000" marR="72000" marT="9065" marB="0" anchor="b">
                    <a:lnL>
                      <a:noFill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Территория</a:t>
                      </a:r>
                    </a:p>
                  </a:txBody>
                  <a:tcPr marL="72000" marR="72000" marT="906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Показатель</a:t>
                      </a:r>
                    </a:p>
                  </a:txBody>
                  <a:tcPr marL="72000" marR="72000" marT="906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55045063"/>
                  </a:ext>
                </a:extLst>
              </a:tr>
              <a:tr h="181306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1</a:t>
                      </a:r>
                    </a:p>
                  </a:txBody>
                  <a:tcPr marL="72000" marR="72000" marT="9065" marB="0" anchor="b">
                    <a:lnL>
                      <a:noFill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ГО ЗАТО Звёздный</a:t>
                      </a:r>
                    </a:p>
                  </a:txBody>
                  <a:tcPr marL="72000" marR="72000" marT="906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100%</a:t>
                      </a:r>
                    </a:p>
                  </a:txBody>
                  <a:tcPr marL="72000" marR="72000" marT="906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3BE7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52"/>
                      </a:endParaRPr>
                    </a:p>
                  </a:txBody>
                  <a:tcPr marL="72000" marR="72000" marT="906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24</a:t>
                      </a:r>
                    </a:p>
                  </a:txBody>
                  <a:tcPr marL="72000" marR="72000" marT="9065" marB="0" anchor="b">
                    <a:lnL>
                      <a:noFill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Чусовской ГО</a:t>
                      </a:r>
                    </a:p>
                  </a:txBody>
                  <a:tcPr marL="72000" marR="72000" marT="906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27%</a:t>
                      </a:r>
                    </a:p>
                  </a:txBody>
                  <a:tcPr marL="72000" marR="72000" marT="906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E68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55805197"/>
                  </a:ext>
                </a:extLst>
              </a:tr>
              <a:tr h="181306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2</a:t>
                      </a:r>
                    </a:p>
                  </a:txBody>
                  <a:tcPr marL="72000" marR="72000" marT="9065" marB="0" anchor="b">
                    <a:lnL>
                      <a:noFill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Пермский МО</a:t>
                      </a:r>
                    </a:p>
                  </a:txBody>
                  <a:tcPr marL="72000" marR="72000" marT="906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82%</a:t>
                      </a:r>
                    </a:p>
                  </a:txBody>
                  <a:tcPr marL="72000" marR="72000" marT="906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BCA7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52"/>
                      </a:endParaRPr>
                    </a:p>
                  </a:txBody>
                  <a:tcPr marL="72000" marR="72000" marT="906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25</a:t>
                      </a:r>
                    </a:p>
                  </a:txBody>
                  <a:tcPr marL="72000" marR="72000" marT="9065" marB="0" anchor="b">
                    <a:lnL>
                      <a:noFill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Краснокамский ГО</a:t>
                      </a:r>
                    </a:p>
                  </a:txBody>
                  <a:tcPr marL="72000" marR="72000" marT="906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26%</a:t>
                      </a:r>
                    </a:p>
                  </a:txBody>
                  <a:tcPr marL="72000" marR="72000" marT="906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E48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09108858"/>
                  </a:ext>
                </a:extLst>
              </a:tr>
              <a:tr h="181306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3</a:t>
                      </a:r>
                    </a:p>
                  </a:txBody>
                  <a:tcPr marL="72000" marR="72000" marT="9065" marB="0" anchor="b">
                    <a:lnL>
                      <a:noFill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Кудымкарский МО</a:t>
                      </a:r>
                    </a:p>
                  </a:txBody>
                  <a:tcPr marL="72000" marR="72000" marT="906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65%</a:t>
                      </a:r>
                    </a:p>
                  </a:txBody>
                  <a:tcPr marL="72000" marR="72000" marT="906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FD48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52"/>
                      </a:endParaRPr>
                    </a:p>
                  </a:txBody>
                  <a:tcPr marL="72000" marR="72000" marT="906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26</a:t>
                      </a:r>
                    </a:p>
                  </a:txBody>
                  <a:tcPr marL="72000" marR="72000" marT="9065" marB="0" anchor="b">
                    <a:lnL>
                      <a:noFill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Очёрский ГО</a:t>
                      </a:r>
                    </a:p>
                  </a:txBody>
                  <a:tcPr marL="72000" marR="72000" marT="906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26%</a:t>
                      </a:r>
                    </a:p>
                  </a:txBody>
                  <a:tcPr marL="72000" marR="72000" marT="906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E18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26049966"/>
                  </a:ext>
                </a:extLst>
              </a:tr>
              <a:tr h="181306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4</a:t>
                      </a:r>
                    </a:p>
                  </a:txBody>
                  <a:tcPr marL="72000" marR="72000" marT="9065" marB="0" anchor="b">
                    <a:lnL>
                      <a:noFill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Частинский МО</a:t>
                      </a:r>
                    </a:p>
                  </a:txBody>
                  <a:tcPr marL="72000" marR="72000" marT="906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64%</a:t>
                      </a:r>
                    </a:p>
                  </a:txBody>
                  <a:tcPr marL="72000" marR="72000" marT="906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2D58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52"/>
                      </a:endParaRPr>
                    </a:p>
                  </a:txBody>
                  <a:tcPr marL="72000" marR="72000" marT="906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27</a:t>
                      </a:r>
                    </a:p>
                  </a:txBody>
                  <a:tcPr marL="72000" marR="72000" marT="9065" marB="0" anchor="b">
                    <a:lnL>
                      <a:noFill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Большесосновский МО</a:t>
                      </a:r>
                    </a:p>
                  </a:txBody>
                  <a:tcPr marL="72000" marR="72000" marT="906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26%</a:t>
                      </a:r>
                    </a:p>
                  </a:txBody>
                  <a:tcPr marL="72000" marR="72000" marT="906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E08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38089388"/>
                  </a:ext>
                </a:extLst>
              </a:tr>
              <a:tr h="181306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5</a:t>
                      </a:r>
                    </a:p>
                  </a:txBody>
                  <a:tcPr marL="72000" marR="72000" marT="9065" marB="0" anchor="b">
                    <a:lnL>
                      <a:noFill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Ильинский ГО</a:t>
                      </a:r>
                    </a:p>
                  </a:txBody>
                  <a:tcPr marL="72000" marR="72000" marT="906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57%</a:t>
                      </a:r>
                    </a:p>
                  </a:txBody>
                  <a:tcPr marL="72000" marR="72000" marT="906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D98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52"/>
                      </a:endParaRPr>
                    </a:p>
                  </a:txBody>
                  <a:tcPr marL="72000" marR="72000" marT="906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28</a:t>
                      </a:r>
                    </a:p>
                  </a:txBody>
                  <a:tcPr marL="72000" marR="72000" marT="9065" marB="0" anchor="b">
                    <a:lnL>
                      <a:noFill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Юсьвинский МО</a:t>
                      </a:r>
                    </a:p>
                  </a:txBody>
                  <a:tcPr marL="72000" marR="72000" marT="906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25%</a:t>
                      </a:r>
                    </a:p>
                  </a:txBody>
                  <a:tcPr marL="72000" marR="72000" marT="906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DF8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902793"/>
                  </a:ext>
                </a:extLst>
              </a:tr>
              <a:tr h="181306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6</a:t>
                      </a:r>
                    </a:p>
                  </a:txBody>
                  <a:tcPr marL="72000" marR="72000" marT="9065" marB="0" anchor="b">
                    <a:lnL>
                      <a:noFill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ГО город Губаха</a:t>
                      </a:r>
                    </a:p>
                  </a:txBody>
                  <a:tcPr marL="72000" marR="72000" marT="906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57%</a:t>
                      </a:r>
                    </a:p>
                  </a:txBody>
                  <a:tcPr marL="72000" marR="72000" marT="906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1D98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52"/>
                      </a:endParaRPr>
                    </a:p>
                  </a:txBody>
                  <a:tcPr marL="72000" marR="72000" marT="906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29</a:t>
                      </a:r>
                    </a:p>
                  </a:txBody>
                  <a:tcPr marL="72000" marR="72000" marT="9065" marB="0" anchor="b">
                    <a:lnL>
                      <a:noFill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Сивинский МО</a:t>
                      </a:r>
                    </a:p>
                  </a:txBody>
                  <a:tcPr marL="72000" marR="72000" marT="906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25%</a:t>
                      </a:r>
                    </a:p>
                  </a:txBody>
                  <a:tcPr marL="72000" marR="72000" marT="906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DC8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87364629"/>
                  </a:ext>
                </a:extLst>
              </a:tr>
              <a:tr h="181306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7</a:t>
                      </a:r>
                    </a:p>
                  </a:txBody>
                  <a:tcPr marL="72000" marR="72000" marT="9065" marB="0" anchor="b">
                    <a:lnL>
                      <a:noFill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Еловский МО</a:t>
                      </a:r>
                    </a:p>
                  </a:txBody>
                  <a:tcPr marL="72000" marR="72000" marT="906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56%</a:t>
                      </a:r>
                    </a:p>
                  </a:txBody>
                  <a:tcPr marL="72000" marR="72000" marT="906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2DA8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52"/>
                      </a:endParaRPr>
                    </a:p>
                  </a:txBody>
                  <a:tcPr marL="72000" marR="72000" marT="906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30</a:t>
                      </a:r>
                    </a:p>
                  </a:txBody>
                  <a:tcPr marL="72000" marR="72000" marT="9065" marB="0" anchor="b">
                    <a:lnL>
                      <a:noFill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Кунгурский МО</a:t>
                      </a:r>
                    </a:p>
                  </a:txBody>
                  <a:tcPr marL="72000" marR="72000" marT="906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24%</a:t>
                      </a:r>
                    </a:p>
                  </a:txBody>
                  <a:tcPr marL="72000" marR="72000" marT="906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D88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9863860"/>
                  </a:ext>
                </a:extLst>
              </a:tr>
              <a:tr h="181306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8</a:t>
                      </a:r>
                    </a:p>
                  </a:txBody>
                  <a:tcPr marL="72000" marR="72000" marT="9065" marB="0" anchor="b">
                    <a:lnL>
                      <a:noFill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ГО город Кизел</a:t>
                      </a:r>
                    </a:p>
                  </a:txBody>
                  <a:tcPr marL="72000" marR="72000" marT="906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55%</a:t>
                      </a:r>
                    </a:p>
                  </a:txBody>
                  <a:tcPr marL="72000" marR="72000" marT="906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DB8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52"/>
                      </a:endParaRPr>
                    </a:p>
                  </a:txBody>
                  <a:tcPr marL="72000" marR="72000" marT="906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31</a:t>
                      </a:r>
                    </a:p>
                  </a:txBody>
                  <a:tcPr marL="72000" marR="72000" marT="9065" marB="0" anchor="b">
                    <a:lnL>
                      <a:noFill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Пермский ГО</a:t>
                      </a:r>
                    </a:p>
                  </a:txBody>
                  <a:tcPr marL="72000" marR="72000" marT="906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20%</a:t>
                      </a:r>
                    </a:p>
                  </a:txBody>
                  <a:tcPr marL="72000" marR="72000" marT="906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C87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3625735"/>
                  </a:ext>
                </a:extLst>
              </a:tr>
              <a:tr h="181306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9</a:t>
                      </a:r>
                    </a:p>
                  </a:txBody>
                  <a:tcPr marL="72000" marR="72000" marT="9065" marB="0" anchor="b">
                    <a:lnL>
                      <a:noFill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Уинский МО</a:t>
                      </a:r>
                    </a:p>
                  </a:txBody>
                  <a:tcPr marL="72000" marR="72000" marT="906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54%</a:t>
                      </a:r>
                    </a:p>
                  </a:txBody>
                  <a:tcPr marL="72000" marR="72000" marT="906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7DB8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52"/>
                      </a:endParaRPr>
                    </a:p>
                  </a:txBody>
                  <a:tcPr marL="72000" marR="72000" marT="906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32</a:t>
                      </a:r>
                    </a:p>
                  </a:txBody>
                  <a:tcPr marL="72000" marR="72000" marT="9065" marB="0" anchor="b">
                    <a:lnL>
                      <a:noFill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Горнозаводский ГО</a:t>
                      </a:r>
                    </a:p>
                  </a:txBody>
                  <a:tcPr marL="72000" marR="72000" marT="906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15%</a:t>
                      </a:r>
                    </a:p>
                  </a:txBody>
                  <a:tcPr marL="72000" marR="72000" marT="906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AF7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22943123"/>
                  </a:ext>
                </a:extLst>
              </a:tr>
              <a:tr h="181306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10</a:t>
                      </a:r>
                    </a:p>
                  </a:txBody>
                  <a:tcPr marL="72000" marR="72000" marT="9065" marB="0" anchor="b">
                    <a:lnL>
                      <a:noFill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Лысьвенский ГО</a:t>
                      </a:r>
                    </a:p>
                  </a:txBody>
                  <a:tcPr marL="72000" marR="72000" marT="906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53%</a:t>
                      </a:r>
                    </a:p>
                  </a:txBody>
                  <a:tcPr marL="72000" marR="72000" marT="906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9DC8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52"/>
                      </a:endParaRPr>
                    </a:p>
                  </a:txBody>
                  <a:tcPr marL="72000" marR="72000" marT="906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33</a:t>
                      </a:r>
                    </a:p>
                  </a:txBody>
                  <a:tcPr marL="72000" marR="72000" marT="9065" marB="0" anchor="b">
                    <a:lnL>
                      <a:noFill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Куединский МО</a:t>
                      </a:r>
                    </a:p>
                  </a:txBody>
                  <a:tcPr marL="72000" marR="72000" marT="906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15%</a:t>
                      </a:r>
                    </a:p>
                  </a:txBody>
                  <a:tcPr marL="72000" marR="72000" marT="906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AE7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11193478"/>
                  </a:ext>
                </a:extLst>
              </a:tr>
              <a:tr h="181306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11</a:t>
                      </a:r>
                    </a:p>
                  </a:txBody>
                  <a:tcPr marL="72000" marR="72000" marT="9065" marB="0" anchor="b">
                    <a:lnL>
                      <a:noFill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Кишертский МО</a:t>
                      </a:r>
                    </a:p>
                  </a:txBody>
                  <a:tcPr marL="72000" marR="72000" marT="906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48%</a:t>
                      </a:r>
                    </a:p>
                  </a:txBody>
                  <a:tcPr marL="72000" marR="72000" marT="906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8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52"/>
                      </a:endParaRPr>
                    </a:p>
                  </a:txBody>
                  <a:tcPr marL="72000" marR="72000" marT="906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34</a:t>
                      </a:r>
                    </a:p>
                  </a:txBody>
                  <a:tcPr marL="72000" marR="72000" marT="9065" marB="0" anchor="b">
                    <a:lnL>
                      <a:noFill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Октябрьский ГО</a:t>
                      </a:r>
                    </a:p>
                  </a:txBody>
                  <a:tcPr marL="72000" marR="72000" marT="906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13%</a:t>
                      </a:r>
                    </a:p>
                  </a:txBody>
                  <a:tcPr marL="72000" marR="72000" marT="906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A57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16743101"/>
                  </a:ext>
                </a:extLst>
              </a:tr>
              <a:tr h="181306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12</a:t>
                      </a:r>
                    </a:p>
                  </a:txBody>
                  <a:tcPr marL="72000" marR="72000" marT="9065" marB="0" anchor="b">
                    <a:lnL>
                      <a:noFill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Бардымский МО</a:t>
                      </a:r>
                    </a:p>
                  </a:txBody>
                  <a:tcPr marL="72000" marR="72000" marT="906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42%</a:t>
                      </a:r>
                    </a:p>
                  </a:txBody>
                  <a:tcPr marL="72000" marR="72000" marT="906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E383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52"/>
                      </a:endParaRPr>
                    </a:p>
                  </a:txBody>
                  <a:tcPr marL="72000" marR="72000" marT="906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35</a:t>
                      </a:r>
                    </a:p>
                  </a:txBody>
                  <a:tcPr marL="72000" marR="72000" marT="9065" marB="0" anchor="b">
                    <a:lnL>
                      <a:noFill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Гайнский МО</a:t>
                      </a:r>
                    </a:p>
                  </a:txBody>
                  <a:tcPr marL="72000" marR="72000" marT="906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10%</a:t>
                      </a:r>
                    </a:p>
                  </a:txBody>
                  <a:tcPr marL="72000" marR="72000" marT="906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987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60862115"/>
                  </a:ext>
                </a:extLst>
              </a:tr>
              <a:tr h="181306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13</a:t>
                      </a:r>
                    </a:p>
                  </a:txBody>
                  <a:tcPr marL="72000" marR="72000" marT="9065" marB="0" anchor="b">
                    <a:lnL>
                      <a:noFill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Александровский МО</a:t>
                      </a:r>
                    </a:p>
                  </a:txBody>
                  <a:tcPr marL="72000" marR="72000" marT="906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41%</a:t>
                      </a:r>
                    </a:p>
                  </a:txBody>
                  <a:tcPr marL="72000" marR="72000" marT="906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383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52"/>
                      </a:endParaRPr>
                    </a:p>
                  </a:txBody>
                  <a:tcPr marL="72000" marR="72000" marT="906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36</a:t>
                      </a:r>
                    </a:p>
                  </a:txBody>
                  <a:tcPr marL="72000" marR="72000" marT="9065" marB="0" anchor="b">
                    <a:lnL>
                      <a:noFill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Добрянский ГО</a:t>
                      </a:r>
                    </a:p>
                  </a:txBody>
                  <a:tcPr marL="72000" marR="72000" marT="906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9%</a:t>
                      </a:r>
                    </a:p>
                  </a:txBody>
                  <a:tcPr marL="72000" marR="72000" marT="906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937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1311508"/>
                  </a:ext>
                </a:extLst>
              </a:tr>
              <a:tr h="181306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14</a:t>
                      </a:r>
                    </a:p>
                  </a:txBody>
                  <a:tcPr marL="72000" marR="72000" marT="9065" marB="0" anchor="b">
                    <a:lnL>
                      <a:noFill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Кочёвский МО</a:t>
                      </a:r>
                    </a:p>
                  </a:txBody>
                  <a:tcPr marL="72000" marR="72000" marT="906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40%</a:t>
                      </a:r>
                    </a:p>
                  </a:txBody>
                  <a:tcPr marL="72000" marR="72000" marT="906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5E483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52"/>
                      </a:endParaRPr>
                    </a:p>
                  </a:txBody>
                  <a:tcPr marL="72000" marR="72000" marT="906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37</a:t>
                      </a:r>
                    </a:p>
                  </a:txBody>
                  <a:tcPr marL="72000" marR="72000" marT="9065" marB="0" anchor="b">
                    <a:lnL>
                      <a:noFill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Суксунский ГО</a:t>
                      </a:r>
                    </a:p>
                  </a:txBody>
                  <a:tcPr marL="72000" marR="72000" marT="906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8%</a:t>
                      </a:r>
                    </a:p>
                  </a:txBody>
                  <a:tcPr marL="72000" marR="72000" marT="906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8C7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14952037"/>
                  </a:ext>
                </a:extLst>
              </a:tr>
              <a:tr h="181306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15</a:t>
                      </a:r>
                    </a:p>
                  </a:txBody>
                  <a:tcPr marL="72000" marR="72000" marT="9065" marB="0" anchor="b">
                    <a:lnL>
                      <a:noFill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Чайковский ГО</a:t>
                      </a:r>
                    </a:p>
                  </a:txBody>
                  <a:tcPr marL="72000" marR="72000" marT="906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38%</a:t>
                      </a:r>
                    </a:p>
                  </a:txBody>
                  <a:tcPr marL="72000" marR="72000" marT="906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583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52"/>
                      </a:endParaRPr>
                    </a:p>
                  </a:txBody>
                  <a:tcPr marL="72000" marR="72000" marT="906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38</a:t>
                      </a:r>
                    </a:p>
                  </a:txBody>
                  <a:tcPr marL="72000" marR="72000" marT="9065" marB="0" anchor="b">
                    <a:lnL>
                      <a:noFill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Карагайский МО</a:t>
                      </a:r>
                    </a:p>
                  </a:txBody>
                  <a:tcPr marL="72000" marR="72000" marT="906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6%</a:t>
                      </a:r>
                    </a:p>
                  </a:txBody>
                  <a:tcPr marL="72000" marR="72000" marT="906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867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36070678"/>
                  </a:ext>
                </a:extLst>
              </a:tr>
              <a:tr h="181306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16</a:t>
                      </a:r>
                    </a:p>
                  </a:txBody>
                  <a:tcPr marL="72000" marR="72000" marT="9065" marB="0" anchor="b">
                    <a:lnL>
                      <a:noFill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Оханский ГО</a:t>
                      </a:r>
                    </a:p>
                  </a:txBody>
                  <a:tcPr marL="72000" marR="72000" marT="906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38%</a:t>
                      </a:r>
                    </a:p>
                  </a:txBody>
                  <a:tcPr marL="72000" marR="72000" marT="906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583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52"/>
                      </a:endParaRPr>
                    </a:p>
                  </a:txBody>
                  <a:tcPr marL="72000" marR="72000" marT="906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39</a:t>
                      </a:r>
                    </a:p>
                  </a:txBody>
                  <a:tcPr marL="72000" marR="72000" marT="9065" marB="0" anchor="b">
                    <a:lnL>
                      <a:noFill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Красновишерский ГО</a:t>
                      </a:r>
                    </a:p>
                  </a:txBody>
                  <a:tcPr marL="72000" marR="72000" marT="906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5%</a:t>
                      </a:r>
                    </a:p>
                  </a:txBody>
                  <a:tcPr marL="72000" marR="72000" marT="906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816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38688635"/>
                  </a:ext>
                </a:extLst>
              </a:tr>
              <a:tr h="181306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17</a:t>
                      </a:r>
                    </a:p>
                  </a:txBody>
                  <a:tcPr marL="72000" marR="72000" marT="9065" marB="0" anchor="b">
                    <a:lnL>
                      <a:noFill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ГО город Березники</a:t>
                      </a:r>
                    </a:p>
                  </a:txBody>
                  <a:tcPr marL="72000" marR="72000" marT="906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38%</a:t>
                      </a:r>
                    </a:p>
                  </a:txBody>
                  <a:tcPr marL="72000" marR="72000" marT="906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583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52"/>
                      </a:endParaRPr>
                    </a:p>
                  </a:txBody>
                  <a:tcPr marL="72000" marR="72000" marT="906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40</a:t>
                      </a:r>
                    </a:p>
                  </a:txBody>
                  <a:tcPr marL="72000" marR="72000" marT="9065" marB="0" anchor="b">
                    <a:lnL>
                      <a:noFill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Косинский МО</a:t>
                      </a:r>
                    </a:p>
                  </a:txBody>
                  <a:tcPr marL="72000" marR="72000" marT="906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5%</a:t>
                      </a:r>
                    </a:p>
                  </a:txBody>
                  <a:tcPr marL="72000" marR="72000" marT="906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806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75294555"/>
                  </a:ext>
                </a:extLst>
              </a:tr>
              <a:tr h="181306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18</a:t>
                      </a:r>
                    </a:p>
                  </a:txBody>
                  <a:tcPr marL="72000" marR="72000" marT="9065" marB="0" anchor="b">
                    <a:lnL>
                      <a:noFill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Чердынский ГО</a:t>
                      </a:r>
                    </a:p>
                  </a:txBody>
                  <a:tcPr marL="72000" marR="72000" marT="906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37%</a:t>
                      </a:r>
                    </a:p>
                  </a:txBody>
                  <a:tcPr marL="72000" marR="72000" marT="906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E583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52"/>
                      </a:endParaRPr>
                    </a:p>
                  </a:txBody>
                  <a:tcPr marL="72000" marR="72000" marT="906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41</a:t>
                      </a:r>
                    </a:p>
                  </a:txBody>
                  <a:tcPr marL="72000" marR="72000" marT="9065" marB="0" anchor="b">
                    <a:lnL>
                      <a:noFill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Верещагинский ГО</a:t>
                      </a:r>
                    </a:p>
                  </a:txBody>
                  <a:tcPr marL="72000" marR="72000" marT="906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4%</a:t>
                      </a:r>
                    </a:p>
                  </a:txBody>
                  <a:tcPr marL="72000" marR="72000" marT="906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7D6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0464633"/>
                  </a:ext>
                </a:extLst>
              </a:tr>
              <a:tr h="181306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19</a:t>
                      </a:r>
                    </a:p>
                  </a:txBody>
                  <a:tcPr marL="72000" marR="72000" marT="9065" marB="0" anchor="b">
                    <a:lnL>
                      <a:noFill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Чернушинский ГО</a:t>
                      </a:r>
                    </a:p>
                  </a:txBody>
                  <a:tcPr marL="72000" marR="72000" marT="906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34%</a:t>
                      </a:r>
                    </a:p>
                  </a:txBody>
                  <a:tcPr marL="72000" marR="72000" marT="906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E88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52"/>
                      </a:endParaRPr>
                    </a:p>
                  </a:txBody>
                  <a:tcPr marL="72000" marR="72000" marT="906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42</a:t>
                      </a:r>
                    </a:p>
                  </a:txBody>
                  <a:tcPr marL="72000" marR="72000" marT="9065" marB="0" anchor="b">
                    <a:lnL>
                      <a:noFill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Берёзовский МО</a:t>
                      </a:r>
                    </a:p>
                  </a:txBody>
                  <a:tcPr marL="72000" marR="72000" marT="906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4%</a:t>
                      </a:r>
                    </a:p>
                  </a:txBody>
                  <a:tcPr marL="72000" marR="72000" marT="906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7D6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71679209"/>
                  </a:ext>
                </a:extLst>
              </a:tr>
              <a:tr h="181306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20</a:t>
                      </a:r>
                    </a:p>
                  </a:txBody>
                  <a:tcPr marL="72000" marR="72000" marT="9065" marB="0" anchor="b">
                    <a:lnL>
                      <a:noFill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Нытвенский ГО</a:t>
                      </a:r>
                    </a:p>
                  </a:txBody>
                  <a:tcPr marL="72000" marR="72000" marT="906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33%</a:t>
                      </a:r>
                    </a:p>
                  </a:txBody>
                  <a:tcPr marL="72000" marR="72000" marT="906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E88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52"/>
                      </a:endParaRPr>
                    </a:p>
                  </a:txBody>
                  <a:tcPr marL="72000" marR="72000" marT="906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43</a:t>
                      </a:r>
                    </a:p>
                  </a:txBody>
                  <a:tcPr marL="72000" marR="72000" marT="9065" marB="0" anchor="b">
                    <a:lnL>
                      <a:noFill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Юрлинский МО</a:t>
                      </a:r>
                    </a:p>
                  </a:txBody>
                  <a:tcPr marL="72000" marR="72000" marT="906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3%</a:t>
                      </a:r>
                    </a:p>
                  </a:txBody>
                  <a:tcPr marL="72000" marR="72000" marT="906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786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85853570"/>
                  </a:ext>
                </a:extLst>
              </a:tr>
              <a:tr h="181306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21</a:t>
                      </a:r>
                    </a:p>
                  </a:txBody>
                  <a:tcPr marL="72000" marR="72000" marT="9065" marB="0" anchor="b">
                    <a:lnL>
                      <a:noFill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Ординский МО</a:t>
                      </a:r>
                    </a:p>
                  </a:txBody>
                  <a:tcPr marL="72000" marR="72000" marT="906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33%</a:t>
                      </a:r>
                    </a:p>
                  </a:txBody>
                  <a:tcPr marL="72000" marR="72000" marT="906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E88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52"/>
                      </a:endParaRPr>
                    </a:p>
                  </a:txBody>
                  <a:tcPr marL="72000" marR="72000" marT="906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52"/>
                      </a:endParaRPr>
                    </a:p>
                  </a:txBody>
                  <a:tcPr marL="72000" marR="72000" marT="9065" marB="0" anchor="b">
                    <a:lnL>
                      <a:noFill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1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Краевые школы</a:t>
                      </a:r>
                    </a:p>
                  </a:txBody>
                  <a:tcPr marL="72000" marR="72000" marT="906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1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16%</a:t>
                      </a:r>
                    </a:p>
                  </a:txBody>
                  <a:tcPr marL="72000" marR="72000" marT="906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B27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28119501"/>
                  </a:ext>
                </a:extLst>
              </a:tr>
              <a:tr h="181306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22</a:t>
                      </a:r>
                    </a:p>
                  </a:txBody>
                  <a:tcPr marL="72000" marR="72000" marT="9065" marB="0" anchor="b">
                    <a:lnL>
                      <a:noFill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Осинский ГО</a:t>
                      </a:r>
                    </a:p>
                  </a:txBody>
                  <a:tcPr marL="72000" marR="72000" marT="906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31%</a:t>
                      </a:r>
                    </a:p>
                  </a:txBody>
                  <a:tcPr marL="72000" marR="72000" marT="906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EA8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52"/>
                      </a:endParaRPr>
                    </a:p>
                  </a:txBody>
                  <a:tcPr marL="72000" marR="72000" marT="906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52"/>
                      </a:endParaRPr>
                    </a:p>
                  </a:txBody>
                  <a:tcPr marL="72000" marR="72000" marT="9065" marB="0" anchor="b">
                    <a:lnL>
                      <a:noFill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1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Школы при вузах</a:t>
                      </a:r>
                    </a:p>
                  </a:txBody>
                  <a:tcPr marL="72000" marR="72000" marT="906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1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0%</a:t>
                      </a:r>
                    </a:p>
                  </a:txBody>
                  <a:tcPr marL="72000" marR="72000" marT="906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8696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41368604"/>
                  </a:ext>
                </a:extLst>
              </a:tr>
              <a:tr h="181306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23</a:t>
                      </a:r>
                    </a:p>
                  </a:txBody>
                  <a:tcPr marL="72000" marR="72000" marT="9065" marB="0" anchor="b">
                    <a:lnL>
                      <a:noFill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Соликамский ГО</a:t>
                      </a:r>
                    </a:p>
                  </a:txBody>
                  <a:tcPr marL="72000" marR="72000" marT="906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28%</a:t>
                      </a:r>
                    </a:p>
                  </a:txBody>
                  <a:tcPr marL="72000" marR="72000" marT="906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EB8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52"/>
                      </a:endParaRPr>
                    </a:p>
                  </a:txBody>
                  <a:tcPr marL="72000" marR="72000" marT="906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52"/>
                      </a:endParaRPr>
                    </a:p>
                  </a:txBody>
                  <a:tcPr marL="72000" marR="72000" marT="906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52"/>
                      </a:endParaRPr>
                    </a:p>
                  </a:txBody>
                  <a:tcPr marL="72000" marR="72000" marT="906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52"/>
                      </a:endParaRPr>
                    </a:p>
                  </a:txBody>
                  <a:tcPr marL="72000" marR="72000" marT="906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18061568"/>
                  </a:ext>
                </a:extLst>
              </a:tr>
            </a:tbl>
          </a:graphicData>
        </a:graphic>
      </p:graphicFrame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ACB645B0-5EFD-49B8-8877-8A3500334D7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22189" y="156960"/>
            <a:ext cx="908089" cy="7528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6607212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F401F85F-E053-4300-A5F5-CE35486DBB91}"/>
              </a:ext>
            </a:extLst>
          </p:cNvPr>
          <p:cNvSpPr/>
          <p:nvPr/>
        </p:nvSpPr>
        <p:spPr>
          <a:xfrm>
            <a:off x="-3443" y="862462"/>
            <a:ext cx="12192000" cy="512051"/>
          </a:xfrm>
          <a:prstGeom prst="rect">
            <a:avLst/>
          </a:prstGeom>
          <a:solidFill>
            <a:srgbClr val="D1F1C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BD437D5F-EC0C-4B22-9954-F1D5065E120F}"/>
              </a:ext>
            </a:extLst>
          </p:cNvPr>
          <p:cNvSpPr txBox="1">
            <a:spLocks/>
          </p:cNvSpPr>
          <p:nvPr/>
        </p:nvSpPr>
        <p:spPr>
          <a:xfrm>
            <a:off x="335360" y="49213"/>
            <a:ext cx="11521280" cy="71596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ru-RU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ru-RU" sz="2400" dirty="0">
                <a:solidFill>
                  <a:schemeClr val="tx1"/>
                </a:solidFill>
              </a:rPr>
              <a:t>О достижении плановых значений показателей федерального проекта «Цифровая образовательная среда» национального проекта «Образование»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D79986F8-DEE2-4BFC-B438-42E37A71003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58492" y="121014"/>
            <a:ext cx="690348" cy="572359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8ECECC98-1AD5-4540-8AE1-910736FF3682}"/>
              </a:ext>
            </a:extLst>
          </p:cNvPr>
          <p:cNvSpPr txBox="1"/>
          <p:nvPr/>
        </p:nvSpPr>
        <p:spPr>
          <a:xfrm>
            <a:off x="352806" y="888226"/>
            <a:ext cx="11433810" cy="4862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  <a:spcBef>
                <a:spcPts val="1200"/>
              </a:spcBef>
            </a:pPr>
            <a:r>
              <a:rPr lang="ru-RU" sz="1600" b="1" dirty="0">
                <a:solidFill>
                  <a:srgbClr val="C00000"/>
                </a:solidFill>
                <a:latin typeface="Montserrat" panose="00000500000000000000" pitchFamily="2" charset="-52"/>
              </a:rPr>
              <a:t>Активность</a:t>
            </a:r>
            <a:r>
              <a:rPr lang="ru-RU" sz="1600" b="1" dirty="0">
                <a:solidFill>
                  <a:schemeClr val="tx1"/>
                </a:solidFill>
                <a:latin typeface="Montserrat" panose="00000500000000000000" pitchFamily="2" charset="-52"/>
              </a:rPr>
              <a:t> педагогов в Сферум или ФГИС «Моя Школа» (входы за последние 12 мес.)</a:t>
            </a:r>
            <a:br>
              <a:rPr lang="ru-RU" sz="1600" b="1" dirty="0">
                <a:latin typeface="Montserrat" panose="00000500000000000000" pitchFamily="2" charset="-52"/>
              </a:rPr>
            </a:br>
            <a:r>
              <a:rPr lang="ru-RU" sz="1600" b="1" dirty="0">
                <a:latin typeface="Montserrat" panose="00000500000000000000" pitchFamily="2" charset="-52"/>
              </a:rPr>
              <a:t>план 2023 г. – 40%, план 2024 г. – 45%</a:t>
            </a:r>
            <a:endParaRPr lang="ru-RU" sz="1600" b="1" dirty="0">
              <a:solidFill>
                <a:schemeClr val="tx1"/>
              </a:solidFill>
              <a:latin typeface="Montserrat" panose="00000500000000000000" pitchFamily="2" charset="-52"/>
            </a:endParaRPr>
          </a:p>
        </p:txBody>
      </p:sp>
      <p:graphicFrame>
        <p:nvGraphicFramePr>
          <p:cNvPr id="8" name="Таблица 7">
            <a:extLst>
              <a:ext uri="{FF2B5EF4-FFF2-40B4-BE49-F238E27FC236}">
                <a16:creationId xmlns:a16="http://schemas.microsoft.com/office/drawing/2014/main" id="{D695059F-D69F-4465-8FC4-EB35C0064C05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243177" y="1500129"/>
          <a:ext cx="11703867" cy="4735728"/>
        </p:xfrm>
        <a:graphic>
          <a:graphicData uri="http://schemas.openxmlformats.org/drawingml/2006/table">
            <a:tbl>
              <a:tblPr/>
              <a:tblGrid>
                <a:gridCol w="468023">
                  <a:extLst>
                    <a:ext uri="{9D8B030D-6E8A-4147-A177-3AD203B41FA5}">
                      <a16:colId xmlns:a16="http://schemas.microsoft.com/office/drawing/2014/main" val="1496979828"/>
                    </a:ext>
                  </a:extLst>
                </a:gridCol>
                <a:gridCol w="2325976">
                  <a:extLst>
                    <a:ext uri="{9D8B030D-6E8A-4147-A177-3AD203B41FA5}">
                      <a16:colId xmlns:a16="http://schemas.microsoft.com/office/drawing/2014/main" val="3468814825"/>
                    </a:ext>
                  </a:extLst>
                </a:gridCol>
                <a:gridCol w="901700">
                  <a:extLst>
                    <a:ext uri="{9D8B030D-6E8A-4147-A177-3AD203B41FA5}">
                      <a16:colId xmlns:a16="http://schemas.microsoft.com/office/drawing/2014/main" val="3160136349"/>
                    </a:ext>
                  </a:extLst>
                </a:gridCol>
                <a:gridCol w="990600">
                  <a:extLst>
                    <a:ext uri="{9D8B030D-6E8A-4147-A177-3AD203B41FA5}">
                      <a16:colId xmlns:a16="http://schemas.microsoft.com/office/drawing/2014/main" val="1169430212"/>
                    </a:ext>
                  </a:extLst>
                </a:gridCol>
                <a:gridCol w="1077624">
                  <a:extLst>
                    <a:ext uri="{9D8B030D-6E8A-4147-A177-3AD203B41FA5}">
                      <a16:colId xmlns:a16="http://schemas.microsoft.com/office/drawing/2014/main" val="1477619451"/>
                    </a:ext>
                  </a:extLst>
                </a:gridCol>
                <a:gridCol w="280292">
                  <a:extLst>
                    <a:ext uri="{9D8B030D-6E8A-4147-A177-3AD203B41FA5}">
                      <a16:colId xmlns:a16="http://schemas.microsoft.com/office/drawing/2014/main" val="2727483673"/>
                    </a:ext>
                  </a:extLst>
                </a:gridCol>
                <a:gridCol w="481708">
                  <a:extLst>
                    <a:ext uri="{9D8B030D-6E8A-4147-A177-3AD203B41FA5}">
                      <a16:colId xmlns:a16="http://schemas.microsoft.com/office/drawing/2014/main" val="2247022834"/>
                    </a:ext>
                  </a:extLst>
                </a:gridCol>
                <a:gridCol w="2095500">
                  <a:extLst>
                    <a:ext uri="{9D8B030D-6E8A-4147-A177-3AD203B41FA5}">
                      <a16:colId xmlns:a16="http://schemas.microsoft.com/office/drawing/2014/main" val="236958557"/>
                    </a:ext>
                  </a:extLst>
                </a:gridCol>
                <a:gridCol w="889000">
                  <a:extLst>
                    <a:ext uri="{9D8B030D-6E8A-4147-A177-3AD203B41FA5}">
                      <a16:colId xmlns:a16="http://schemas.microsoft.com/office/drawing/2014/main" val="1043181335"/>
                    </a:ext>
                  </a:extLst>
                </a:gridCol>
                <a:gridCol w="1117600">
                  <a:extLst>
                    <a:ext uri="{9D8B030D-6E8A-4147-A177-3AD203B41FA5}">
                      <a16:colId xmlns:a16="http://schemas.microsoft.com/office/drawing/2014/main" val="2314176584"/>
                    </a:ext>
                  </a:extLst>
                </a:gridCol>
                <a:gridCol w="1075844">
                  <a:extLst>
                    <a:ext uri="{9D8B030D-6E8A-4147-A177-3AD203B41FA5}">
                      <a16:colId xmlns:a16="http://schemas.microsoft.com/office/drawing/2014/main" val="1548001086"/>
                    </a:ext>
                  </a:extLst>
                </a:gridCol>
              </a:tblGrid>
              <a:tr h="136448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№ п/п</a:t>
                      </a:r>
                    </a:p>
                  </a:txBody>
                  <a:tcPr marL="72000" marR="72000" marT="6822" marB="0" anchor="ctr">
                    <a:lnL>
                      <a:noFill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Территория</a:t>
                      </a:r>
                    </a:p>
                  </a:txBody>
                  <a:tcPr marL="72000" marR="72000" marT="6822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Сферум</a:t>
                      </a:r>
                    </a:p>
                  </a:txBody>
                  <a:tcPr marL="72000" marR="72000" marT="6822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ФГИС МШ</a:t>
                      </a:r>
                    </a:p>
                  </a:txBody>
                  <a:tcPr marL="72000" marR="72000" marT="6822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Сферум / ФГИС МШ</a:t>
                      </a:r>
                    </a:p>
                  </a:txBody>
                  <a:tcPr marL="72000" marR="72000" marT="6822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52"/>
                      </a:endParaRPr>
                    </a:p>
                  </a:txBody>
                  <a:tcPr marL="72000" marR="72000" marT="682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№ п/п</a:t>
                      </a:r>
                    </a:p>
                  </a:txBody>
                  <a:tcPr marL="72000" marR="72000" marT="6822" marB="0" anchor="ctr">
                    <a:lnL>
                      <a:noFill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Территория</a:t>
                      </a:r>
                    </a:p>
                  </a:txBody>
                  <a:tcPr marL="72000" marR="72000" marT="6822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Сферум</a:t>
                      </a:r>
                    </a:p>
                  </a:txBody>
                  <a:tcPr marL="72000" marR="72000" marT="6822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ФГИС МШ</a:t>
                      </a:r>
                    </a:p>
                  </a:txBody>
                  <a:tcPr marL="72000" marR="72000" marT="6822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Сферум / ФГИС МШ</a:t>
                      </a:r>
                    </a:p>
                  </a:txBody>
                  <a:tcPr marL="72000" marR="72000" marT="6822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2778890"/>
                  </a:ext>
                </a:extLst>
              </a:tr>
              <a:tr h="136448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1</a:t>
                      </a:r>
                    </a:p>
                  </a:txBody>
                  <a:tcPr marL="72000" marR="72000" marT="6822" marB="0" anchor="b">
                    <a:lnL>
                      <a:noFill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ГО ЗАТО Звёздный</a:t>
                      </a:r>
                    </a:p>
                  </a:txBody>
                  <a:tcPr marL="72000" marR="72000" marT="6822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84%</a:t>
                      </a:r>
                    </a:p>
                  </a:txBody>
                  <a:tcPr marL="72000" marR="72000" marT="6822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3BE7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9%</a:t>
                      </a:r>
                    </a:p>
                  </a:txBody>
                  <a:tcPr marL="72000" marR="72000" marT="6822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5DF8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84%</a:t>
                      </a:r>
                    </a:p>
                  </a:txBody>
                  <a:tcPr marL="72000" marR="72000" marT="6822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3BE7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52"/>
                      </a:endParaRPr>
                    </a:p>
                  </a:txBody>
                  <a:tcPr marL="72000" marR="72000" marT="68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24</a:t>
                      </a:r>
                    </a:p>
                  </a:txBody>
                  <a:tcPr marL="72000" marR="72000" marT="6822" marB="0" anchor="b">
                    <a:lnL>
                      <a:noFill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Лысьвенский ГО</a:t>
                      </a:r>
                    </a:p>
                  </a:txBody>
                  <a:tcPr marL="72000" marR="72000" marT="6822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38%</a:t>
                      </a:r>
                    </a:p>
                  </a:txBody>
                  <a:tcPr marL="72000" marR="72000" marT="6822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E28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17%</a:t>
                      </a:r>
                    </a:p>
                  </a:txBody>
                  <a:tcPr marL="72000" marR="72000" marT="6822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4C87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39%</a:t>
                      </a:r>
                    </a:p>
                  </a:txBody>
                  <a:tcPr marL="72000" marR="72000" marT="6822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E58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70587016"/>
                  </a:ext>
                </a:extLst>
              </a:tr>
              <a:tr h="136448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2</a:t>
                      </a:r>
                    </a:p>
                  </a:txBody>
                  <a:tcPr marL="72000" marR="72000" marT="6822" marB="0" anchor="b">
                    <a:lnL>
                      <a:noFill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Октябрьский ГО</a:t>
                      </a:r>
                    </a:p>
                  </a:txBody>
                  <a:tcPr marL="72000" marR="72000" marT="6822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69%</a:t>
                      </a:r>
                    </a:p>
                  </a:txBody>
                  <a:tcPr marL="72000" marR="72000" marT="6822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CE7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6%</a:t>
                      </a:r>
                    </a:p>
                  </a:txBody>
                  <a:tcPr marL="72000" marR="72000" marT="6822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E78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69%</a:t>
                      </a:r>
                    </a:p>
                  </a:txBody>
                  <a:tcPr marL="72000" marR="72000" marT="6822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CE7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52"/>
                      </a:endParaRPr>
                    </a:p>
                  </a:txBody>
                  <a:tcPr marL="72000" marR="72000" marT="68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25</a:t>
                      </a:r>
                    </a:p>
                  </a:txBody>
                  <a:tcPr marL="72000" marR="72000" marT="6822" marB="0" anchor="b">
                    <a:lnL>
                      <a:noFill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Частинский МО</a:t>
                      </a:r>
                    </a:p>
                  </a:txBody>
                  <a:tcPr marL="72000" marR="72000" marT="6822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39%</a:t>
                      </a:r>
                    </a:p>
                  </a:txBody>
                  <a:tcPr marL="72000" marR="72000" marT="6822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E58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2%</a:t>
                      </a:r>
                    </a:p>
                  </a:txBody>
                  <a:tcPr marL="72000" marR="72000" marT="6822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9B7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39%</a:t>
                      </a:r>
                    </a:p>
                  </a:txBody>
                  <a:tcPr marL="72000" marR="72000" marT="6822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E58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28128618"/>
                  </a:ext>
                </a:extLst>
              </a:tr>
              <a:tr h="136448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3</a:t>
                      </a:r>
                    </a:p>
                  </a:txBody>
                  <a:tcPr marL="72000" marR="72000" marT="6822" marB="0" anchor="b">
                    <a:lnL>
                      <a:noFill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Кунгурский МО</a:t>
                      </a:r>
                    </a:p>
                  </a:txBody>
                  <a:tcPr marL="72000" marR="72000" marT="6822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68%</a:t>
                      </a:r>
                    </a:p>
                  </a:txBody>
                  <a:tcPr marL="72000" marR="72000" marT="6822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CCF7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5%</a:t>
                      </a:r>
                    </a:p>
                  </a:txBody>
                  <a:tcPr marL="72000" marR="72000" marT="6822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E98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68%</a:t>
                      </a:r>
                    </a:p>
                  </a:txBody>
                  <a:tcPr marL="72000" marR="72000" marT="6822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CCF7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52"/>
                      </a:endParaRPr>
                    </a:p>
                  </a:txBody>
                  <a:tcPr marL="72000" marR="72000" marT="68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26</a:t>
                      </a:r>
                    </a:p>
                  </a:txBody>
                  <a:tcPr marL="72000" marR="72000" marT="6822" marB="0" anchor="b">
                    <a:lnL>
                      <a:noFill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Чердынский ГО</a:t>
                      </a:r>
                    </a:p>
                  </a:txBody>
                  <a:tcPr marL="72000" marR="72000" marT="6822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38%</a:t>
                      </a:r>
                    </a:p>
                  </a:txBody>
                  <a:tcPr marL="72000" marR="72000" marT="6822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E28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9%</a:t>
                      </a:r>
                    </a:p>
                  </a:txBody>
                  <a:tcPr marL="72000" marR="72000" marT="6822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E8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38%</a:t>
                      </a:r>
                    </a:p>
                  </a:txBody>
                  <a:tcPr marL="72000" marR="72000" marT="6822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E28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70293784"/>
                  </a:ext>
                </a:extLst>
              </a:tr>
              <a:tr h="136448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4</a:t>
                      </a:r>
                    </a:p>
                  </a:txBody>
                  <a:tcPr marL="72000" marR="72000" marT="6822" marB="0" anchor="b">
                    <a:lnL>
                      <a:noFill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Пермский МО</a:t>
                      </a:r>
                    </a:p>
                  </a:txBody>
                  <a:tcPr marL="72000" marR="72000" marT="6822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66%</a:t>
                      </a:r>
                    </a:p>
                  </a:txBody>
                  <a:tcPr marL="72000" marR="72000" marT="6822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D17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2%</a:t>
                      </a:r>
                    </a:p>
                  </a:txBody>
                  <a:tcPr marL="72000" marR="72000" marT="6822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A97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66%</a:t>
                      </a:r>
                    </a:p>
                  </a:txBody>
                  <a:tcPr marL="72000" marR="72000" marT="6822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D17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52"/>
                      </a:endParaRPr>
                    </a:p>
                  </a:txBody>
                  <a:tcPr marL="72000" marR="72000" marT="68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27</a:t>
                      </a:r>
                    </a:p>
                  </a:txBody>
                  <a:tcPr marL="72000" marR="72000" marT="6822" marB="0" anchor="b">
                    <a:lnL>
                      <a:noFill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ГО город Кизел</a:t>
                      </a:r>
                    </a:p>
                  </a:txBody>
                  <a:tcPr marL="72000" marR="72000" marT="6822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37%</a:t>
                      </a:r>
                    </a:p>
                  </a:txBody>
                  <a:tcPr marL="72000" marR="72000" marT="6822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DF8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6%</a:t>
                      </a:r>
                    </a:p>
                  </a:txBody>
                  <a:tcPr marL="72000" marR="72000" marT="6822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E78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38%</a:t>
                      </a:r>
                    </a:p>
                  </a:txBody>
                  <a:tcPr marL="72000" marR="72000" marT="6822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E18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77088220"/>
                  </a:ext>
                </a:extLst>
              </a:tr>
              <a:tr h="136448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5</a:t>
                      </a:r>
                    </a:p>
                  </a:txBody>
                  <a:tcPr marL="72000" marR="72000" marT="6822" marB="0" anchor="b">
                    <a:lnL>
                      <a:noFill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ГО город Березники</a:t>
                      </a:r>
                    </a:p>
                  </a:txBody>
                  <a:tcPr marL="72000" marR="72000" marT="6822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62%</a:t>
                      </a:r>
                    </a:p>
                  </a:txBody>
                  <a:tcPr marL="72000" marR="72000" marT="6822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2D58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2%</a:t>
                      </a:r>
                    </a:p>
                  </a:txBody>
                  <a:tcPr marL="72000" marR="72000" marT="6822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9B7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63%</a:t>
                      </a:r>
                    </a:p>
                  </a:txBody>
                  <a:tcPr marL="72000" marR="72000" marT="6822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1D58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52"/>
                      </a:endParaRPr>
                    </a:p>
                  </a:txBody>
                  <a:tcPr marL="72000" marR="72000" marT="68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28</a:t>
                      </a:r>
                    </a:p>
                  </a:txBody>
                  <a:tcPr marL="72000" marR="72000" marT="6822" marB="0" anchor="b">
                    <a:lnL>
                      <a:noFill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Очёрский ГО</a:t>
                      </a:r>
                    </a:p>
                  </a:txBody>
                  <a:tcPr marL="72000" marR="72000" marT="6822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36%</a:t>
                      </a:r>
                    </a:p>
                  </a:txBody>
                  <a:tcPr marL="72000" marR="72000" marT="6822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DD8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4%</a:t>
                      </a:r>
                    </a:p>
                  </a:txBody>
                  <a:tcPr marL="72000" marR="72000" marT="6822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B8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36%</a:t>
                      </a:r>
                    </a:p>
                  </a:txBody>
                  <a:tcPr marL="72000" marR="72000" marT="6822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DD8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79131773"/>
                  </a:ext>
                </a:extLst>
              </a:tr>
              <a:tr h="136448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6</a:t>
                      </a:r>
                    </a:p>
                  </a:txBody>
                  <a:tcPr marL="72000" marR="72000" marT="6822" marB="0" anchor="b">
                    <a:lnL>
                      <a:noFill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Берёзовский МО</a:t>
                      </a:r>
                    </a:p>
                  </a:txBody>
                  <a:tcPr marL="72000" marR="72000" marT="6822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58%</a:t>
                      </a:r>
                    </a:p>
                  </a:txBody>
                  <a:tcPr marL="72000" marR="72000" marT="6822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D98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5%</a:t>
                      </a:r>
                    </a:p>
                  </a:txBody>
                  <a:tcPr marL="72000" marR="72000" marT="6822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E98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58%</a:t>
                      </a:r>
                    </a:p>
                  </a:txBody>
                  <a:tcPr marL="72000" marR="72000" marT="6822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D98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52"/>
                      </a:endParaRPr>
                    </a:p>
                  </a:txBody>
                  <a:tcPr marL="72000" marR="72000" marT="68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29</a:t>
                      </a:r>
                    </a:p>
                  </a:txBody>
                  <a:tcPr marL="72000" marR="72000" marT="6822" marB="0" anchor="b">
                    <a:lnL>
                      <a:noFill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Верещагинский ГО</a:t>
                      </a:r>
                    </a:p>
                  </a:txBody>
                  <a:tcPr marL="72000" marR="72000" marT="6822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36%</a:t>
                      </a:r>
                    </a:p>
                  </a:txBody>
                  <a:tcPr marL="72000" marR="72000" marT="6822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DC8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0%</a:t>
                      </a:r>
                    </a:p>
                  </a:txBody>
                  <a:tcPr marL="72000" marR="72000" marT="6822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756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36%</a:t>
                      </a:r>
                    </a:p>
                  </a:txBody>
                  <a:tcPr marL="72000" marR="72000" marT="6822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DC8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14790618"/>
                  </a:ext>
                </a:extLst>
              </a:tr>
              <a:tr h="136448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7</a:t>
                      </a:r>
                    </a:p>
                  </a:txBody>
                  <a:tcPr marL="72000" marR="72000" marT="6822" marB="0" anchor="b">
                    <a:lnL>
                      <a:noFill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Губахинский МО</a:t>
                      </a:r>
                    </a:p>
                  </a:txBody>
                  <a:tcPr marL="72000" marR="72000" marT="6822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44%</a:t>
                      </a:r>
                    </a:p>
                  </a:txBody>
                  <a:tcPr marL="72000" marR="72000" marT="6822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E88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20%</a:t>
                      </a:r>
                    </a:p>
                  </a:txBody>
                  <a:tcPr marL="72000" marR="72000" marT="6822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3BE7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54%</a:t>
                      </a:r>
                    </a:p>
                  </a:txBody>
                  <a:tcPr marL="72000" marR="72000" marT="6822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E8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52"/>
                      </a:endParaRPr>
                    </a:p>
                  </a:txBody>
                  <a:tcPr marL="72000" marR="72000" marT="68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30</a:t>
                      </a:r>
                    </a:p>
                  </a:txBody>
                  <a:tcPr marL="72000" marR="72000" marT="6822" marB="0" anchor="b">
                    <a:lnL>
                      <a:noFill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Добрянский ГО</a:t>
                      </a:r>
                    </a:p>
                  </a:txBody>
                  <a:tcPr marL="72000" marR="72000" marT="6822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34%</a:t>
                      </a:r>
                    </a:p>
                  </a:txBody>
                  <a:tcPr marL="72000" marR="72000" marT="6822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D78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3%</a:t>
                      </a:r>
                    </a:p>
                  </a:txBody>
                  <a:tcPr marL="72000" marR="72000" marT="6822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CC7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35%</a:t>
                      </a:r>
                    </a:p>
                  </a:txBody>
                  <a:tcPr marL="72000" marR="72000" marT="6822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D98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75598843"/>
                  </a:ext>
                </a:extLst>
              </a:tr>
              <a:tr h="136448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8</a:t>
                      </a:r>
                    </a:p>
                  </a:txBody>
                  <a:tcPr marL="72000" marR="72000" marT="6822" marB="0" anchor="b">
                    <a:lnL>
                      <a:noFill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Пермский ГО</a:t>
                      </a:r>
                    </a:p>
                  </a:txBody>
                  <a:tcPr marL="72000" marR="72000" marT="6822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54%</a:t>
                      </a:r>
                    </a:p>
                  </a:txBody>
                  <a:tcPr marL="72000" marR="72000" marT="6822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1DE8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3%</a:t>
                      </a:r>
                    </a:p>
                  </a:txBody>
                  <a:tcPr marL="72000" marR="72000" marT="6822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B57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54%</a:t>
                      </a:r>
                    </a:p>
                  </a:txBody>
                  <a:tcPr marL="72000" marR="72000" marT="6822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E8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52"/>
                      </a:endParaRPr>
                    </a:p>
                  </a:txBody>
                  <a:tcPr marL="72000" marR="72000" marT="68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31</a:t>
                      </a:r>
                    </a:p>
                  </a:txBody>
                  <a:tcPr marL="72000" marR="72000" marT="6822" marB="0" anchor="b">
                    <a:lnL>
                      <a:noFill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Карагайский МО</a:t>
                      </a:r>
                    </a:p>
                  </a:txBody>
                  <a:tcPr marL="72000" marR="72000" marT="6822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31%</a:t>
                      </a:r>
                    </a:p>
                  </a:txBody>
                  <a:tcPr marL="72000" marR="72000" marT="6822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CB7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11%</a:t>
                      </a:r>
                    </a:p>
                  </a:txBody>
                  <a:tcPr marL="72000" marR="72000" marT="6822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AD78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35%</a:t>
                      </a:r>
                    </a:p>
                  </a:txBody>
                  <a:tcPr marL="72000" marR="72000" marT="6822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D88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14931165"/>
                  </a:ext>
                </a:extLst>
              </a:tr>
              <a:tr h="136448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9</a:t>
                      </a:r>
                    </a:p>
                  </a:txBody>
                  <a:tcPr marL="72000" marR="72000" marT="6822" marB="0" anchor="b">
                    <a:lnL>
                      <a:noFill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Гайнский МО</a:t>
                      </a:r>
                    </a:p>
                  </a:txBody>
                  <a:tcPr marL="72000" marR="72000" marT="6822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53%</a:t>
                      </a:r>
                    </a:p>
                  </a:txBody>
                  <a:tcPr marL="72000" marR="72000" marT="6822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4DF8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8%</a:t>
                      </a:r>
                    </a:p>
                  </a:txBody>
                  <a:tcPr marL="72000" marR="72000" marT="6822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E28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53%</a:t>
                      </a:r>
                    </a:p>
                  </a:txBody>
                  <a:tcPr marL="72000" marR="72000" marT="6822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4DF8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52"/>
                      </a:endParaRPr>
                    </a:p>
                  </a:txBody>
                  <a:tcPr marL="72000" marR="72000" marT="68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32</a:t>
                      </a:r>
                    </a:p>
                  </a:txBody>
                  <a:tcPr marL="72000" marR="72000" marT="6822" marB="0" anchor="b">
                    <a:lnL>
                      <a:noFill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Чернушинский ГО</a:t>
                      </a:r>
                    </a:p>
                  </a:txBody>
                  <a:tcPr marL="72000" marR="72000" marT="6822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25%</a:t>
                      </a:r>
                    </a:p>
                  </a:txBody>
                  <a:tcPr marL="72000" marR="72000" marT="6822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BA7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11%</a:t>
                      </a:r>
                    </a:p>
                  </a:txBody>
                  <a:tcPr marL="72000" marR="72000" marT="6822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ED88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30%</a:t>
                      </a:r>
                    </a:p>
                  </a:txBody>
                  <a:tcPr marL="72000" marR="72000" marT="6822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CA7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99585596"/>
                  </a:ext>
                </a:extLst>
              </a:tr>
              <a:tr h="136448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10</a:t>
                      </a:r>
                    </a:p>
                  </a:txBody>
                  <a:tcPr marL="72000" marR="72000" marT="6822" marB="0" anchor="b">
                    <a:lnL>
                      <a:noFill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Чайковский ГО</a:t>
                      </a:r>
                    </a:p>
                  </a:txBody>
                  <a:tcPr marL="72000" marR="72000" marT="6822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51%</a:t>
                      </a:r>
                    </a:p>
                  </a:txBody>
                  <a:tcPr marL="72000" marR="72000" marT="6822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18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17%</a:t>
                      </a:r>
                    </a:p>
                  </a:txBody>
                  <a:tcPr marL="72000" marR="72000" marT="6822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4C87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52%</a:t>
                      </a:r>
                    </a:p>
                  </a:txBody>
                  <a:tcPr marL="72000" marR="72000" marT="6822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7E08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52"/>
                      </a:endParaRPr>
                    </a:p>
                  </a:txBody>
                  <a:tcPr marL="72000" marR="72000" marT="68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33</a:t>
                      </a:r>
                    </a:p>
                  </a:txBody>
                  <a:tcPr marL="72000" marR="72000" marT="6822" marB="0" anchor="b">
                    <a:lnL>
                      <a:noFill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Уинский МО</a:t>
                      </a:r>
                    </a:p>
                  </a:txBody>
                  <a:tcPr marL="72000" marR="72000" marT="6822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29%</a:t>
                      </a:r>
                    </a:p>
                  </a:txBody>
                  <a:tcPr marL="72000" marR="72000" marT="6822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C57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1%</a:t>
                      </a:r>
                    </a:p>
                  </a:txBody>
                  <a:tcPr marL="72000" marR="72000" marT="6822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7F6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29%</a:t>
                      </a:r>
                    </a:p>
                  </a:txBody>
                  <a:tcPr marL="72000" marR="72000" marT="6822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C57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61497532"/>
                  </a:ext>
                </a:extLst>
              </a:tr>
              <a:tr h="136448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11</a:t>
                      </a:r>
                    </a:p>
                  </a:txBody>
                  <a:tcPr marL="72000" marR="72000" marT="6822" marB="0" anchor="b">
                    <a:lnL>
                      <a:noFill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Осинский ГО</a:t>
                      </a:r>
                    </a:p>
                  </a:txBody>
                  <a:tcPr marL="72000" marR="72000" marT="6822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49%</a:t>
                      </a:r>
                    </a:p>
                  </a:txBody>
                  <a:tcPr marL="72000" marR="72000" marT="6822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38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5%</a:t>
                      </a:r>
                    </a:p>
                  </a:txBody>
                  <a:tcPr marL="72000" marR="72000" marT="6822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EA8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49%</a:t>
                      </a:r>
                    </a:p>
                  </a:txBody>
                  <a:tcPr marL="72000" marR="72000" marT="6822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383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52"/>
                      </a:endParaRPr>
                    </a:p>
                  </a:txBody>
                  <a:tcPr marL="72000" marR="72000" marT="68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34</a:t>
                      </a:r>
                    </a:p>
                  </a:txBody>
                  <a:tcPr marL="72000" marR="72000" marT="6822" marB="0" anchor="b">
                    <a:lnL>
                      <a:noFill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Большесосновский МО</a:t>
                      </a:r>
                    </a:p>
                  </a:txBody>
                  <a:tcPr marL="72000" marR="72000" marT="6822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26%</a:t>
                      </a:r>
                    </a:p>
                  </a:txBody>
                  <a:tcPr marL="72000" marR="72000" marT="6822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BD7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4%</a:t>
                      </a:r>
                    </a:p>
                  </a:txBody>
                  <a:tcPr marL="72000" marR="72000" marT="6822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DC8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27%</a:t>
                      </a:r>
                    </a:p>
                  </a:txBody>
                  <a:tcPr marL="72000" marR="72000" marT="6822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C07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81255265"/>
                  </a:ext>
                </a:extLst>
              </a:tr>
              <a:tr h="136448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12</a:t>
                      </a:r>
                    </a:p>
                  </a:txBody>
                  <a:tcPr marL="72000" marR="72000" marT="6822" marB="0" anchor="b">
                    <a:lnL>
                      <a:noFill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Сивинский МО</a:t>
                      </a:r>
                    </a:p>
                  </a:txBody>
                  <a:tcPr marL="72000" marR="72000" marT="6822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46%</a:t>
                      </a:r>
                    </a:p>
                  </a:txBody>
                  <a:tcPr marL="72000" marR="72000" marT="6822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68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3%</a:t>
                      </a:r>
                    </a:p>
                  </a:txBody>
                  <a:tcPr marL="72000" marR="72000" marT="6822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C97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46%</a:t>
                      </a:r>
                    </a:p>
                  </a:txBody>
                  <a:tcPr marL="72000" marR="72000" marT="6822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683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52"/>
                      </a:endParaRPr>
                    </a:p>
                  </a:txBody>
                  <a:tcPr marL="72000" marR="72000" marT="68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35</a:t>
                      </a:r>
                    </a:p>
                  </a:txBody>
                  <a:tcPr marL="72000" marR="72000" marT="6822" marB="0" anchor="b">
                    <a:lnL>
                      <a:noFill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Кишертский МО</a:t>
                      </a:r>
                    </a:p>
                  </a:txBody>
                  <a:tcPr marL="72000" marR="72000" marT="6822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26%</a:t>
                      </a:r>
                    </a:p>
                  </a:txBody>
                  <a:tcPr marL="72000" marR="72000" marT="6822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BD7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4%</a:t>
                      </a:r>
                    </a:p>
                  </a:txBody>
                  <a:tcPr marL="72000" marR="72000" marT="6822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DC8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26%</a:t>
                      </a:r>
                    </a:p>
                  </a:txBody>
                  <a:tcPr marL="72000" marR="72000" marT="6822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BD7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73757343"/>
                  </a:ext>
                </a:extLst>
              </a:tr>
              <a:tr h="136448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13</a:t>
                      </a:r>
                    </a:p>
                  </a:txBody>
                  <a:tcPr marL="72000" marR="72000" marT="6822" marB="0" anchor="b">
                    <a:lnL>
                      <a:noFill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Кудымкарский МО</a:t>
                      </a:r>
                    </a:p>
                  </a:txBody>
                  <a:tcPr marL="72000" marR="72000" marT="6822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45%</a:t>
                      </a:r>
                    </a:p>
                  </a:txBody>
                  <a:tcPr marL="72000" marR="72000" marT="6822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E78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8%</a:t>
                      </a:r>
                    </a:p>
                  </a:txBody>
                  <a:tcPr marL="72000" marR="72000" marT="6822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28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45%</a:t>
                      </a:r>
                    </a:p>
                  </a:txBody>
                  <a:tcPr marL="72000" marR="72000" marT="6822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E78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52"/>
                      </a:endParaRPr>
                    </a:p>
                  </a:txBody>
                  <a:tcPr marL="72000" marR="72000" marT="68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36</a:t>
                      </a:r>
                    </a:p>
                  </a:txBody>
                  <a:tcPr marL="72000" marR="72000" marT="6822" marB="0" anchor="b">
                    <a:lnL>
                      <a:noFill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Оханский ГО</a:t>
                      </a:r>
                    </a:p>
                  </a:txBody>
                  <a:tcPr marL="72000" marR="72000" marT="6822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24%</a:t>
                      </a:r>
                    </a:p>
                  </a:txBody>
                  <a:tcPr marL="72000" marR="72000" marT="6822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B47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3%</a:t>
                      </a:r>
                    </a:p>
                  </a:txBody>
                  <a:tcPr marL="72000" marR="72000" marT="6822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BC7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24%</a:t>
                      </a:r>
                    </a:p>
                  </a:txBody>
                  <a:tcPr marL="72000" marR="72000" marT="6822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B67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62319272"/>
                  </a:ext>
                </a:extLst>
              </a:tr>
              <a:tr h="136448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14</a:t>
                      </a:r>
                    </a:p>
                  </a:txBody>
                  <a:tcPr marL="72000" marR="72000" marT="6822" marB="0" anchor="b">
                    <a:lnL>
                      <a:noFill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Красновишерский ГО</a:t>
                      </a:r>
                    </a:p>
                  </a:txBody>
                  <a:tcPr marL="72000" marR="72000" marT="6822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44%</a:t>
                      </a:r>
                    </a:p>
                  </a:txBody>
                  <a:tcPr marL="72000" marR="72000" marT="6822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E88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4%</a:t>
                      </a:r>
                    </a:p>
                  </a:txBody>
                  <a:tcPr marL="72000" marR="72000" marT="6822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B8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44%</a:t>
                      </a:r>
                    </a:p>
                  </a:txBody>
                  <a:tcPr marL="72000" marR="72000" marT="6822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E88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52"/>
                      </a:endParaRPr>
                    </a:p>
                  </a:txBody>
                  <a:tcPr marL="72000" marR="72000" marT="68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37</a:t>
                      </a:r>
                    </a:p>
                  </a:txBody>
                  <a:tcPr marL="72000" marR="72000" marT="6822" marB="0" anchor="b">
                    <a:lnL>
                      <a:noFill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Нытвенский ГО</a:t>
                      </a:r>
                    </a:p>
                  </a:txBody>
                  <a:tcPr marL="72000" marR="72000" marT="6822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19%</a:t>
                      </a:r>
                    </a:p>
                  </a:txBody>
                  <a:tcPr marL="72000" marR="72000" marT="6822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A67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1%</a:t>
                      </a:r>
                    </a:p>
                  </a:txBody>
                  <a:tcPr marL="72000" marR="72000" marT="6822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847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19%</a:t>
                      </a:r>
                    </a:p>
                  </a:txBody>
                  <a:tcPr marL="72000" marR="72000" marT="6822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A67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68801166"/>
                  </a:ext>
                </a:extLst>
              </a:tr>
              <a:tr h="136448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15</a:t>
                      </a:r>
                    </a:p>
                  </a:txBody>
                  <a:tcPr marL="72000" marR="72000" marT="6822" marB="0" anchor="b">
                    <a:lnL>
                      <a:noFill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Суксунский ГО</a:t>
                      </a:r>
                    </a:p>
                  </a:txBody>
                  <a:tcPr marL="72000" marR="72000" marT="6822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44%</a:t>
                      </a:r>
                    </a:p>
                  </a:txBody>
                  <a:tcPr marL="72000" marR="72000" marT="6822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E88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4%</a:t>
                      </a:r>
                    </a:p>
                  </a:txBody>
                  <a:tcPr marL="72000" marR="72000" marT="6822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DD8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44%</a:t>
                      </a:r>
                    </a:p>
                  </a:txBody>
                  <a:tcPr marL="72000" marR="72000" marT="6822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E88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52"/>
                      </a:endParaRPr>
                    </a:p>
                  </a:txBody>
                  <a:tcPr marL="72000" marR="72000" marT="68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38</a:t>
                      </a:r>
                    </a:p>
                  </a:txBody>
                  <a:tcPr marL="72000" marR="72000" marT="6822" marB="0" anchor="b">
                    <a:lnL>
                      <a:noFill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Краснокамский ГО</a:t>
                      </a:r>
                    </a:p>
                  </a:txBody>
                  <a:tcPr marL="72000" marR="72000" marT="6822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18%</a:t>
                      </a:r>
                    </a:p>
                  </a:txBody>
                  <a:tcPr marL="72000" marR="72000" marT="6822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A17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3%</a:t>
                      </a:r>
                    </a:p>
                  </a:txBody>
                  <a:tcPr marL="72000" marR="72000" marT="6822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BE7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18%</a:t>
                      </a:r>
                    </a:p>
                  </a:txBody>
                  <a:tcPr marL="72000" marR="72000" marT="6822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A17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20255360"/>
                  </a:ext>
                </a:extLst>
              </a:tr>
              <a:tr h="136448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16</a:t>
                      </a:r>
                    </a:p>
                  </a:txBody>
                  <a:tcPr marL="72000" marR="72000" marT="6822" marB="0" anchor="b">
                    <a:lnL>
                      <a:noFill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Кочёвский МО</a:t>
                      </a:r>
                    </a:p>
                  </a:txBody>
                  <a:tcPr marL="72000" marR="72000" marT="6822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40%</a:t>
                      </a:r>
                    </a:p>
                  </a:txBody>
                  <a:tcPr marL="72000" marR="72000" marT="6822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EA8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11%</a:t>
                      </a:r>
                    </a:p>
                  </a:txBody>
                  <a:tcPr marL="72000" marR="72000" marT="6822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ED98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44%</a:t>
                      </a:r>
                    </a:p>
                  </a:txBody>
                  <a:tcPr marL="72000" marR="72000" marT="6822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E88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52"/>
                      </a:endParaRPr>
                    </a:p>
                  </a:txBody>
                  <a:tcPr marL="72000" marR="72000" marT="68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39</a:t>
                      </a:r>
                    </a:p>
                  </a:txBody>
                  <a:tcPr marL="72000" marR="72000" marT="6822" marB="0" anchor="b">
                    <a:lnL>
                      <a:noFill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Александровский МО</a:t>
                      </a:r>
                    </a:p>
                  </a:txBody>
                  <a:tcPr marL="72000" marR="72000" marT="6822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16%</a:t>
                      </a:r>
                    </a:p>
                  </a:txBody>
                  <a:tcPr marL="72000" marR="72000" marT="6822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9D7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3%</a:t>
                      </a:r>
                    </a:p>
                  </a:txBody>
                  <a:tcPr marL="72000" marR="72000" marT="6822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B77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16%</a:t>
                      </a:r>
                    </a:p>
                  </a:txBody>
                  <a:tcPr marL="72000" marR="72000" marT="6822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9D7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90786397"/>
                  </a:ext>
                </a:extLst>
              </a:tr>
              <a:tr h="136448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17</a:t>
                      </a:r>
                    </a:p>
                  </a:txBody>
                  <a:tcPr marL="72000" marR="72000" marT="6822" marB="0" anchor="b">
                    <a:lnL>
                      <a:noFill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Куединский МО</a:t>
                      </a:r>
                    </a:p>
                  </a:txBody>
                  <a:tcPr marL="72000" marR="72000" marT="6822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44%</a:t>
                      </a:r>
                    </a:p>
                  </a:txBody>
                  <a:tcPr marL="72000" marR="72000" marT="6822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E88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2%</a:t>
                      </a:r>
                    </a:p>
                  </a:txBody>
                  <a:tcPr marL="72000" marR="72000" marT="6822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957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44%</a:t>
                      </a:r>
                    </a:p>
                  </a:txBody>
                  <a:tcPr marL="72000" marR="72000" marT="6822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E88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52"/>
                      </a:endParaRPr>
                    </a:p>
                  </a:txBody>
                  <a:tcPr marL="72000" marR="72000" marT="68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40</a:t>
                      </a:r>
                    </a:p>
                  </a:txBody>
                  <a:tcPr marL="72000" marR="72000" marT="6822" marB="0" anchor="b">
                    <a:lnL>
                      <a:noFill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Косинский МО</a:t>
                      </a:r>
                    </a:p>
                  </a:txBody>
                  <a:tcPr marL="72000" marR="72000" marT="6822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14%</a:t>
                      </a:r>
                    </a:p>
                  </a:txBody>
                  <a:tcPr marL="72000" marR="72000" marT="6822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967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4%</a:t>
                      </a:r>
                    </a:p>
                  </a:txBody>
                  <a:tcPr marL="72000" marR="72000" marT="6822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D27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14%</a:t>
                      </a:r>
                    </a:p>
                  </a:txBody>
                  <a:tcPr marL="72000" marR="72000" marT="6822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967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92647135"/>
                  </a:ext>
                </a:extLst>
              </a:tr>
              <a:tr h="136448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18</a:t>
                      </a:r>
                    </a:p>
                  </a:txBody>
                  <a:tcPr marL="72000" marR="72000" marT="6822" marB="0" anchor="b">
                    <a:lnL>
                      <a:noFill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Ординский МО</a:t>
                      </a:r>
                    </a:p>
                  </a:txBody>
                  <a:tcPr marL="72000" marR="72000" marT="6822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42%</a:t>
                      </a:r>
                    </a:p>
                  </a:txBody>
                  <a:tcPr marL="72000" marR="72000" marT="6822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EA8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7%</a:t>
                      </a:r>
                    </a:p>
                  </a:txBody>
                  <a:tcPr marL="72000" marR="72000" marT="6822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48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43%</a:t>
                      </a:r>
                    </a:p>
                  </a:txBody>
                  <a:tcPr marL="72000" marR="72000" marT="6822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E98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52"/>
                      </a:endParaRPr>
                    </a:p>
                  </a:txBody>
                  <a:tcPr marL="72000" marR="72000" marT="68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41</a:t>
                      </a:r>
                    </a:p>
                  </a:txBody>
                  <a:tcPr marL="72000" marR="72000" marT="6822" marB="0" anchor="b">
                    <a:lnL>
                      <a:noFill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Юсьвинский МО</a:t>
                      </a:r>
                    </a:p>
                  </a:txBody>
                  <a:tcPr marL="72000" marR="72000" marT="6822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11%</a:t>
                      </a:r>
                    </a:p>
                  </a:txBody>
                  <a:tcPr marL="72000" marR="72000" marT="6822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8D7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2%</a:t>
                      </a:r>
                    </a:p>
                  </a:txBody>
                  <a:tcPr marL="72000" marR="72000" marT="6822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B17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13%</a:t>
                      </a:r>
                    </a:p>
                  </a:txBody>
                  <a:tcPr marL="72000" marR="72000" marT="6822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927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61903894"/>
                  </a:ext>
                </a:extLst>
              </a:tr>
              <a:tr h="136448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19</a:t>
                      </a:r>
                    </a:p>
                  </a:txBody>
                  <a:tcPr marL="72000" marR="72000" marT="6822" marB="0" anchor="b">
                    <a:lnL>
                      <a:noFill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Еловский МО</a:t>
                      </a:r>
                    </a:p>
                  </a:txBody>
                  <a:tcPr marL="72000" marR="72000" marT="6822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43%</a:t>
                      </a:r>
                    </a:p>
                  </a:txBody>
                  <a:tcPr marL="72000" marR="72000" marT="6822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E98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8%</a:t>
                      </a:r>
                    </a:p>
                  </a:txBody>
                  <a:tcPr marL="72000" marR="72000" marT="6822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E28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43%</a:t>
                      </a:r>
                    </a:p>
                  </a:txBody>
                  <a:tcPr marL="72000" marR="72000" marT="6822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E98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52"/>
                      </a:endParaRPr>
                    </a:p>
                  </a:txBody>
                  <a:tcPr marL="72000" marR="72000" marT="68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42</a:t>
                      </a:r>
                    </a:p>
                  </a:txBody>
                  <a:tcPr marL="72000" marR="72000" marT="6822" marB="0" anchor="b">
                    <a:lnL>
                      <a:noFill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Горнозаводский ГО</a:t>
                      </a:r>
                    </a:p>
                  </a:txBody>
                  <a:tcPr marL="72000" marR="72000" marT="6822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10%</a:t>
                      </a:r>
                    </a:p>
                  </a:txBody>
                  <a:tcPr marL="72000" marR="72000" marT="6822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8A7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2%</a:t>
                      </a:r>
                    </a:p>
                  </a:txBody>
                  <a:tcPr marL="72000" marR="72000" marT="6822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9C7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11%</a:t>
                      </a:r>
                    </a:p>
                  </a:txBody>
                  <a:tcPr marL="72000" marR="72000" marT="6822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8C7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72411572"/>
                  </a:ext>
                </a:extLst>
              </a:tr>
              <a:tr h="136448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20</a:t>
                      </a:r>
                    </a:p>
                  </a:txBody>
                  <a:tcPr marL="72000" marR="72000" marT="6822" marB="0" anchor="b">
                    <a:lnL>
                      <a:noFill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Бардымский МО</a:t>
                      </a:r>
                    </a:p>
                  </a:txBody>
                  <a:tcPr marL="72000" marR="72000" marT="6822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42%</a:t>
                      </a:r>
                    </a:p>
                  </a:txBody>
                  <a:tcPr marL="72000" marR="72000" marT="6822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A8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9%</a:t>
                      </a:r>
                    </a:p>
                  </a:txBody>
                  <a:tcPr marL="72000" marR="72000" marT="6822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E8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42%</a:t>
                      </a:r>
                    </a:p>
                  </a:txBody>
                  <a:tcPr marL="72000" marR="72000" marT="6822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A8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52"/>
                      </a:endParaRPr>
                    </a:p>
                  </a:txBody>
                  <a:tcPr marL="72000" marR="72000" marT="68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43</a:t>
                      </a:r>
                    </a:p>
                  </a:txBody>
                  <a:tcPr marL="72000" marR="72000" marT="6822" marB="0" anchor="b">
                    <a:lnL>
                      <a:noFill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Соликамский ГО</a:t>
                      </a:r>
                    </a:p>
                  </a:txBody>
                  <a:tcPr marL="72000" marR="72000" marT="6822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6%</a:t>
                      </a:r>
                    </a:p>
                  </a:txBody>
                  <a:tcPr marL="72000" marR="72000" marT="6822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7B6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7%</a:t>
                      </a:r>
                    </a:p>
                  </a:txBody>
                  <a:tcPr marL="72000" marR="72000" marT="6822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58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9%</a:t>
                      </a:r>
                    </a:p>
                  </a:txBody>
                  <a:tcPr marL="72000" marR="72000" marT="6822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877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57986561"/>
                  </a:ext>
                </a:extLst>
              </a:tr>
              <a:tr h="136448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21</a:t>
                      </a:r>
                    </a:p>
                  </a:txBody>
                  <a:tcPr marL="72000" marR="72000" marT="6822" marB="0" anchor="b">
                    <a:lnL>
                      <a:noFill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Юрлинский МО</a:t>
                      </a:r>
                    </a:p>
                  </a:txBody>
                  <a:tcPr marL="72000" marR="72000" marT="6822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42%</a:t>
                      </a:r>
                    </a:p>
                  </a:txBody>
                  <a:tcPr marL="72000" marR="72000" marT="6822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A8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3%</a:t>
                      </a:r>
                    </a:p>
                  </a:txBody>
                  <a:tcPr marL="72000" marR="72000" marT="6822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CA7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42%</a:t>
                      </a:r>
                    </a:p>
                  </a:txBody>
                  <a:tcPr marL="72000" marR="72000" marT="6822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A8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52"/>
                      </a:endParaRPr>
                    </a:p>
                  </a:txBody>
                  <a:tcPr marL="72000" marR="72000" marT="68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52"/>
                      </a:endParaRPr>
                    </a:p>
                  </a:txBody>
                  <a:tcPr marL="72000" marR="72000" marT="6822" marB="0" anchor="b">
                    <a:lnL>
                      <a:noFill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1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Краевые школы</a:t>
                      </a:r>
                    </a:p>
                  </a:txBody>
                  <a:tcPr marL="72000" marR="72000" marT="6822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66%</a:t>
                      </a:r>
                    </a:p>
                  </a:txBody>
                  <a:tcPr marL="72000" marR="72000" marT="6822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D27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2%</a:t>
                      </a:r>
                    </a:p>
                  </a:txBody>
                  <a:tcPr marL="72000" marR="72000" marT="6822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A17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66%</a:t>
                      </a:r>
                    </a:p>
                  </a:txBody>
                  <a:tcPr marL="72000" marR="72000" marT="6822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D27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97256208"/>
                  </a:ext>
                </a:extLst>
              </a:tr>
              <a:tr h="136448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22</a:t>
                      </a:r>
                    </a:p>
                  </a:txBody>
                  <a:tcPr marL="72000" marR="72000" marT="6822" marB="0" anchor="b">
                    <a:lnL>
                      <a:noFill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Чусовской ГО</a:t>
                      </a:r>
                    </a:p>
                  </a:txBody>
                  <a:tcPr marL="72000" marR="72000" marT="6822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41%</a:t>
                      </a:r>
                    </a:p>
                  </a:txBody>
                  <a:tcPr marL="72000" marR="72000" marT="6822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B8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6%</a:t>
                      </a:r>
                    </a:p>
                  </a:txBody>
                  <a:tcPr marL="72000" marR="72000" marT="6822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E78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41%</a:t>
                      </a:r>
                    </a:p>
                  </a:txBody>
                  <a:tcPr marL="72000" marR="72000" marT="6822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B8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52"/>
                      </a:endParaRPr>
                    </a:p>
                  </a:txBody>
                  <a:tcPr marL="72000" marR="72000" marT="68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52"/>
                      </a:endParaRPr>
                    </a:p>
                  </a:txBody>
                  <a:tcPr marL="72000" marR="72000" marT="6822" marB="0" anchor="b">
                    <a:lnL>
                      <a:noFill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1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Школы при вузах</a:t>
                      </a:r>
                    </a:p>
                  </a:txBody>
                  <a:tcPr marL="72000" marR="72000" marT="6822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0%</a:t>
                      </a:r>
                    </a:p>
                  </a:txBody>
                  <a:tcPr marL="72000" marR="72000" marT="6822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8696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0%</a:t>
                      </a:r>
                    </a:p>
                  </a:txBody>
                  <a:tcPr marL="72000" marR="72000" marT="6822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8696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0%</a:t>
                      </a:r>
                    </a:p>
                  </a:txBody>
                  <a:tcPr marL="72000" marR="72000" marT="6822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8696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49833853"/>
                  </a:ext>
                </a:extLst>
              </a:tr>
              <a:tr h="136448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23</a:t>
                      </a:r>
                    </a:p>
                  </a:txBody>
                  <a:tcPr marL="72000" marR="72000" marT="6822" marB="0" anchor="b">
                    <a:lnL>
                      <a:noFill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Ильинский ГО</a:t>
                      </a:r>
                    </a:p>
                  </a:txBody>
                  <a:tcPr marL="72000" marR="72000" marT="6822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41%</a:t>
                      </a:r>
                    </a:p>
                  </a:txBody>
                  <a:tcPr marL="72000" marR="72000" marT="6822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EB8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5%</a:t>
                      </a:r>
                    </a:p>
                  </a:txBody>
                  <a:tcPr marL="72000" marR="72000" marT="6822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DEB8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41%</a:t>
                      </a:r>
                    </a:p>
                  </a:txBody>
                  <a:tcPr marL="72000" marR="72000" marT="6822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EEA83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52"/>
                      </a:endParaRPr>
                    </a:p>
                  </a:txBody>
                  <a:tcPr marL="72000" marR="72000" marT="68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52"/>
                      </a:endParaRPr>
                    </a:p>
                  </a:txBody>
                  <a:tcPr marL="72000" marR="72000" marT="68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52"/>
                      </a:endParaRPr>
                    </a:p>
                  </a:txBody>
                  <a:tcPr marL="72000" marR="72000" marT="68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52"/>
                      </a:endParaRPr>
                    </a:p>
                  </a:txBody>
                  <a:tcPr marL="72000" marR="72000" marT="68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52"/>
                      </a:endParaRPr>
                    </a:p>
                  </a:txBody>
                  <a:tcPr marL="72000" marR="72000" marT="68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52"/>
                      </a:endParaRPr>
                    </a:p>
                  </a:txBody>
                  <a:tcPr marL="72000" marR="72000" marT="682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5196951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77017568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4">
            <a:extLst>
              <a:ext uri="{FF2B5EF4-FFF2-40B4-BE49-F238E27FC236}">
                <a16:creationId xmlns:a16="http://schemas.microsoft.com/office/drawing/2014/main" id="{F9C8F7FB-757B-4DE7-BA2D-B2C85EBF5ABF}"/>
              </a:ext>
            </a:extLst>
          </p:cNvPr>
          <p:cNvSpPr txBox="1">
            <a:spLocks/>
          </p:cNvSpPr>
          <p:nvPr/>
        </p:nvSpPr>
        <p:spPr>
          <a:xfrm>
            <a:off x="335360" y="49213"/>
            <a:ext cx="11521280" cy="7159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ru-RU" sz="2400" dirty="0">
                <a:solidFill>
                  <a:schemeClr val="tx1"/>
                </a:solidFill>
              </a:rPr>
              <a:t>Услуги в электронном виде: запись в детский сад в 2023 г.</a:t>
            </a:r>
          </a:p>
        </p:txBody>
      </p:sp>
      <p:graphicFrame>
        <p:nvGraphicFramePr>
          <p:cNvPr id="5" name="Таблица 4">
            <a:extLst>
              <a:ext uri="{FF2B5EF4-FFF2-40B4-BE49-F238E27FC236}">
                <a16:creationId xmlns:a16="http://schemas.microsoft.com/office/drawing/2014/main" id="{ECF6D114-E4A8-40E1-AE73-BB7A2331E3C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92156305"/>
              </p:ext>
            </p:extLst>
          </p:nvPr>
        </p:nvGraphicFramePr>
        <p:xfrm>
          <a:off x="572250" y="1531317"/>
          <a:ext cx="11284390" cy="4735341"/>
        </p:xfrm>
        <a:graphic>
          <a:graphicData uri="http://schemas.openxmlformats.org/drawingml/2006/table">
            <a:tbl>
              <a:tblPr/>
              <a:tblGrid>
                <a:gridCol w="116565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8304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7011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5072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5072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413392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050729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51337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№ п/п</a:t>
                      </a:r>
                    </a:p>
                  </a:txBody>
                  <a:tcPr marL="72000" marR="72000" marT="6417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Муниципалитет</a:t>
                      </a:r>
                    </a:p>
                  </a:txBody>
                  <a:tcPr marL="72000" marR="72000" marT="6417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Доля заявлений </a:t>
                      </a:r>
                      <a:b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</a:br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с ЕПГУ, %</a:t>
                      </a:r>
                    </a:p>
                  </a:txBody>
                  <a:tcPr marL="72000" marR="72000" marT="6417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52"/>
                      </a:endParaRPr>
                    </a:p>
                  </a:txBody>
                  <a:tcPr marL="72000" marR="72000" marT="6417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№ п/п</a:t>
                      </a:r>
                    </a:p>
                  </a:txBody>
                  <a:tcPr marL="72000" marR="72000" marT="6417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Муниципалитет</a:t>
                      </a:r>
                    </a:p>
                  </a:txBody>
                  <a:tcPr marL="72000" marR="72000" marT="6417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Доля заявлений с ЕПГУ, %</a:t>
                      </a:r>
                    </a:p>
                  </a:txBody>
                  <a:tcPr marL="72000" marR="72000" marT="6417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28343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1</a:t>
                      </a:r>
                    </a:p>
                  </a:txBody>
                  <a:tcPr marL="72000" marR="72000" marT="6417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Берёзовский МО</a:t>
                      </a:r>
                    </a:p>
                  </a:txBody>
                  <a:tcPr marL="72000" marR="72000" marT="6417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100%</a:t>
                      </a:r>
                    </a:p>
                  </a:txBody>
                  <a:tcPr marL="72000" marR="72000" marT="6417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3BE7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52"/>
                      </a:endParaRPr>
                    </a:p>
                  </a:txBody>
                  <a:tcPr marL="72000" marR="72000" marT="6417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23</a:t>
                      </a:r>
                    </a:p>
                  </a:txBody>
                  <a:tcPr marL="72000" marR="72000" marT="6417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Кишертский МО</a:t>
                      </a:r>
                    </a:p>
                  </a:txBody>
                  <a:tcPr marL="72000" marR="72000" marT="6417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90%</a:t>
                      </a:r>
                    </a:p>
                  </a:txBody>
                  <a:tcPr marL="72000" marR="72000" marT="6417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E98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28343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2</a:t>
                      </a:r>
                    </a:p>
                  </a:txBody>
                  <a:tcPr marL="72000" marR="72000" marT="6417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Большесосновский МО</a:t>
                      </a:r>
                    </a:p>
                  </a:txBody>
                  <a:tcPr marL="72000" marR="72000" marT="6417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100%</a:t>
                      </a:r>
                    </a:p>
                  </a:txBody>
                  <a:tcPr marL="72000" marR="72000" marT="6417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3BE7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52"/>
                      </a:endParaRPr>
                    </a:p>
                  </a:txBody>
                  <a:tcPr marL="72000" marR="72000" marT="6417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24</a:t>
                      </a:r>
                    </a:p>
                  </a:txBody>
                  <a:tcPr marL="72000" marR="72000" marT="6417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Куединский МО</a:t>
                      </a:r>
                    </a:p>
                  </a:txBody>
                  <a:tcPr marL="72000" marR="72000" marT="6417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90%</a:t>
                      </a:r>
                    </a:p>
                  </a:txBody>
                  <a:tcPr marL="72000" marR="72000" marT="6417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E88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28343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3</a:t>
                      </a:r>
                    </a:p>
                  </a:txBody>
                  <a:tcPr marL="72000" marR="72000" marT="6417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ГО город </a:t>
                      </a:r>
                      <a:r>
                        <a:rPr lang="ru-RU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Кизел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52"/>
                      </a:endParaRPr>
                    </a:p>
                  </a:txBody>
                  <a:tcPr marL="72000" marR="72000" marT="6417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100%</a:t>
                      </a:r>
                    </a:p>
                  </a:txBody>
                  <a:tcPr marL="72000" marR="72000" marT="6417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3BE7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52"/>
                      </a:endParaRPr>
                    </a:p>
                  </a:txBody>
                  <a:tcPr marL="72000" marR="72000" marT="6417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25</a:t>
                      </a:r>
                    </a:p>
                  </a:txBody>
                  <a:tcPr marL="72000" marR="72000" marT="6417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Очёрский ГО</a:t>
                      </a:r>
                    </a:p>
                  </a:txBody>
                  <a:tcPr marL="72000" marR="72000" marT="6417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89%</a:t>
                      </a:r>
                    </a:p>
                  </a:txBody>
                  <a:tcPr marL="72000" marR="72000" marT="6417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E58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28343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4</a:t>
                      </a:r>
                    </a:p>
                  </a:txBody>
                  <a:tcPr marL="72000" marR="72000" marT="6417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Кочёвский МО</a:t>
                      </a:r>
                    </a:p>
                  </a:txBody>
                  <a:tcPr marL="72000" marR="72000" marT="6417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100%</a:t>
                      </a:r>
                    </a:p>
                  </a:txBody>
                  <a:tcPr marL="72000" marR="72000" marT="6417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3BE7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52"/>
                      </a:endParaRPr>
                    </a:p>
                  </a:txBody>
                  <a:tcPr marL="72000" marR="72000" marT="6417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26</a:t>
                      </a:r>
                    </a:p>
                  </a:txBody>
                  <a:tcPr marL="72000" marR="72000" marT="6417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Осинский</a:t>
                      </a:r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 ГО</a:t>
                      </a:r>
                    </a:p>
                  </a:txBody>
                  <a:tcPr marL="72000" marR="72000" marT="6417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89%</a:t>
                      </a:r>
                    </a:p>
                  </a:txBody>
                  <a:tcPr marL="72000" marR="72000" marT="6417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E58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28343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5</a:t>
                      </a:r>
                    </a:p>
                  </a:txBody>
                  <a:tcPr marL="72000" marR="72000" marT="6417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Уинский МО</a:t>
                      </a:r>
                    </a:p>
                  </a:txBody>
                  <a:tcPr marL="72000" marR="72000" marT="6417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100%</a:t>
                      </a:r>
                    </a:p>
                  </a:txBody>
                  <a:tcPr marL="72000" marR="72000" marT="6417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3BE7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52"/>
                      </a:endParaRPr>
                    </a:p>
                  </a:txBody>
                  <a:tcPr marL="72000" marR="72000" marT="6417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27</a:t>
                      </a:r>
                    </a:p>
                  </a:txBody>
                  <a:tcPr marL="72000" marR="72000" marT="6417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Октябрьский ГО</a:t>
                      </a:r>
                    </a:p>
                  </a:txBody>
                  <a:tcPr marL="72000" marR="72000" marT="6417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87%</a:t>
                      </a:r>
                    </a:p>
                  </a:txBody>
                  <a:tcPr marL="72000" marR="72000" marT="6417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E18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28343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6</a:t>
                      </a:r>
                    </a:p>
                  </a:txBody>
                  <a:tcPr marL="72000" marR="72000" marT="6417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Частинский</a:t>
                      </a:r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 МО</a:t>
                      </a:r>
                    </a:p>
                  </a:txBody>
                  <a:tcPr marL="72000" marR="72000" marT="6417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100%</a:t>
                      </a:r>
                    </a:p>
                  </a:txBody>
                  <a:tcPr marL="72000" marR="72000" marT="6417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3BE7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52"/>
                      </a:endParaRPr>
                    </a:p>
                  </a:txBody>
                  <a:tcPr marL="72000" marR="72000" marT="6417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28</a:t>
                      </a:r>
                    </a:p>
                  </a:txBody>
                  <a:tcPr marL="72000" marR="72000" marT="6417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Соликамский ГО</a:t>
                      </a:r>
                    </a:p>
                  </a:txBody>
                  <a:tcPr marL="72000" marR="72000" marT="6417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87%</a:t>
                      </a:r>
                    </a:p>
                  </a:txBody>
                  <a:tcPr marL="72000" marR="72000" marT="6417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E18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05047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7</a:t>
                      </a:r>
                    </a:p>
                  </a:txBody>
                  <a:tcPr marL="72000" marR="72000" marT="6417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Юсьвинский МО</a:t>
                      </a:r>
                    </a:p>
                  </a:txBody>
                  <a:tcPr marL="72000" marR="72000" marT="6417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100%</a:t>
                      </a:r>
                    </a:p>
                  </a:txBody>
                  <a:tcPr marL="72000" marR="72000" marT="6417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3BE7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52"/>
                      </a:endParaRPr>
                    </a:p>
                  </a:txBody>
                  <a:tcPr marL="72000" marR="72000" marT="6417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29</a:t>
                      </a:r>
                    </a:p>
                  </a:txBody>
                  <a:tcPr marL="72000" marR="72000" marT="6417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Пермский ГО</a:t>
                      </a:r>
                    </a:p>
                  </a:txBody>
                  <a:tcPr marL="72000" marR="72000" marT="6417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86%</a:t>
                      </a:r>
                    </a:p>
                  </a:txBody>
                  <a:tcPr marL="72000" marR="72000" marT="6417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DF8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28343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8</a:t>
                      </a:r>
                    </a:p>
                  </a:txBody>
                  <a:tcPr marL="72000" marR="72000" marT="6417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Чусовской ГО</a:t>
                      </a:r>
                    </a:p>
                  </a:txBody>
                  <a:tcPr marL="72000" marR="72000" marT="6417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100%</a:t>
                      </a:r>
                    </a:p>
                  </a:txBody>
                  <a:tcPr marL="72000" marR="72000" marT="6417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BC17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52"/>
                      </a:endParaRPr>
                    </a:p>
                  </a:txBody>
                  <a:tcPr marL="72000" marR="72000" marT="6417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30</a:t>
                      </a:r>
                    </a:p>
                  </a:txBody>
                  <a:tcPr marL="72000" marR="72000" marT="6417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Краснокамский ГО</a:t>
                      </a:r>
                    </a:p>
                  </a:txBody>
                  <a:tcPr marL="72000" marR="72000" marT="6417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86%</a:t>
                      </a:r>
                    </a:p>
                  </a:txBody>
                  <a:tcPr marL="72000" marR="72000" marT="6417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DE8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28343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9</a:t>
                      </a:r>
                    </a:p>
                  </a:txBody>
                  <a:tcPr marL="72000" marR="72000" marT="6417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Верещагинский ГО</a:t>
                      </a:r>
                    </a:p>
                  </a:txBody>
                  <a:tcPr marL="72000" marR="72000" marT="6417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100%</a:t>
                      </a:r>
                    </a:p>
                  </a:txBody>
                  <a:tcPr marL="72000" marR="72000" marT="6417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CC17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52"/>
                      </a:endParaRPr>
                    </a:p>
                  </a:txBody>
                  <a:tcPr marL="72000" marR="72000" marT="6417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31</a:t>
                      </a:r>
                    </a:p>
                  </a:txBody>
                  <a:tcPr marL="72000" marR="72000" marT="6417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ГО ЗАТО Звёздный</a:t>
                      </a:r>
                    </a:p>
                  </a:txBody>
                  <a:tcPr marL="72000" marR="72000" marT="6417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85%</a:t>
                      </a:r>
                    </a:p>
                  </a:txBody>
                  <a:tcPr marL="72000" marR="72000" marT="6417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DC8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28343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10</a:t>
                      </a:r>
                    </a:p>
                  </a:txBody>
                  <a:tcPr marL="72000" marR="72000" marT="6417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Кудымкарский МО</a:t>
                      </a:r>
                    </a:p>
                  </a:txBody>
                  <a:tcPr marL="72000" marR="72000" marT="6417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99%</a:t>
                      </a:r>
                    </a:p>
                  </a:txBody>
                  <a:tcPr marL="72000" marR="72000" marT="6417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2C37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52"/>
                      </a:endParaRPr>
                    </a:p>
                  </a:txBody>
                  <a:tcPr marL="72000" marR="72000" marT="6417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32</a:t>
                      </a:r>
                    </a:p>
                  </a:txBody>
                  <a:tcPr marL="72000" marR="72000" marT="6417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Лысьвенский ГО</a:t>
                      </a:r>
                    </a:p>
                  </a:txBody>
                  <a:tcPr marL="72000" marR="72000" marT="6417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84%</a:t>
                      </a:r>
                    </a:p>
                  </a:txBody>
                  <a:tcPr marL="72000" marR="72000" marT="6417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D98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28343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11</a:t>
                      </a:r>
                    </a:p>
                  </a:txBody>
                  <a:tcPr marL="72000" marR="72000" marT="6417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Бардымский</a:t>
                      </a:r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 МО</a:t>
                      </a:r>
                    </a:p>
                  </a:txBody>
                  <a:tcPr marL="72000" marR="72000" marT="6417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98%</a:t>
                      </a:r>
                    </a:p>
                  </a:txBody>
                  <a:tcPr marL="72000" marR="72000" marT="6417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EC67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52"/>
                      </a:endParaRPr>
                    </a:p>
                  </a:txBody>
                  <a:tcPr marL="72000" marR="72000" marT="6417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33</a:t>
                      </a:r>
                    </a:p>
                  </a:txBody>
                  <a:tcPr marL="72000" marR="72000" marT="6417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Добрянский ГО</a:t>
                      </a:r>
                    </a:p>
                  </a:txBody>
                  <a:tcPr marL="72000" marR="72000" marT="6417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82%</a:t>
                      </a:r>
                    </a:p>
                  </a:txBody>
                  <a:tcPr marL="72000" marR="72000" marT="6417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D67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28343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12</a:t>
                      </a:r>
                    </a:p>
                  </a:txBody>
                  <a:tcPr marL="72000" marR="72000" marT="6417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Оханский ГО</a:t>
                      </a:r>
                    </a:p>
                  </a:txBody>
                  <a:tcPr marL="72000" marR="72000" marT="6417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98%</a:t>
                      </a:r>
                    </a:p>
                  </a:txBody>
                  <a:tcPr marL="72000" marR="72000" marT="6417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5C87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52"/>
                      </a:endParaRPr>
                    </a:p>
                  </a:txBody>
                  <a:tcPr marL="72000" marR="72000" marT="6417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34</a:t>
                      </a:r>
                    </a:p>
                  </a:txBody>
                  <a:tcPr marL="72000" marR="72000" marT="6417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Пермский МО</a:t>
                      </a:r>
                    </a:p>
                  </a:txBody>
                  <a:tcPr marL="72000" marR="72000" marT="6417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82%</a:t>
                      </a:r>
                    </a:p>
                  </a:txBody>
                  <a:tcPr marL="72000" marR="72000" marT="6417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D47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128343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13</a:t>
                      </a:r>
                    </a:p>
                  </a:txBody>
                  <a:tcPr marL="72000" marR="72000" marT="6417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Суксунский ГО</a:t>
                      </a:r>
                    </a:p>
                  </a:txBody>
                  <a:tcPr marL="72000" marR="72000" marT="6417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98%</a:t>
                      </a:r>
                    </a:p>
                  </a:txBody>
                  <a:tcPr marL="72000" marR="72000" marT="6417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8C97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52"/>
                      </a:endParaRPr>
                    </a:p>
                  </a:txBody>
                  <a:tcPr marL="72000" marR="72000" marT="6417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35</a:t>
                      </a:r>
                    </a:p>
                  </a:txBody>
                  <a:tcPr marL="72000" marR="72000" marT="6417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ГО город Березники</a:t>
                      </a:r>
                    </a:p>
                  </a:txBody>
                  <a:tcPr marL="72000" marR="72000" marT="6417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81%</a:t>
                      </a:r>
                    </a:p>
                  </a:txBody>
                  <a:tcPr marL="72000" marR="72000" marT="6417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D47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128343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14</a:t>
                      </a:r>
                    </a:p>
                  </a:txBody>
                  <a:tcPr marL="72000" marR="72000" marT="6417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Карагайский МО</a:t>
                      </a:r>
                    </a:p>
                  </a:txBody>
                  <a:tcPr marL="72000" marR="72000" marT="6417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97%</a:t>
                      </a:r>
                    </a:p>
                  </a:txBody>
                  <a:tcPr marL="72000" marR="72000" marT="6417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1CC7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52"/>
                      </a:endParaRPr>
                    </a:p>
                  </a:txBody>
                  <a:tcPr marL="72000" marR="72000" marT="6417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36</a:t>
                      </a:r>
                    </a:p>
                  </a:txBody>
                  <a:tcPr marL="72000" marR="72000" marT="6417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Кунгурский МО</a:t>
                      </a:r>
                    </a:p>
                  </a:txBody>
                  <a:tcPr marL="72000" marR="72000" marT="6417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78%</a:t>
                      </a:r>
                    </a:p>
                  </a:txBody>
                  <a:tcPr marL="72000" marR="72000" marT="6417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CB7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128343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15</a:t>
                      </a:r>
                    </a:p>
                  </a:txBody>
                  <a:tcPr marL="72000" marR="72000" marT="6417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Губахинский МО</a:t>
                      </a:r>
                    </a:p>
                  </a:txBody>
                  <a:tcPr marL="72000" marR="72000" marT="6417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96%</a:t>
                      </a:r>
                    </a:p>
                  </a:txBody>
                  <a:tcPr marL="72000" marR="72000" marT="6417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3D17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52"/>
                      </a:endParaRPr>
                    </a:p>
                  </a:txBody>
                  <a:tcPr marL="72000" marR="72000" marT="6417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37</a:t>
                      </a:r>
                    </a:p>
                  </a:txBody>
                  <a:tcPr marL="72000" marR="72000" marT="6417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Горнозаводский ГО</a:t>
                      </a:r>
                    </a:p>
                  </a:txBody>
                  <a:tcPr marL="72000" marR="72000" marT="6417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75%</a:t>
                      </a:r>
                    </a:p>
                  </a:txBody>
                  <a:tcPr marL="72000" marR="72000" marT="6417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C57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128343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16</a:t>
                      </a:r>
                    </a:p>
                  </a:txBody>
                  <a:tcPr marL="72000" marR="72000" marT="6417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Гайнский МО</a:t>
                      </a:r>
                    </a:p>
                  </a:txBody>
                  <a:tcPr marL="72000" marR="72000" marT="6417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96%</a:t>
                      </a:r>
                    </a:p>
                  </a:txBody>
                  <a:tcPr marL="72000" marR="72000" marT="6417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AD38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52"/>
                      </a:endParaRPr>
                    </a:p>
                  </a:txBody>
                  <a:tcPr marL="72000" marR="72000" marT="6417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38</a:t>
                      </a:r>
                    </a:p>
                  </a:txBody>
                  <a:tcPr marL="72000" marR="72000" marT="6417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Еловский МО</a:t>
                      </a:r>
                    </a:p>
                  </a:txBody>
                  <a:tcPr marL="72000" marR="72000" marT="6417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70%</a:t>
                      </a:r>
                    </a:p>
                  </a:txBody>
                  <a:tcPr marL="72000" marR="72000" marT="6417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B97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128343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17</a:t>
                      </a:r>
                    </a:p>
                  </a:txBody>
                  <a:tcPr marL="72000" marR="72000" marT="6417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Ильинский ГО</a:t>
                      </a:r>
                    </a:p>
                  </a:txBody>
                  <a:tcPr marL="72000" marR="72000" marT="6417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94%</a:t>
                      </a:r>
                    </a:p>
                  </a:txBody>
                  <a:tcPr marL="72000" marR="72000" marT="6417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3DA8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52"/>
                      </a:endParaRPr>
                    </a:p>
                  </a:txBody>
                  <a:tcPr marL="72000" marR="72000" marT="6417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39</a:t>
                      </a:r>
                    </a:p>
                  </a:txBody>
                  <a:tcPr marL="72000" marR="72000" marT="6417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Ординский МО</a:t>
                      </a:r>
                    </a:p>
                  </a:txBody>
                  <a:tcPr marL="72000" marR="72000" marT="6417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65%</a:t>
                      </a:r>
                    </a:p>
                  </a:txBody>
                  <a:tcPr marL="72000" marR="72000" marT="6417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AD7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128343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18</a:t>
                      </a:r>
                    </a:p>
                  </a:txBody>
                  <a:tcPr marL="72000" marR="72000" marT="6417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Красновишерский ГО</a:t>
                      </a:r>
                    </a:p>
                  </a:txBody>
                  <a:tcPr marL="72000" marR="72000" marT="6417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93%</a:t>
                      </a:r>
                    </a:p>
                  </a:txBody>
                  <a:tcPr marL="72000" marR="72000" marT="6417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283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52"/>
                      </a:endParaRPr>
                    </a:p>
                  </a:txBody>
                  <a:tcPr marL="72000" marR="72000" marT="6417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40</a:t>
                      </a:r>
                    </a:p>
                  </a:txBody>
                  <a:tcPr marL="72000" marR="72000" marT="6417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Нытвенский ГО</a:t>
                      </a:r>
                    </a:p>
                  </a:txBody>
                  <a:tcPr marL="72000" marR="72000" marT="6417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61%</a:t>
                      </a:r>
                    </a:p>
                  </a:txBody>
                  <a:tcPr marL="72000" marR="72000" marT="6417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A37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128343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19</a:t>
                      </a:r>
                    </a:p>
                  </a:txBody>
                  <a:tcPr marL="72000" marR="72000" marT="6417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Чайковский ГО</a:t>
                      </a:r>
                    </a:p>
                  </a:txBody>
                  <a:tcPr marL="72000" marR="72000" marT="6417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92%</a:t>
                      </a:r>
                    </a:p>
                  </a:txBody>
                  <a:tcPr marL="72000" marR="72000" marT="6417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583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52"/>
                      </a:endParaRPr>
                    </a:p>
                  </a:txBody>
                  <a:tcPr marL="72000" marR="72000" marT="6417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41</a:t>
                      </a:r>
                    </a:p>
                  </a:txBody>
                  <a:tcPr marL="72000" marR="72000" marT="6417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Александровский МО</a:t>
                      </a:r>
                    </a:p>
                  </a:txBody>
                  <a:tcPr marL="72000" marR="72000" marT="6417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60%</a:t>
                      </a:r>
                    </a:p>
                  </a:txBody>
                  <a:tcPr marL="72000" marR="72000" marT="6417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A07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128343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20</a:t>
                      </a:r>
                    </a:p>
                  </a:txBody>
                  <a:tcPr marL="72000" marR="72000" marT="6417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Чернушинский ГО</a:t>
                      </a:r>
                    </a:p>
                  </a:txBody>
                  <a:tcPr marL="72000" marR="72000" marT="6417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92%</a:t>
                      </a:r>
                    </a:p>
                  </a:txBody>
                  <a:tcPr marL="72000" marR="72000" marT="6417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E683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52"/>
                      </a:endParaRPr>
                    </a:p>
                  </a:txBody>
                  <a:tcPr marL="72000" marR="72000" marT="6417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42</a:t>
                      </a:r>
                    </a:p>
                  </a:txBody>
                  <a:tcPr marL="72000" marR="72000" marT="6417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Чердынский ГО</a:t>
                      </a:r>
                    </a:p>
                  </a:txBody>
                  <a:tcPr marL="72000" marR="72000" marT="6417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43%</a:t>
                      </a:r>
                    </a:p>
                  </a:txBody>
                  <a:tcPr marL="72000" marR="72000" marT="6417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786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  <a:tr h="128343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21</a:t>
                      </a:r>
                    </a:p>
                  </a:txBody>
                  <a:tcPr marL="72000" marR="72000" marT="6417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Косинский МО</a:t>
                      </a:r>
                    </a:p>
                  </a:txBody>
                  <a:tcPr marL="72000" marR="72000" marT="6417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92%</a:t>
                      </a:r>
                    </a:p>
                  </a:txBody>
                  <a:tcPr marL="72000" marR="72000" marT="6417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E88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52"/>
                      </a:endParaRPr>
                    </a:p>
                  </a:txBody>
                  <a:tcPr marL="72000" marR="72000" marT="6417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43</a:t>
                      </a:r>
                    </a:p>
                  </a:txBody>
                  <a:tcPr marL="72000" marR="72000" marT="6417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Сивинский МО</a:t>
                      </a:r>
                    </a:p>
                  </a:txBody>
                  <a:tcPr marL="72000" marR="72000" marT="6417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36%</a:t>
                      </a:r>
                    </a:p>
                  </a:txBody>
                  <a:tcPr marL="72000" marR="72000" marT="6417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696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1"/>
                  </a:ext>
                </a:extLst>
              </a:tr>
              <a:tr h="128343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22</a:t>
                      </a:r>
                    </a:p>
                  </a:txBody>
                  <a:tcPr marL="72000" marR="72000" marT="6417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Юрлинский МО</a:t>
                      </a:r>
                    </a:p>
                  </a:txBody>
                  <a:tcPr marL="72000" marR="72000" marT="6417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91%</a:t>
                      </a:r>
                    </a:p>
                  </a:txBody>
                  <a:tcPr marL="72000" marR="72000" marT="6417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B8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52"/>
                      </a:endParaRPr>
                    </a:p>
                  </a:txBody>
                  <a:tcPr marL="72000" marR="72000" marT="6417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52"/>
                      </a:endParaRPr>
                    </a:p>
                  </a:txBody>
                  <a:tcPr marL="72000" marR="72000" marT="6417" marB="0" anchor="b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52"/>
                      </a:endParaRPr>
                    </a:p>
                  </a:txBody>
                  <a:tcPr marL="72000" marR="72000" marT="6417" marB="0" anchor="b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86%</a:t>
                      </a:r>
                    </a:p>
                  </a:txBody>
                  <a:tcPr marL="72000" marR="72000" marT="6417" marB="0" anchor="b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22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57A4F749-29FD-494B-8326-D8AD94711917}"/>
              </a:ext>
            </a:extLst>
          </p:cNvPr>
          <p:cNvSpPr txBox="1"/>
          <p:nvPr/>
        </p:nvSpPr>
        <p:spPr>
          <a:xfrm>
            <a:off x="504825" y="985657"/>
            <a:ext cx="83295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latin typeface="Montserrat" panose="00000500000000000000" pitchFamily="2" charset="-52"/>
              </a:rPr>
              <a:t>Всего в электронном виде подано </a:t>
            </a:r>
            <a:r>
              <a:rPr lang="ru-RU" b="1" dirty="0">
                <a:solidFill>
                  <a:srgbClr val="C00000"/>
                </a:solidFill>
                <a:latin typeface="Montserrat" panose="00000500000000000000" pitchFamily="2" charset="-52"/>
              </a:rPr>
              <a:t>15 931 (86%) </a:t>
            </a:r>
            <a:r>
              <a:rPr lang="ru-RU" dirty="0">
                <a:latin typeface="Montserrat" panose="00000500000000000000" pitchFamily="2" charset="-52"/>
              </a:rPr>
              <a:t>заявления из </a:t>
            </a:r>
            <a:r>
              <a:rPr lang="ru-RU" b="1" dirty="0">
                <a:latin typeface="Montserrat" panose="00000500000000000000" pitchFamily="2" charset="-52"/>
              </a:rPr>
              <a:t>18 564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3E527AF-061C-43DF-BB5D-38FE793AAEFE}"/>
              </a:ext>
            </a:extLst>
          </p:cNvPr>
          <p:cNvSpPr txBox="1"/>
          <p:nvPr/>
        </p:nvSpPr>
        <p:spPr>
          <a:xfrm>
            <a:off x="9727353" y="986400"/>
            <a:ext cx="227647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>
                <a:solidFill>
                  <a:srgbClr val="C00000"/>
                </a:solidFill>
                <a:latin typeface="Montserrat" panose="00000500000000000000" pitchFamily="2" charset="-52"/>
              </a:rPr>
              <a:t>План на 2024 год 90 %!</a:t>
            </a:r>
          </a:p>
        </p:txBody>
      </p:sp>
    </p:spTree>
    <p:extLst>
      <p:ext uri="{BB962C8B-B14F-4D97-AF65-F5344CB8AC3E}">
        <p14:creationId xmlns:p14="http://schemas.microsoft.com/office/powerpoint/2010/main" val="1549764645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Текст 4">
            <a:extLst>
              <a:ext uri="{FF2B5EF4-FFF2-40B4-BE49-F238E27FC236}">
                <a16:creationId xmlns:a16="http://schemas.microsoft.com/office/drawing/2014/main" id="{5C2B1CF3-22F9-4F2D-8CB0-1D4BB915BBC8}"/>
              </a:ext>
            </a:extLst>
          </p:cNvPr>
          <p:cNvSpPr txBox="1">
            <a:spLocks/>
          </p:cNvSpPr>
          <p:nvPr/>
        </p:nvSpPr>
        <p:spPr>
          <a:xfrm>
            <a:off x="335360" y="49213"/>
            <a:ext cx="11521280" cy="7159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ru-RU" sz="2400" dirty="0">
                <a:solidFill>
                  <a:schemeClr val="tx1"/>
                </a:solidFill>
              </a:rPr>
              <a:t>Услуги в электронном виде: запись в 1 класс в 2023 г.</a:t>
            </a:r>
          </a:p>
        </p:txBody>
      </p:sp>
      <p:graphicFrame>
        <p:nvGraphicFramePr>
          <p:cNvPr id="7" name="Таблица 6">
            <a:extLst>
              <a:ext uri="{FF2B5EF4-FFF2-40B4-BE49-F238E27FC236}">
                <a16:creationId xmlns:a16="http://schemas.microsoft.com/office/drawing/2014/main" id="{C21430B0-1AA6-40BA-A2AC-D201C76A130A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1147481" y="1598807"/>
          <a:ext cx="10748771" cy="4518495"/>
        </p:xfrm>
        <a:graphic>
          <a:graphicData uri="http://schemas.openxmlformats.org/drawingml/2006/table">
            <a:tbl>
              <a:tblPr/>
              <a:tblGrid>
                <a:gridCol w="83756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4893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6664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1675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1675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12069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741417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36454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№ п/п</a:t>
                      </a:r>
                    </a:p>
                  </a:txBody>
                  <a:tcPr marL="72000" marR="72000" marT="56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Муниципалитет</a:t>
                      </a:r>
                    </a:p>
                  </a:txBody>
                  <a:tcPr marL="72000" marR="72000" marT="56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Количество заявлений с ЕПГУ, %</a:t>
                      </a:r>
                    </a:p>
                  </a:txBody>
                  <a:tcPr marL="72000" marR="72000" marT="56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52"/>
                      </a:endParaRPr>
                    </a:p>
                  </a:txBody>
                  <a:tcPr marL="72000" marR="72000" marT="56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№ п/п</a:t>
                      </a:r>
                    </a:p>
                  </a:txBody>
                  <a:tcPr marL="72000" marR="72000" marT="56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Муниципалитет</a:t>
                      </a:r>
                    </a:p>
                  </a:txBody>
                  <a:tcPr marL="72000" marR="72000" marT="56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Количество заявлений с ЕПГУ, %</a:t>
                      </a:r>
                    </a:p>
                  </a:txBody>
                  <a:tcPr marL="72000" marR="72000" marT="56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6350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1</a:t>
                      </a:r>
                    </a:p>
                  </a:txBody>
                  <a:tcPr marL="72000" marR="72000" marT="56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Уинский МО</a:t>
                      </a:r>
                    </a:p>
                  </a:txBody>
                  <a:tcPr marL="72000" marR="72000" marT="56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78%</a:t>
                      </a:r>
                    </a:p>
                  </a:txBody>
                  <a:tcPr marL="72000" marR="72000" marT="56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3BE7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52"/>
                      </a:endParaRPr>
                    </a:p>
                  </a:txBody>
                  <a:tcPr marL="72000" marR="72000" marT="56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23</a:t>
                      </a:r>
                    </a:p>
                  </a:txBody>
                  <a:tcPr marL="72000" marR="72000" marT="56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Кочёвский МО</a:t>
                      </a:r>
                    </a:p>
                  </a:txBody>
                  <a:tcPr marL="72000" marR="72000" marT="56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43%</a:t>
                      </a:r>
                    </a:p>
                  </a:txBody>
                  <a:tcPr marL="72000" marR="72000" marT="56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E28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6350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2</a:t>
                      </a:r>
                    </a:p>
                  </a:txBody>
                  <a:tcPr marL="72000" marR="72000" marT="56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Юсьвинский МО</a:t>
                      </a:r>
                    </a:p>
                  </a:txBody>
                  <a:tcPr marL="72000" marR="72000" marT="56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78%</a:t>
                      </a:r>
                    </a:p>
                  </a:txBody>
                  <a:tcPr marL="72000" marR="72000" marT="56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8C07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52"/>
                      </a:endParaRPr>
                    </a:p>
                  </a:txBody>
                  <a:tcPr marL="72000" marR="72000" marT="56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24</a:t>
                      </a:r>
                    </a:p>
                  </a:txBody>
                  <a:tcPr marL="72000" marR="72000" marT="56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Берёзовский МО</a:t>
                      </a:r>
                    </a:p>
                  </a:txBody>
                  <a:tcPr marL="72000" marR="72000" marT="56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42%</a:t>
                      </a:r>
                    </a:p>
                  </a:txBody>
                  <a:tcPr marL="72000" marR="72000" marT="56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E08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6350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3</a:t>
                      </a:r>
                    </a:p>
                  </a:txBody>
                  <a:tcPr marL="72000" marR="72000" marT="56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Карагайский МО</a:t>
                      </a:r>
                    </a:p>
                  </a:txBody>
                  <a:tcPr marL="72000" marR="72000" marT="56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71%</a:t>
                      </a:r>
                    </a:p>
                  </a:txBody>
                  <a:tcPr marL="72000" marR="72000" marT="56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7C97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52"/>
                      </a:endParaRPr>
                    </a:p>
                  </a:txBody>
                  <a:tcPr marL="72000" marR="72000" marT="56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25</a:t>
                      </a:r>
                    </a:p>
                  </a:txBody>
                  <a:tcPr marL="72000" marR="72000" marT="56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Еловский МО</a:t>
                      </a:r>
                    </a:p>
                  </a:txBody>
                  <a:tcPr marL="72000" marR="72000" marT="56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40%</a:t>
                      </a:r>
                    </a:p>
                  </a:txBody>
                  <a:tcPr marL="72000" marR="72000" marT="56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DB8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6350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4</a:t>
                      </a:r>
                    </a:p>
                  </a:txBody>
                  <a:tcPr marL="72000" marR="72000" marT="56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ГО ЗАТО Звёздный</a:t>
                      </a:r>
                    </a:p>
                  </a:txBody>
                  <a:tcPr marL="72000" marR="72000" marT="56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70%</a:t>
                      </a:r>
                    </a:p>
                  </a:txBody>
                  <a:tcPr marL="72000" marR="72000" marT="56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CA7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52"/>
                      </a:endParaRPr>
                    </a:p>
                  </a:txBody>
                  <a:tcPr marL="72000" marR="72000" marT="56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26</a:t>
                      </a:r>
                    </a:p>
                  </a:txBody>
                  <a:tcPr marL="72000" marR="72000" marT="56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Чусовской ГО</a:t>
                      </a:r>
                    </a:p>
                  </a:txBody>
                  <a:tcPr marL="72000" marR="72000" marT="56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39%</a:t>
                      </a:r>
                    </a:p>
                  </a:txBody>
                  <a:tcPr marL="72000" marR="72000" marT="56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D88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82478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5</a:t>
                      </a:r>
                    </a:p>
                  </a:txBody>
                  <a:tcPr marL="72000" marR="72000" marT="56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Пермский ГО</a:t>
                      </a:r>
                    </a:p>
                  </a:txBody>
                  <a:tcPr marL="72000" marR="72000" marT="56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65%</a:t>
                      </a:r>
                    </a:p>
                  </a:txBody>
                  <a:tcPr marL="72000" marR="72000" marT="56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D17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52"/>
                      </a:endParaRPr>
                    </a:p>
                  </a:txBody>
                  <a:tcPr marL="72000" marR="72000" marT="56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27</a:t>
                      </a:r>
                    </a:p>
                  </a:txBody>
                  <a:tcPr marL="72000" marR="72000" marT="56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Суксунский ГО</a:t>
                      </a:r>
                    </a:p>
                  </a:txBody>
                  <a:tcPr marL="72000" marR="72000" marT="56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38%</a:t>
                      </a:r>
                    </a:p>
                  </a:txBody>
                  <a:tcPr marL="72000" marR="72000" marT="56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D57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76350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6</a:t>
                      </a:r>
                    </a:p>
                  </a:txBody>
                  <a:tcPr marL="72000" marR="72000" marT="56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Ильинский ГО</a:t>
                      </a:r>
                    </a:p>
                  </a:txBody>
                  <a:tcPr marL="72000" marR="72000" marT="56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64%</a:t>
                      </a:r>
                    </a:p>
                  </a:txBody>
                  <a:tcPr marL="72000" marR="72000" marT="56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7D27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52"/>
                      </a:endParaRPr>
                    </a:p>
                  </a:txBody>
                  <a:tcPr marL="72000" marR="72000" marT="56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28</a:t>
                      </a:r>
                    </a:p>
                  </a:txBody>
                  <a:tcPr marL="72000" marR="72000" marT="56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Добрянский ГО</a:t>
                      </a:r>
                    </a:p>
                  </a:txBody>
                  <a:tcPr marL="72000" marR="72000" marT="56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38%</a:t>
                      </a:r>
                    </a:p>
                  </a:txBody>
                  <a:tcPr marL="72000" marR="72000" marT="56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D47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76350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7</a:t>
                      </a:r>
                    </a:p>
                  </a:txBody>
                  <a:tcPr marL="72000" marR="72000" marT="56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Октябрьский ГО</a:t>
                      </a:r>
                    </a:p>
                  </a:txBody>
                  <a:tcPr marL="72000" marR="72000" marT="56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63%</a:t>
                      </a:r>
                    </a:p>
                  </a:txBody>
                  <a:tcPr marL="72000" marR="72000" marT="56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CD48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52"/>
                      </a:endParaRPr>
                    </a:p>
                  </a:txBody>
                  <a:tcPr marL="72000" marR="72000" marT="56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29</a:t>
                      </a:r>
                    </a:p>
                  </a:txBody>
                  <a:tcPr marL="72000" marR="72000" marT="56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ГО город Березники</a:t>
                      </a:r>
                    </a:p>
                  </a:txBody>
                  <a:tcPr marL="72000" marR="72000" marT="56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37%</a:t>
                      </a:r>
                    </a:p>
                  </a:txBody>
                  <a:tcPr marL="72000" marR="72000" marT="56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D37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76350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8</a:t>
                      </a:r>
                    </a:p>
                  </a:txBody>
                  <a:tcPr marL="72000" marR="72000" marT="56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Губахинский МО</a:t>
                      </a:r>
                    </a:p>
                  </a:txBody>
                  <a:tcPr marL="72000" marR="72000" marT="56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62%</a:t>
                      </a:r>
                    </a:p>
                  </a:txBody>
                  <a:tcPr marL="72000" marR="72000" marT="56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2D58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52"/>
                      </a:endParaRPr>
                    </a:p>
                  </a:txBody>
                  <a:tcPr marL="72000" marR="72000" marT="56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30</a:t>
                      </a:r>
                    </a:p>
                  </a:txBody>
                  <a:tcPr marL="72000" marR="72000" marT="56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ГО город Кизел</a:t>
                      </a:r>
                    </a:p>
                  </a:txBody>
                  <a:tcPr marL="72000" marR="72000" marT="56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37%</a:t>
                      </a:r>
                    </a:p>
                  </a:txBody>
                  <a:tcPr marL="72000" marR="72000" marT="56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D27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76350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9</a:t>
                      </a:r>
                    </a:p>
                  </a:txBody>
                  <a:tcPr marL="72000" marR="72000" marT="56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Гайнский МО</a:t>
                      </a:r>
                    </a:p>
                  </a:txBody>
                  <a:tcPr marL="72000" marR="72000" marT="56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62%</a:t>
                      </a:r>
                    </a:p>
                  </a:txBody>
                  <a:tcPr marL="72000" marR="72000" marT="56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D58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52"/>
                      </a:endParaRPr>
                    </a:p>
                  </a:txBody>
                  <a:tcPr marL="72000" marR="72000" marT="56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31</a:t>
                      </a:r>
                    </a:p>
                  </a:txBody>
                  <a:tcPr marL="72000" marR="72000" marT="56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Соликамский ГО</a:t>
                      </a:r>
                    </a:p>
                  </a:txBody>
                  <a:tcPr marL="72000" marR="72000" marT="56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37%</a:t>
                      </a:r>
                    </a:p>
                  </a:txBody>
                  <a:tcPr marL="72000" marR="72000" marT="56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D27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76350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10</a:t>
                      </a:r>
                    </a:p>
                  </a:txBody>
                  <a:tcPr marL="72000" marR="72000" marT="56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Куединский МО</a:t>
                      </a:r>
                    </a:p>
                  </a:txBody>
                  <a:tcPr marL="72000" marR="72000" marT="56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61%</a:t>
                      </a:r>
                    </a:p>
                  </a:txBody>
                  <a:tcPr marL="72000" marR="72000" marT="56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6D68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52"/>
                      </a:endParaRPr>
                    </a:p>
                  </a:txBody>
                  <a:tcPr marL="72000" marR="72000" marT="56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32</a:t>
                      </a:r>
                    </a:p>
                  </a:txBody>
                  <a:tcPr marL="72000" marR="72000" marT="56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Краснокамский ГО</a:t>
                      </a:r>
                    </a:p>
                  </a:txBody>
                  <a:tcPr marL="72000" marR="72000" marT="56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36%</a:t>
                      </a:r>
                    </a:p>
                  </a:txBody>
                  <a:tcPr marL="72000" marR="72000" marT="56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D07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76350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11</a:t>
                      </a:r>
                    </a:p>
                  </a:txBody>
                  <a:tcPr marL="72000" marR="72000" marT="56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Нытвенский</a:t>
                      </a:r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 ГО</a:t>
                      </a:r>
                    </a:p>
                  </a:txBody>
                  <a:tcPr marL="72000" marR="72000" marT="56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61%</a:t>
                      </a:r>
                    </a:p>
                  </a:txBody>
                  <a:tcPr marL="72000" marR="72000" marT="56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D68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52"/>
                      </a:endParaRPr>
                    </a:p>
                  </a:txBody>
                  <a:tcPr marL="72000" marR="72000" marT="56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33</a:t>
                      </a:r>
                    </a:p>
                  </a:txBody>
                  <a:tcPr marL="72000" marR="72000" marT="56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Оханский</a:t>
                      </a:r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 ГО</a:t>
                      </a:r>
                    </a:p>
                  </a:txBody>
                  <a:tcPr marL="72000" marR="72000" marT="56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36%</a:t>
                      </a:r>
                    </a:p>
                  </a:txBody>
                  <a:tcPr marL="72000" marR="72000" marT="56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CF7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76350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12</a:t>
                      </a:r>
                    </a:p>
                  </a:txBody>
                  <a:tcPr marL="72000" marR="72000" marT="56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Частинский</a:t>
                      </a:r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 МО</a:t>
                      </a:r>
                    </a:p>
                  </a:txBody>
                  <a:tcPr marL="72000" marR="72000" marT="56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61%</a:t>
                      </a:r>
                    </a:p>
                  </a:txBody>
                  <a:tcPr marL="72000" marR="72000" marT="56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D78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52"/>
                      </a:endParaRPr>
                    </a:p>
                  </a:txBody>
                  <a:tcPr marL="72000" marR="72000" marT="56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34</a:t>
                      </a:r>
                    </a:p>
                  </a:txBody>
                  <a:tcPr marL="72000" marR="72000" marT="56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Юрлинский</a:t>
                      </a:r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 МО</a:t>
                      </a:r>
                    </a:p>
                  </a:txBody>
                  <a:tcPr marL="72000" marR="72000" marT="56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35%</a:t>
                      </a:r>
                    </a:p>
                  </a:txBody>
                  <a:tcPr marL="72000" marR="72000" marT="56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CD7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76350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13</a:t>
                      </a:r>
                    </a:p>
                  </a:txBody>
                  <a:tcPr marL="72000" marR="72000" marT="56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Бардымский МО</a:t>
                      </a:r>
                    </a:p>
                  </a:txBody>
                  <a:tcPr marL="72000" marR="72000" marT="56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57%</a:t>
                      </a:r>
                    </a:p>
                  </a:txBody>
                  <a:tcPr marL="72000" marR="72000" marT="56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7DB8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52"/>
                      </a:endParaRPr>
                    </a:p>
                  </a:txBody>
                  <a:tcPr marL="72000" marR="72000" marT="56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35</a:t>
                      </a:r>
                    </a:p>
                  </a:txBody>
                  <a:tcPr marL="72000" marR="72000" marT="56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Лысьвенский ГО</a:t>
                      </a:r>
                    </a:p>
                  </a:txBody>
                  <a:tcPr marL="72000" marR="72000" marT="56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34%</a:t>
                      </a:r>
                    </a:p>
                  </a:txBody>
                  <a:tcPr marL="72000" marR="72000" marT="56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C97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76350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14</a:t>
                      </a:r>
                    </a:p>
                  </a:txBody>
                  <a:tcPr marL="72000" marR="72000" marT="56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Осинский ГО</a:t>
                      </a:r>
                    </a:p>
                  </a:txBody>
                  <a:tcPr marL="72000" marR="72000" marT="56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57%</a:t>
                      </a:r>
                    </a:p>
                  </a:txBody>
                  <a:tcPr marL="72000" marR="72000" marT="56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8DB8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52"/>
                      </a:endParaRPr>
                    </a:p>
                  </a:txBody>
                  <a:tcPr marL="72000" marR="72000" marT="56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36</a:t>
                      </a:r>
                    </a:p>
                  </a:txBody>
                  <a:tcPr marL="72000" marR="72000" marT="56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Кунгурский МО</a:t>
                      </a:r>
                    </a:p>
                  </a:txBody>
                  <a:tcPr marL="72000" marR="72000" marT="56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33%</a:t>
                      </a:r>
                    </a:p>
                  </a:txBody>
                  <a:tcPr marL="72000" marR="72000" marT="56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C77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76350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15</a:t>
                      </a:r>
                    </a:p>
                  </a:txBody>
                  <a:tcPr marL="72000" marR="72000" marT="56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Пермский МО</a:t>
                      </a:r>
                    </a:p>
                  </a:txBody>
                  <a:tcPr marL="72000" marR="72000" marT="56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57%</a:t>
                      </a:r>
                    </a:p>
                  </a:txBody>
                  <a:tcPr marL="72000" marR="72000" marT="56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DC8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52"/>
                      </a:endParaRPr>
                    </a:p>
                  </a:txBody>
                  <a:tcPr marL="72000" marR="72000" marT="56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37</a:t>
                      </a:r>
                    </a:p>
                  </a:txBody>
                  <a:tcPr marL="72000" marR="72000" marT="56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Чайковский ГО</a:t>
                      </a:r>
                    </a:p>
                  </a:txBody>
                  <a:tcPr marL="72000" marR="72000" marT="56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31%</a:t>
                      </a:r>
                    </a:p>
                  </a:txBody>
                  <a:tcPr marL="72000" marR="72000" marT="56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C07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76350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16</a:t>
                      </a:r>
                    </a:p>
                  </a:txBody>
                  <a:tcPr marL="72000" marR="72000" marT="56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Ординский МО</a:t>
                      </a:r>
                    </a:p>
                  </a:txBody>
                  <a:tcPr marL="72000" marR="72000" marT="56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56%</a:t>
                      </a:r>
                    </a:p>
                  </a:txBody>
                  <a:tcPr marL="72000" marR="72000" marT="56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EDD8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52"/>
                      </a:endParaRPr>
                    </a:p>
                  </a:txBody>
                  <a:tcPr marL="72000" marR="72000" marT="56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38</a:t>
                      </a:r>
                    </a:p>
                  </a:txBody>
                  <a:tcPr marL="72000" marR="72000" marT="56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Большесосновский МО</a:t>
                      </a:r>
                    </a:p>
                  </a:txBody>
                  <a:tcPr marL="72000" marR="72000" marT="56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27%</a:t>
                      </a:r>
                    </a:p>
                  </a:txBody>
                  <a:tcPr marL="72000" marR="72000" marT="56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B77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76350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17</a:t>
                      </a:r>
                    </a:p>
                  </a:txBody>
                  <a:tcPr marL="72000" marR="72000" marT="56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Кудымкарский МО</a:t>
                      </a:r>
                    </a:p>
                  </a:txBody>
                  <a:tcPr marL="72000" marR="72000" marT="56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54%</a:t>
                      </a:r>
                    </a:p>
                  </a:txBody>
                  <a:tcPr marL="72000" marR="72000" marT="56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08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52"/>
                      </a:endParaRPr>
                    </a:p>
                  </a:txBody>
                  <a:tcPr marL="72000" marR="72000" marT="56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39</a:t>
                      </a:r>
                    </a:p>
                  </a:txBody>
                  <a:tcPr marL="72000" marR="72000" marT="56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Сивинский МО</a:t>
                      </a:r>
                    </a:p>
                  </a:txBody>
                  <a:tcPr marL="72000" marR="72000" marT="56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27%</a:t>
                      </a:r>
                    </a:p>
                  </a:txBody>
                  <a:tcPr marL="72000" marR="72000" marT="56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B57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76350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18</a:t>
                      </a:r>
                    </a:p>
                  </a:txBody>
                  <a:tcPr marL="72000" marR="72000" marT="56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Кишертский МО</a:t>
                      </a:r>
                    </a:p>
                  </a:txBody>
                  <a:tcPr marL="72000" marR="72000" marT="56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49%</a:t>
                      </a:r>
                    </a:p>
                  </a:txBody>
                  <a:tcPr marL="72000" marR="72000" marT="56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E78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52"/>
                      </a:endParaRPr>
                    </a:p>
                  </a:txBody>
                  <a:tcPr marL="72000" marR="72000" marT="56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40</a:t>
                      </a:r>
                    </a:p>
                  </a:txBody>
                  <a:tcPr marL="72000" marR="72000" marT="56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Очёрский ГО</a:t>
                      </a:r>
                    </a:p>
                  </a:txBody>
                  <a:tcPr marL="72000" marR="72000" marT="56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23%</a:t>
                      </a:r>
                    </a:p>
                  </a:txBody>
                  <a:tcPr marL="72000" marR="72000" marT="56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AB7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76350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19</a:t>
                      </a:r>
                    </a:p>
                  </a:txBody>
                  <a:tcPr marL="72000" marR="72000" marT="56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Чердынский ГО</a:t>
                      </a:r>
                    </a:p>
                  </a:txBody>
                  <a:tcPr marL="72000" marR="72000" marT="56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47%</a:t>
                      </a:r>
                    </a:p>
                  </a:txBody>
                  <a:tcPr marL="72000" marR="72000" marT="56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EA8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52"/>
                      </a:endParaRPr>
                    </a:p>
                  </a:txBody>
                  <a:tcPr marL="72000" marR="72000" marT="56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41</a:t>
                      </a:r>
                    </a:p>
                  </a:txBody>
                  <a:tcPr marL="72000" marR="72000" marT="56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Красновишерский ГО</a:t>
                      </a:r>
                    </a:p>
                  </a:txBody>
                  <a:tcPr marL="72000" marR="72000" marT="56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18%</a:t>
                      </a:r>
                    </a:p>
                  </a:txBody>
                  <a:tcPr marL="72000" marR="72000" marT="56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9B7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76350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20</a:t>
                      </a:r>
                    </a:p>
                  </a:txBody>
                  <a:tcPr marL="72000" marR="72000" marT="56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Верещагинский ГО</a:t>
                      </a:r>
                    </a:p>
                  </a:txBody>
                  <a:tcPr marL="72000" marR="72000" marT="56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46%</a:t>
                      </a:r>
                    </a:p>
                  </a:txBody>
                  <a:tcPr marL="72000" marR="72000" marT="56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A8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52"/>
                      </a:endParaRPr>
                    </a:p>
                  </a:txBody>
                  <a:tcPr marL="72000" marR="72000" marT="56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42</a:t>
                      </a:r>
                    </a:p>
                  </a:txBody>
                  <a:tcPr marL="72000" marR="72000" marT="56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Александровский МО</a:t>
                      </a:r>
                    </a:p>
                  </a:txBody>
                  <a:tcPr marL="72000" marR="72000" marT="56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14%</a:t>
                      </a:r>
                    </a:p>
                  </a:txBody>
                  <a:tcPr marL="72000" marR="72000" marT="56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8F7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  <a:tr h="76350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21</a:t>
                      </a:r>
                    </a:p>
                  </a:txBody>
                  <a:tcPr marL="72000" marR="72000" marT="56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Горнозаводский ГО</a:t>
                      </a:r>
                    </a:p>
                  </a:txBody>
                  <a:tcPr marL="72000" marR="72000" marT="56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46%</a:t>
                      </a:r>
                    </a:p>
                  </a:txBody>
                  <a:tcPr marL="72000" marR="72000" marT="56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B8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52"/>
                      </a:endParaRPr>
                    </a:p>
                  </a:txBody>
                  <a:tcPr marL="72000" marR="72000" marT="56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43</a:t>
                      </a:r>
                    </a:p>
                  </a:txBody>
                  <a:tcPr marL="72000" marR="72000" marT="56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Косинский МО</a:t>
                      </a:r>
                    </a:p>
                  </a:txBody>
                  <a:tcPr marL="72000" marR="72000" marT="56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0%</a:t>
                      </a:r>
                    </a:p>
                  </a:txBody>
                  <a:tcPr marL="72000" marR="72000" marT="56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696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1"/>
                  </a:ext>
                </a:extLst>
              </a:tr>
              <a:tr h="76350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22</a:t>
                      </a:r>
                    </a:p>
                  </a:txBody>
                  <a:tcPr marL="72000" marR="72000" marT="56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Чернушинский ГО</a:t>
                      </a:r>
                    </a:p>
                  </a:txBody>
                  <a:tcPr marL="72000" marR="72000" marT="56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45%</a:t>
                      </a:r>
                    </a:p>
                  </a:txBody>
                  <a:tcPr marL="72000" marR="72000" marT="56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B8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52"/>
                      </a:endParaRPr>
                    </a:p>
                  </a:txBody>
                  <a:tcPr marL="72000" marR="72000" marT="56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52"/>
                      </a:endParaRPr>
                    </a:p>
                  </a:txBody>
                  <a:tcPr marL="72000" marR="72000" marT="5625" marB="0" anchor="b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52"/>
                      </a:endParaRPr>
                    </a:p>
                  </a:txBody>
                  <a:tcPr marL="72000" marR="72000" marT="5625" marB="0" anchor="b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53%</a:t>
                      </a:r>
                    </a:p>
                  </a:txBody>
                  <a:tcPr marL="72000" marR="72000" marT="5625" marB="0" anchor="b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22"/>
                  </a:ext>
                </a:extLst>
              </a:tr>
            </a:tbl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AF7ED833-7083-4737-81D9-3A43DAEF27DB}"/>
              </a:ext>
            </a:extLst>
          </p:cNvPr>
          <p:cNvSpPr txBox="1"/>
          <p:nvPr/>
        </p:nvSpPr>
        <p:spPr>
          <a:xfrm>
            <a:off x="504000" y="986400"/>
            <a:ext cx="83471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latin typeface="Montserrat" panose="00000500000000000000" pitchFamily="2" charset="-52"/>
              </a:rPr>
              <a:t>Всего в электронном виде подано </a:t>
            </a:r>
            <a:r>
              <a:rPr lang="ru-RU" b="1" dirty="0">
                <a:solidFill>
                  <a:srgbClr val="C00000"/>
                </a:solidFill>
                <a:latin typeface="Montserrat" panose="00000500000000000000" pitchFamily="2" charset="-52"/>
              </a:rPr>
              <a:t>18 744 (53%) </a:t>
            </a:r>
            <a:r>
              <a:rPr lang="ru-RU" dirty="0">
                <a:latin typeface="Montserrat" panose="00000500000000000000" pitchFamily="2" charset="-52"/>
              </a:rPr>
              <a:t>заявления из </a:t>
            </a:r>
            <a:r>
              <a:rPr lang="ru-RU" b="1" dirty="0">
                <a:latin typeface="Montserrat" panose="00000500000000000000" pitchFamily="2" charset="-52"/>
              </a:rPr>
              <a:t>35 262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7303BB8-8D95-4546-9343-70CD01D57433}"/>
              </a:ext>
            </a:extLst>
          </p:cNvPr>
          <p:cNvSpPr txBox="1"/>
          <p:nvPr/>
        </p:nvSpPr>
        <p:spPr>
          <a:xfrm>
            <a:off x="9727353" y="986400"/>
            <a:ext cx="227647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>
                <a:solidFill>
                  <a:srgbClr val="C00000"/>
                </a:solidFill>
                <a:latin typeface="Montserrat" panose="00000500000000000000" pitchFamily="2" charset="-52"/>
              </a:rPr>
              <a:t>План на 2024 год </a:t>
            </a:r>
            <a:r>
              <a:rPr lang="en-US" sz="1600" b="1" dirty="0">
                <a:solidFill>
                  <a:srgbClr val="C00000"/>
                </a:solidFill>
                <a:latin typeface="Montserrat" panose="00000500000000000000" pitchFamily="2" charset="-52"/>
              </a:rPr>
              <a:t>6</a:t>
            </a:r>
            <a:r>
              <a:rPr lang="ru-RU" sz="1600" b="1" dirty="0">
                <a:solidFill>
                  <a:srgbClr val="C00000"/>
                </a:solidFill>
                <a:latin typeface="Montserrat" panose="00000500000000000000" pitchFamily="2" charset="-52"/>
              </a:rPr>
              <a:t>0 %!</a:t>
            </a:r>
          </a:p>
        </p:txBody>
      </p:sp>
    </p:spTree>
    <p:extLst>
      <p:ext uri="{BB962C8B-B14F-4D97-AF65-F5344CB8AC3E}">
        <p14:creationId xmlns:p14="http://schemas.microsoft.com/office/powerpoint/2010/main" val="2685416153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Текст 4">
            <a:extLst>
              <a:ext uri="{FF2B5EF4-FFF2-40B4-BE49-F238E27FC236}">
                <a16:creationId xmlns:a16="http://schemas.microsoft.com/office/drawing/2014/main" id="{F662CE97-B02F-4BC1-B48A-6DA49D109D84}"/>
              </a:ext>
            </a:extLst>
          </p:cNvPr>
          <p:cNvSpPr txBox="1">
            <a:spLocks/>
          </p:cNvSpPr>
          <p:nvPr/>
        </p:nvSpPr>
        <p:spPr>
          <a:xfrm>
            <a:off x="335360" y="49213"/>
            <a:ext cx="11521280" cy="7159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ru-RU" sz="2400" dirty="0">
                <a:solidFill>
                  <a:schemeClr val="tx1"/>
                </a:solidFill>
              </a:rPr>
              <a:t>Услуги в электронном виде: запись в кружки и секции в 2022-2023 </a:t>
            </a:r>
            <a:r>
              <a:rPr lang="ru-RU" sz="2400" dirty="0" err="1">
                <a:solidFill>
                  <a:schemeClr val="tx1"/>
                </a:solidFill>
              </a:rPr>
              <a:t>уч.г</a:t>
            </a:r>
            <a:r>
              <a:rPr lang="ru-RU" sz="2400" dirty="0">
                <a:solidFill>
                  <a:schemeClr val="tx1"/>
                </a:solidFill>
              </a:rPr>
              <a:t>.</a:t>
            </a:r>
          </a:p>
        </p:txBody>
      </p:sp>
      <p:graphicFrame>
        <p:nvGraphicFramePr>
          <p:cNvPr id="7" name="Таблица 6">
            <a:extLst>
              <a:ext uri="{FF2B5EF4-FFF2-40B4-BE49-F238E27FC236}">
                <a16:creationId xmlns:a16="http://schemas.microsoft.com/office/drawing/2014/main" id="{5FBC6F8E-010C-4F53-91D6-0E00DEFD57AF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1155700" y="1482598"/>
          <a:ext cx="10740552" cy="4845260"/>
        </p:xfrm>
        <a:graphic>
          <a:graphicData uri="http://schemas.openxmlformats.org/drawingml/2006/table">
            <a:tbl>
              <a:tblPr/>
              <a:tblGrid>
                <a:gridCol w="78950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1574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5424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5729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8605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98344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554249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65635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№ п/п</a:t>
                      </a:r>
                    </a:p>
                  </a:txBody>
                  <a:tcPr marL="72000" marR="72000" marT="7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Муниципалитет</a:t>
                      </a:r>
                    </a:p>
                  </a:txBody>
                  <a:tcPr marL="72000" marR="72000" marT="7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Доля заявлений в электронном виде, %</a:t>
                      </a:r>
                    </a:p>
                  </a:txBody>
                  <a:tcPr marL="72000" marR="72000" marT="7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52"/>
                      </a:endParaRPr>
                    </a:p>
                  </a:txBody>
                  <a:tcPr marL="72000" marR="72000" marT="7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№ п/п</a:t>
                      </a:r>
                    </a:p>
                  </a:txBody>
                  <a:tcPr marL="72000" marR="72000" marT="7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Муниципалитет</a:t>
                      </a:r>
                    </a:p>
                  </a:txBody>
                  <a:tcPr marL="72000" marR="72000" marT="7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Доля заявлений в электронном виде, %</a:t>
                      </a:r>
                    </a:p>
                  </a:txBody>
                  <a:tcPr marL="72000" marR="72000" marT="7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38388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1</a:t>
                      </a:r>
                    </a:p>
                  </a:txBody>
                  <a:tcPr marL="72000" marR="72000" marT="7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Частинский</a:t>
                      </a:r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 МО</a:t>
                      </a:r>
                    </a:p>
                  </a:txBody>
                  <a:tcPr marL="72000" marR="72000" marT="7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70%</a:t>
                      </a:r>
                    </a:p>
                  </a:txBody>
                  <a:tcPr marL="72000" marR="72000" marT="7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3BE7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52"/>
                      </a:endParaRPr>
                    </a:p>
                  </a:txBody>
                  <a:tcPr marL="72000" marR="72000" marT="7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23</a:t>
                      </a:r>
                    </a:p>
                  </a:txBody>
                  <a:tcPr marL="72000" marR="72000" marT="7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Очёрский</a:t>
                      </a:r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 ГО</a:t>
                      </a:r>
                    </a:p>
                  </a:txBody>
                  <a:tcPr marL="72000" marR="72000" marT="7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0%</a:t>
                      </a:r>
                    </a:p>
                  </a:txBody>
                  <a:tcPr marL="72000" marR="72000" marT="7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B8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38388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2</a:t>
                      </a:r>
                    </a:p>
                  </a:txBody>
                  <a:tcPr marL="72000" marR="72000" marT="7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ГО ЗАТО Звёздный</a:t>
                      </a:r>
                    </a:p>
                  </a:txBody>
                  <a:tcPr marL="72000" marR="72000" marT="7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40%</a:t>
                      </a:r>
                    </a:p>
                  </a:txBody>
                  <a:tcPr marL="72000" marR="72000" marT="7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8D27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52"/>
                      </a:endParaRPr>
                    </a:p>
                  </a:txBody>
                  <a:tcPr marL="72000" marR="72000" marT="7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24</a:t>
                      </a:r>
                    </a:p>
                  </a:txBody>
                  <a:tcPr marL="72000" marR="72000" marT="7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Карагайский МО</a:t>
                      </a:r>
                    </a:p>
                  </a:txBody>
                  <a:tcPr marL="72000" marR="72000" marT="7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0%</a:t>
                      </a:r>
                    </a:p>
                  </a:txBody>
                  <a:tcPr marL="72000" marR="72000" marT="7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E48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38388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3</a:t>
                      </a:r>
                    </a:p>
                  </a:txBody>
                  <a:tcPr marL="72000" marR="72000" marT="7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Берёзовский МО</a:t>
                      </a:r>
                    </a:p>
                  </a:txBody>
                  <a:tcPr marL="72000" marR="72000" marT="7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40%</a:t>
                      </a:r>
                    </a:p>
                  </a:txBody>
                  <a:tcPr marL="72000" marR="72000" marT="7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8D27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52"/>
                      </a:endParaRPr>
                    </a:p>
                  </a:txBody>
                  <a:tcPr marL="72000" marR="72000" marT="7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25</a:t>
                      </a:r>
                    </a:p>
                  </a:txBody>
                  <a:tcPr marL="72000" marR="72000" marT="7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Большесосновский</a:t>
                      </a:r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 МО</a:t>
                      </a:r>
                    </a:p>
                  </a:txBody>
                  <a:tcPr marL="72000" marR="72000" marT="7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0%</a:t>
                      </a:r>
                    </a:p>
                  </a:txBody>
                  <a:tcPr marL="72000" marR="72000" marT="7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BD7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38388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4</a:t>
                      </a:r>
                    </a:p>
                  </a:txBody>
                  <a:tcPr marL="72000" marR="72000" marT="7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Кудымкарский МО</a:t>
                      </a:r>
                    </a:p>
                  </a:txBody>
                  <a:tcPr marL="72000" marR="72000" marT="7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22%</a:t>
                      </a:r>
                    </a:p>
                  </a:txBody>
                  <a:tcPr marL="72000" marR="72000" marT="7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D8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52"/>
                      </a:endParaRPr>
                    </a:p>
                  </a:txBody>
                  <a:tcPr marL="72000" marR="72000" marT="7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26</a:t>
                      </a:r>
                    </a:p>
                  </a:txBody>
                  <a:tcPr marL="72000" marR="72000" marT="7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Верещагинский ГО</a:t>
                      </a:r>
                    </a:p>
                  </a:txBody>
                  <a:tcPr marL="72000" marR="72000" marT="7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0%</a:t>
                      </a:r>
                    </a:p>
                  </a:txBody>
                  <a:tcPr marL="72000" marR="72000" marT="7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B77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38388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5</a:t>
                      </a:r>
                    </a:p>
                  </a:txBody>
                  <a:tcPr marL="72000" marR="72000" marT="7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Осинский ГО</a:t>
                      </a:r>
                    </a:p>
                  </a:txBody>
                  <a:tcPr marL="72000" marR="72000" marT="7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19%</a:t>
                      </a:r>
                    </a:p>
                  </a:txBody>
                  <a:tcPr marL="72000" marR="72000" marT="7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5DF8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52"/>
                      </a:endParaRPr>
                    </a:p>
                  </a:txBody>
                  <a:tcPr marL="72000" marR="72000" marT="7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27</a:t>
                      </a:r>
                    </a:p>
                  </a:txBody>
                  <a:tcPr marL="72000" marR="72000" marT="7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Ординский МО</a:t>
                      </a:r>
                    </a:p>
                  </a:txBody>
                  <a:tcPr marL="72000" marR="72000" marT="7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0%</a:t>
                      </a:r>
                    </a:p>
                  </a:txBody>
                  <a:tcPr marL="72000" marR="72000" marT="7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A37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38388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6</a:t>
                      </a:r>
                    </a:p>
                  </a:txBody>
                  <a:tcPr marL="72000" marR="72000" marT="7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Пермский МО</a:t>
                      </a:r>
                    </a:p>
                  </a:txBody>
                  <a:tcPr marL="72000" marR="72000" marT="7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17%</a:t>
                      </a:r>
                    </a:p>
                  </a:txBody>
                  <a:tcPr marL="72000" marR="72000" marT="7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18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52"/>
                      </a:endParaRPr>
                    </a:p>
                  </a:txBody>
                  <a:tcPr marL="72000" marR="72000" marT="7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28</a:t>
                      </a:r>
                    </a:p>
                  </a:txBody>
                  <a:tcPr marL="72000" marR="72000" marT="7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Красновишерский</a:t>
                      </a:r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 ГО</a:t>
                      </a:r>
                    </a:p>
                  </a:txBody>
                  <a:tcPr marL="72000" marR="72000" marT="7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0%</a:t>
                      </a:r>
                    </a:p>
                  </a:txBody>
                  <a:tcPr marL="72000" marR="72000" marT="7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967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38388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7</a:t>
                      </a:r>
                    </a:p>
                  </a:txBody>
                  <a:tcPr marL="72000" marR="72000" marT="7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Горнозаводский ГО</a:t>
                      </a:r>
                    </a:p>
                  </a:txBody>
                  <a:tcPr marL="72000" marR="72000" marT="7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13%</a:t>
                      </a:r>
                    </a:p>
                  </a:txBody>
                  <a:tcPr marL="72000" marR="72000" marT="7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E483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52"/>
                      </a:endParaRPr>
                    </a:p>
                  </a:txBody>
                  <a:tcPr marL="72000" marR="72000" marT="7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29</a:t>
                      </a:r>
                    </a:p>
                  </a:txBody>
                  <a:tcPr marL="72000" marR="72000" marT="7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Чайковский ГО</a:t>
                      </a:r>
                    </a:p>
                  </a:txBody>
                  <a:tcPr marL="72000" marR="72000" marT="7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0%</a:t>
                      </a:r>
                    </a:p>
                  </a:txBody>
                  <a:tcPr marL="72000" marR="72000" marT="7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907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38388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8</a:t>
                      </a:r>
                    </a:p>
                  </a:txBody>
                  <a:tcPr marL="72000" marR="72000" marT="7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Соликамский ГО</a:t>
                      </a:r>
                    </a:p>
                  </a:txBody>
                  <a:tcPr marL="72000" marR="72000" marT="7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9%</a:t>
                      </a:r>
                    </a:p>
                  </a:txBody>
                  <a:tcPr marL="72000" marR="72000" marT="7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E683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52"/>
                      </a:endParaRPr>
                    </a:p>
                  </a:txBody>
                  <a:tcPr marL="72000" marR="72000" marT="7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30</a:t>
                      </a:r>
                    </a:p>
                  </a:txBody>
                  <a:tcPr marL="72000" marR="72000" marT="7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Гайнский МО</a:t>
                      </a:r>
                    </a:p>
                  </a:txBody>
                  <a:tcPr marL="72000" marR="72000" marT="7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0%</a:t>
                      </a:r>
                    </a:p>
                  </a:txBody>
                  <a:tcPr marL="72000" marR="72000" marT="7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696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38388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9</a:t>
                      </a:r>
                    </a:p>
                  </a:txBody>
                  <a:tcPr marL="72000" marR="72000" marT="7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Бардымский МО</a:t>
                      </a:r>
                    </a:p>
                  </a:txBody>
                  <a:tcPr marL="72000" marR="72000" marT="7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6%</a:t>
                      </a:r>
                    </a:p>
                  </a:txBody>
                  <a:tcPr marL="72000" marR="72000" marT="7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E78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52"/>
                      </a:endParaRPr>
                    </a:p>
                  </a:txBody>
                  <a:tcPr marL="72000" marR="72000" marT="7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31</a:t>
                      </a:r>
                    </a:p>
                  </a:txBody>
                  <a:tcPr marL="72000" marR="72000" marT="7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ГО город </a:t>
                      </a:r>
                      <a:r>
                        <a:rPr lang="ru-RU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Кизел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52"/>
                      </a:endParaRPr>
                    </a:p>
                  </a:txBody>
                  <a:tcPr marL="72000" marR="72000" marT="7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0%</a:t>
                      </a:r>
                    </a:p>
                  </a:txBody>
                  <a:tcPr marL="72000" marR="72000" marT="7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696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38388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10</a:t>
                      </a:r>
                    </a:p>
                  </a:txBody>
                  <a:tcPr marL="72000" marR="72000" marT="7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Еловский МО</a:t>
                      </a:r>
                    </a:p>
                  </a:txBody>
                  <a:tcPr marL="72000" marR="72000" marT="7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4%</a:t>
                      </a:r>
                    </a:p>
                  </a:txBody>
                  <a:tcPr marL="72000" marR="72000" marT="7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E98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52"/>
                      </a:endParaRPr>
                    </a:p>
                  </a:txBody>
                  <a:tcPr marL="72000" marR="72000" marT="7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32</a:t>
                      </a:r>
                    </a:p>
                  </a:txBody>
                  <a:tcPr marL="72000" marR="72000" marT="7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Ильинский ГО</a:t>
                      </a:r>
                    </a:p>
                  </a:txBody>
                  <a:tcPr marL="72000" marR="72000" marT="7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0%</a:t>
                      </a:r>
                    </a:p>
                  </a:txBody>
                  <a:tcPr marL="72000" marR="72000" marT="7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696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38388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11</a:t>
                      </a:r>
                    </a:p>
                  </a:txBody>
                  <a:tcPr marL="72000" marR="72000" marT="7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Октябрьский ГО</a:t>
                      </a:r>
                    </a:p>
                  </a:txBody>
                  <a:tcPr marL="72000" marR="72000" marT="7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2%</a:t>
                      </a:r>
                    </a:p>
                  </a:txBody>
                  <a:tcPr marL="72000" marR="72000" marT="7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A8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52"/>
                      </a:endParaRPr>
                    </a:p>
                  </a:txBody>
                  <a:tcPr marL="72000" marR="72000" marT="7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33</a:t>
                      </a:r>
                    </a:p>
                  </a:txBody>
                  <a:tcPr marL="72000" marR="72000" marT="7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Кишертский</a:t>
                      </a:r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 МО</a:t>
                      </a:r>
                    </a:p>
                  </a:txBody>
                  <a:tcPr marL="72000" marR="72000" marT="7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0%</a:t>
                      </a:r>
                    </a:p>
                  </a:txBody>
                  <a:tcPr marL="72000" marR="72000" marT="7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696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38388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12</a:t>
                      </a:r>
                    </a:p>
                  </a:txBody>
                  <a:tcPr marL="72000" marR="72000" marT="7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Чердынский ГО</a:t>
                      </a:r>
                    </a:p>
                  </a:txBody>
                  <a:tcPr marL="72000" marR="72000" marT="7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2%</a:t>
                      </a:r>
                    </a:p>
                  </a:txBody>
                  <a:tcPr marL="72000" marR="72000" marT="7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A8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52"/>
                      </a:endParaRPr>
                    </a:p>
                  </a:txBody>
                  <a:tcPr marL="72000" marR="72000" marT="7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34</a:t>
                      </a:r>
                    </a:p>
                  </a:txBody>
                  <a:tcPr marL="72000" marR="72000" marT="7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Косинский</a:t>
                      </a:r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 МО</a:t>
                      </a:r>
                    </a:p>
                  </a:txBody>
                  <a:tcPr marL="72000" marR="72000" marT="7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0%</a:t>
                      </a:r>
                    </a:p>
                  </a:txBody>
                  <a:tcPr marL="72000" marR="72000" marT="7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696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138388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13</a:t>
                      </a:r>
                    </a:p>
                  </a:txBody>
                  <a:tcPr marL="72000" marR="72000" marT="7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Оханский ГО</a:t>
                      </a:r>
                    </a:p>
                  </a:txBody>
                  <a:tcPr marL="72000" marR="72000" marT="7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2%</a:t>
                      </a:r>
                    </a:p>
                  </a:txBody>
                  <a:tcPr marL="72000" marR="72000" marT="7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A8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52"/>
                      </a:endParaRPr>
                    </a:p>
                  </a:txBody>
                  <a:tcPr marL="72000" marR="72000" marT="7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35</a:t>
                      </a:r>
                    </a:p>
                  </a:txBody>
                  <a:tcPr marL="72000" marR="72000" marT="7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Нытвенский</a:t>
                      </a:r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 ГО</a:t>
                      </a:r>
                    </a:p>
                  </a:txBody>
                  <a:tcPr marL="72000" marR="72000" marT="7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0%</a:t>
                      </a:r>
                    </a:p>
                  </a:txBody>
                  <a:tcPr marL="72000" marR="72000" marT="7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696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138388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14</a:t>
                      </a:r>
                    </a:p>
                  </a:txBody>
                  <a:tcPr marL="72000" marR="72000" marT="7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Кочёвский МО</a:t>
                      </a:r>
                    </a:p>
                  </a:txBody>
                  <a:tcPr marL="72000" marR="72000" marT="7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2%</a:t>
                      </a:r>
                    </a:p>
                  </a:txBody>
                  <a:tcPr marL="72000" marR="72000" marT="7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B8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52"/>
                      </a:endParaRPr>
                    </a:p>
                  </a:txBody>
                  <a:tcPr marL="72000" marR="72000" marT="7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36</a:t>
                      </a:r>
                    </a:p>
                  </a:txBody>
                  <a:tcPr marL="72000" marR="72000" marT="7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Пермский край</a:t>
                      </a:r>
                    </a:p>
                  </a:txBody>
                  <a:tcPr marL="72000" marR="72000" marT="7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0%</a:t>
                      </a:r>
                    </a:p>
                  </a:txBody>
                  <a:tcPr marL="72000" marR="72000" marT="7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696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138388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15</a:t>
                      </a:r>
                    </a:p>
                  </a:txBody>
                  <a:tcPr marL="72000" marR="72000" marT="7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Александровский МО</a:t>
                      </a:r>
                    </a:p>
                  </a:txBody>
                  <a:tcPr marL="72000" marR="72000" marT="7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1%</a:t>
                      </a:r>
                    </a:p>
                  </a:txBody>
                  <a:tcPr marL="72000" marR="72000" marT="7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B8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52"/>
                      </a:endParaRPr>
                    </a:p>
                  </a:txBody>
                  <a:tcPr marL="72000" marR="72000" marT="7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37</a:t>
                      </a:r>
                    </a:p>
                  </a:txBody>
                  <a:tcPr marL="72000" marR="72000" marT="7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Сивинский</a:t>
                      </a:r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 МО</a:t>
                      </a:r>
                    </a:p>
                  </a:txBody>
                  <a:tcPr marL="72000" marR="72000" marT="7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0%</a:t>
                      </a:r>
                    </a:p>
                  </a:txBody>
                  <a:tcPr marL="72000" marR="72000" marT="7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696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138388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16</a:t>
                      </a:r>
                    </a:p>
                  </a:txBody>
                  <a:tcPr marL="72000" marR="72000" marT="7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Куединский МО</a:t>
                      </a:r>
                    </a:p>
                  </a:txBody>
                  <a:tcPr marL="72000" marR="72000" marT="7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1%</a:t>
                      </a:r>
                    </a:p>
                  </a:txBody>
                  <a:tcPr marL="72000" marR="72000" marT="7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EB8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52"/>
                      </a:endParaRPr>
                    </a:p>
                  </a:txBody>
                  <a:tcPr marL="72000" marR="72000" marT="7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38</a:t>
                      </a:r>
                    </a:p>
                  </a:txBody>
                  <a:tcPr marL="72000" marR="72000" marT="7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Суксунский ГО</a:t>
                      </a:r>
                    </a:p>
                  </a:txBody>
                  <a:tcPr marL="72000" marR="72000" marT="7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0%</a:t>
                      </a:r>
                    </a:p>
                  </a:txBody>
                  <a:tcPr marL="72000" marR="72000" marT="7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696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138388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17</a:t>
                      </a:r>
                    </a:p>
                  </a:txBody>
                  <a:tcPr marL="72000" marR="72000" marT="7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Пермский ГО</a:t>
                      </a:r>
                    </a:p>
                  </a:txBody>
                  <a:tcPr marL="72000" marR="72000" marT="7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1%</a:t>
                      </a:r>
                    </a:p>
                  </a:txBody>
                  <a:tcPr marL="72000" marR="72000" marT="7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B8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52"/>
                      </a:endParaRPr>
                    </a:p>
                  </a:txBody>
                  <a:tcPr marL="72000" marR="72000" marT="7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39</a:t>
                      </a:r>
                    </a:p>
                  </a:txBody>
                  <a:tcPr marL="72000" marR="72000" marT="7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Уинский МО</a:t>
                      </a:r>
                    </a:p>
                  </a:txBody>
                  <a:tcPr marL="72000" marR="72000" marT="7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0%</a:t>
                      </a:r>
                    </a:p>
                  </a:txBody>
                  <a:tcPr marL="72000" marR="72000" marT="7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696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138388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18</a:t>
                      </a:r>
                    </a:p>
                  </a:txBody>
                  <a:tcPr marL="72000" marR="72000" marT="7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Лысьвенский ГО</a:t>
                      </a:r>
                    </a:p>
                  </a:txBody>
                  <a:tcPr marL="72000" marR="72000" marT="7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1%</a:t>
                      </a:r>
                    </a:p>
                  </a:txBody>
                  <a:tcPr marL="72000" marR="72000" marT="7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B8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52"/>
                      </a:endParaRPr>
                    </a:p>
                  </a:txBody>
                  <a:tcPr marL="72000" marR="72000" marT="7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40</a:t>
                      </a:r>
                    </a:p>
                  </a:txBody>
                  <a:tcPr marL="72000" marR="72000" marT="7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Чернушинский ГО</a:t>
                      </a:r>
                    </a:p>
                  </a:txBody>
                  <a:tcPr marL="72000" marR="72000" marT="7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0%</a:t>
                      </a:r>
                    </a:p>
                  </a:txBody>
                  <a:tcPr marL="72000" marR="72000" marT="7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696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138388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19</a:t>
                      </a:r>
                    </a:p>
                  </a:txBody>
                  <a:tcPr marL="72000" marR="72000" marT="7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Кунгурский МО</a:t>
                      </a:r>
                    </a:p>
                  </a:txBody>
                  <a:tcPr marL="72000" marR="72000" marT="7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0%</a:t>
                      </a:r>
                    </a:p>
                  </a:txBody>
                  <a:tcPr marL="72000" marR="72000" marT="7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B8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52"/>
                      </a:endParaRPr>
                    </a:p>
                  </a:txBody>
                  <a:tcPr marL="72000" marR="72000" marT="7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41</a:t>
                      </a:r>
                    </a:p>
                  </a:txBody>
                  <a:tcPr marL="72000" marR="72000" marT="7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Чусовской ГО</a:t>
                      </a:r>
                    </a:p>
                  </a:txBody>
                  <a:tcPr marL="72000" marR="72000" marT="7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0%</a:t>
                      </a:r>
                    </a:p>
                  </a:txBody>
                  <a:tcPr marL="72000" marR="72000" marT="7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696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138388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20</a:t>
                      </a:r>
                    </a:p>
                  </a:txBody>
                  <a:tcPr marL="72000" marR="72000" marT="7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Краснокамский ГО</a:t>
                      </a:r>
                    </a:p>
                  </a:txBody>
                  <a:tcPr marL="72000" marR="72000" marT="7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0%</a:t>
                      </a:r>
                    </a:p>
                  </a:txBody>
                  <a:tcPr marL="72000" marR="72000" marT="7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B8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52"/>
                      </a:endParaRPr>
                    </a:p>
                  </a:txBody>
                  <a:tcPr marL="72000" marR="72000" marT="7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42</a:t>
                      </a:r>
                    </a:p>
                  </a:txBody>
                  <a:tcPr marL="72000" marR="72000" marT="7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Юрлинский МО</a:t>
                      </a:r>
                    </a:p>
                  </a:txBody>
                  <a:tcPr marL="72000" marR="72000" marT="7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0%</a:t>
                      </a:r>
                    </a:p>
                  </a:txBody>
                  <a:tcPr marL="72000" marR="72000" marT="7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696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  <a:tr h="138388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21</a:t>
                      </a:r>
                    </a:p>
                  </a:txBody>
                  <a:tcPr marL="72000" marR="72000" marT="7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ГО город Березники</a:t>
                      </a:r>
                    </a:p>
                  </a:txBody>
                  <a:tcPr marL="72000" marR="72000" marT="7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0%</a:t>
                      </a:r>
                    </a:p>
                  </a:txBody>
                  <a:tcPr marL="72000" marR="72000" marT="7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B8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52"/>
                      </a:endParaRPr>
                    </a:p>
                  </a:txBody>
                  <a:tcPr marL="72000" marR="72000" marT="7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43</a:t>
                      </a:r>
                    </a:p>
                  </a:txBody>
                  <a:tcPr marL="72000" marR="72000" marT="7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Юсьвинский МО</a:t>
                      </a:r>
                    </a:p>
                  </a:txBody>
                  <a:tcPr marL="72000" marR="72000" marT="7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0%</a:t>
                      </a:r>
                    </a:p>
                  </a:txBody>
                  <a:tcPr marL="72000" marR="72000" marT="7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696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1"/>
                  </a:ext>
                </a:extLst>
              </a:tr>
              <a:tr h="138388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22</a:t>
                      </a:r>
                    </a:p>
                  </a:txBody>
                  <a:tcPr marL="72000" marR="72000" marT="7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Добрянский ГО</a:t>
                      </a:r>
                    </a:p>
                  </a:txBody>
                  <a:tcPr marL="72000" marR="72000" marT="7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0%</a:t>
                      </a:r>
                    </a:p>
                  </a:txBody>
                  <a:tcPr marL="72000" marR="72000" marT="7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B8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52"/>
                      </a:endParaRPr>
                    </a:p>
                  </a:txBody>
                  <a:tcPr marL="72000" marR="72000" marT="7525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52"/>
                      </a:endParaRPr>
                    </a:p>
                  </a:txBody>
                  <a:tcPr marL="72000" marR="72000" marT="7525" marB="0" anchor="b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52"/>
                      </a:endParaRPr>
                    </a:p>
                  </a:txBody>
                  <a:tcPr marL="72000" marR="72000" marT="7525" marB="0" anchor="b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5%</a:t>
                      </a:r>
                    </a:p>
                  </a:txBody>
                  <a:tcPr marL="72000" marR="72000" marT="7525" marB="0" anchor="b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22"/>
                  </a:ext>
                </a:extLst>
              </a:tr>
            </a:tbl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C3D00787-3989-4711-B657-A571E2E5FAE4}"/>
              </a:ext>
            </a:extLst>
          </p:cNvPr>
          <p:cNvSpPr txBox="1"/>
          <p:nvPr/>
        </p:nvSpPr>
        <p:spPr>
          <a:xfrm>
            <a:off x="504000" y="986400"/>
            <a:ext cx="82621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latin typeface="Montserrat" panose="00000500000000000000" pitchFamily="2" charset="-52"/>
              </a:rPr>
              <a:t>Всего в электронном виде подано </a:t>
            </a:r>
            <a:r>
              <a:rPr lang="ru-RU" b="1" dirty="0">
                <a:solidFill>
                  <a:srgbClr val="C00000"/>
                </a:solidFill>
                <a:latin typeface="Montserrat" panose="00000500000000000000" pitchFamily="2" charset="-52"/>
              </a:rPr>
              <a:t>8 </a:t>
            </a:r>
            <a:r>
              <a:rPr lang="en-US" b="1" dirty="0">
                <a:solidFill>
                  <a:srgbClr val="C00000"/>
                </a:solidFill>
                <a:latin typeface="Montserrat" panose="00000500000000000000" pitchFamily="2" charset="-52"/>
              </a:rPr>
              <a:t>964</a:t>
            </a:r>
            <a:r>
              <a:rPr lang="ru-RU" b="1" dirty="0">
                <a:solidFill>
                  <a:srgbClr val="C00000"/>
                </a:solidFill>
                <a:latin typeface="Montserrat" panose="00000500000000000000" pitchFamily="2" charset="-52"/>
              </a:rPr>
              <a:t> (5%) </a:t>
            </a:r>
            <a:r>
              <a:rPr lang="ru-RU" dirty="0">
                <a:latin typeface="Montserrat" panose="00000500000000000000" pitchFamily="2" charset="-52"/>
              </a:rPr>
              <a:t>заявления из </a:t>
            </a:r>
            <a:r>
              <a:rPr lang="en-US" b="1" dirty="0">
                <a:latin typeface="Montserrat" panose="00000500000000000000" pitchFamily="2" charset="-52"/>
              </a:rPr>
              <a:t>197</a:t>
            </a:r>
            <a:r>
              <a:rPr lang="ru-RU" b="1" dirty="0">
                <a:latin typeface="Montserrat" panose="00000500000000000000" pitchFamily="2" charset="-52"/>
              </a:rPr>
              <a:t> </a:t>
            </a:r>
            <a:r>
              <a:rPr lang="en-US" b="1" dirty="0">
                <a:latin typeface="Montserrat" panose="00000500000000000000" pitchFamily="2" charset="-52"/>
              </a:rPr>
              <a:t>194</a:t>
            </a:r>
            <a:endParaRPr lang="ru-RU" b="1" dirty="0">
              <a:latin typeface="Montserrat" panose="00000500000000000000" pitchFamily="2" charset="-52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195F8CA-0A5D-4254-BEA3-19600E4A0561}"/>
              </a:ext>
            </a:extLst>
          </p:cNvPr>
          <p:cNvSpPr txBox="1"/>
          <p:nvPr/>
        </p:nvSpPr>
        <p:spPr>
          <a:xfrm>
            <a:off x="9754247" y="913810"/>
            <a:ext cx="227647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>
                <a:solidFill>
                  <a:srgbClr val="C00000"/>
                </a:solidFill>
                <a:latin typeface="Montserrat" panose="00000500000000000000" pitchFamily="2" charset="-52"/>
              </a:rPr>
              <a:t>План на 2024 год 40 %!</a:t>
            </a:r>
          </a:p>
        </p:txBody>
      </p:sp>
    </p:spTree>
    <p:extLst>
      <p:ext uri="{BB962C8B-B14F-4D97-AF65-F5344CB8AC3E}">
        <p14:creationId xmlns:p14="http://schemas.microsoft.com/office/powerpoint/2010/main" val="2954264091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Текст 4">
            <a:extLst>
              <a:ext uri="{FF2B5EF4-FFF2-40B4-BE49-F238E27FC236}">
                <a16:creationId xmlns:a16="http://schemas.microsoft.com/office/drawing/2014/main" id="{8CC0CC00-BEC3-4A30-BBE0-DDF1A91EFB77}"/>
              </a:ext>
            </a:extLst>
          </p:cNvPr>
          <p:cNvSpPr txBox="1">
            <a:spLocks/>
          </p:cNvSpPr>
          <p:nvPr/>
        </p:nvSpPr>
        <p:spPr>
          <a:xfrm>
            <a:off x="335360" y="49213"/>
            <a:ext cx="11521280" cy="7159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ru-RU" sz="2400" dirty="0">
                <a:solidFill>
                  <a:schemeClr val="tx1"/>
                </a:solidFill>
              </a:rPr>
              <a:t>Развитие Электронной Пермской Образовательной Системы (ЭПОС)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F0FBF0C-F935-47C5-9069-41595702D75F}"/>
              </a:ext>
            </a:extLst>
          </p:cNvPr>
          <p:cNvSpPr txBox="1"/>
          <p:nvPr/>
        </p:nvSpPr>
        <p:spPr>
          <a:xfrm>
            <a:off x="351240" y="947161"/>
            <a:ext cx="6696076" cy="53091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latin typeface="Montserrat" panose="00000500000000000000" pitchFamily="2" charset="-52"/>
              </a:rPr>
              <a:t>Что сделано в 2022-2023 учебном году:</a:t>
            </a:r>
          </a:p>
          <a:p>
            <a:endParaRPr lang="ru-RU" b="1" dirty="0">
              <a:latin typeface="Montserrat" panose="00000500000000000000" pitchFamily="2" charset="-52"/>
            </a:endParaRPr>
          </a:p>
          <a:p>
            <a:pPr marL="342900" indent="-342900">
              <a:lnSpc>
                <a:spcPct val="90000"/>
              </a:lnSpc>
              <a:spcBef>
                <a:spcPts val="900"/>
              </a:spcBef>
              <a:buFont typeface="+mj-lt"/>
              <a:buAutoNum type="arabicPeriod"/>
            </a:pPr>
            <a:r>
              <a:rPr lang="ru-RU" dirty="0">
                <a:latin typeface="Montserrat" panose="00000500000000000000" pitchFamily="2" charset="-52"/>
              </a:rPr>
              <a:t>Запись в 1 класс через ЕПГУ во всех территориях Пермского края</a:t>
            </a:r>
          </a:p>
          <a:p>
            <a:pPr marL="342900" indent="-342900">
              <a:lnSpc>
                <a:spcPct val="90000"/>
              </a:lnSpc>
              <a:spcBef>
                <a:spcPts val="900"/>
              </a:spcBef>
              <a:buFont typeface="+mj-lt"/>
              <a:buAutoNum type="arabicPeriod"/>
            </a:pPr>
            <a:r>
              <a:rPr lang="ru-RU" dirty="0">
                <a:latin typeface="Montserrat" panose="00000500000000000000" pitchFamily="2" charset="-52"/>
              </a:rPr>
              <a:t>Переход детских садов в ЭПОС</a:t>
            </a:r>
          </a:p>
          <a:p>
            <a:pPr marL="342900" indent="-342900">
              <a:lnSpc>
                <a:spcPct val="90000"/>
              </a:lnSpc>
              <a:spcBef>
                <a:spcPts val="900"/>
              </a:spcBef>
              <a:buFont typeface="+mj-lt"/>
              <a:buAutoNum type="arabicPeriod"/>
            </a:pPr>
            <a:r>
              <a:rPr lang="ru-RU" dirty="0">
                <a:latin typeface="Montserrat" panose="00000500000000000000" pitchFamily="2" charset="-52"/>
              </a:rPr>
              <a:t>Возможность входа через ЕСИА для всех пользователей</a:t>
            </a:r>
          </a:p>
          <a:p>
            <a:pPr marL="342900" indent="-342900">
              <a:lnSpc>
                <a:spcPct val="90000"/>
              </a:lnSpc>
              <a:spcBef>
                <a:spcPts val="900"/>
              </a:spcBef>
              <a:buFont typeface="+mj-lt"/>
              <a:buAutoNum type="arabicPeriod"/>
            </a:pPr>
            <a:r>
              <a:rPr lang="ru-RU" dirty="0">
                <a:latin typeface="Montserrat" panose="00000500000000000000" pitchFamily="2" charset="-52"/>
              </a:rPr>
              <a:t>Интеграция ЭПОС со «</a:t>
            </a:r>
            <a:r>
              <a:rPr lang="ru-RU" dirty="0" err="1">
                <a:latin typeface="Montserrat" panose="00000500000000000000" pitchFamily="2" charset="-52"/>
              </a:rPr>
              <a:t>Сферум</a:t>
            </a:r>
            <a:r>
              <a:rPr lang="ru-RU" dirty="0">
                <a:latin typeface="Montserrat" panose="00000500000000000000" pitchFamily="2" charset="-52"/>
              </a:rPr>
              <a:t>»</a:t>
            </a:r>
            <a:r>
              <a:rPr lang="en-US" dirty="0">
                <a:latin typeface="Montserrat" panose="00000500000000000000" pitchFamily="2" charset="-52"/>
              </a:rPr>
              <a:t> </a:t>
            </a:r>
            <a:r>
              <a:rPr lang="ru-RU" dirty="0">
                <a:latin typeface="Montserrat" panose="00000500000000000000" pitchFamily="2" charset="-52"/>
              </a:rPr>
              <a:t>и ВК Мессенджер</a:t>
            </a:r>
          </a:p>
          <a:p>
            <a:pPr marL="342900" indent="-342900">
              <a:lnSpc>
                <a:spcPct val="90000"/>
              </a:lnSpc>
              <a:spcBef>
                <a:spcPts val="900"/>
              </a:spcBef>
              <a:buFont typeface="+mj-lt"/>
              <a:buAutoNum type="arabicPeriod"/>
            </a:pPr>
            <a:r>
              <a:rPr lang="ru-RU" dirty="0">
                <a:latin typeface="Montserrat" panose="00000500000000000000" pitchFamily="2" charset="-52"/>
              </a:rPr>
              <a:t>Интеграция ЭПОС с ФГИС «Моя школа»</a:t>
            </a:r>
          </a:p>
          <a:p>
            <a:pPr marL="342900" indent="-342900">
              <a:lnSpc>
                <a:spcPct val="90000"/>
              </a:lnSpc>
              <a:spcBef>
                <a:spcPts val="900"/>
              </a:spcBef>
              <a:buFont typeface="+mj-lt"/>
              <a:buAutoNum type="arabicPeriod"/>
            </a:pPr>
            <a:r>
              <a:rPr lang="ru-RU" dirty="0">
                <a:latin typeface="Montserrat" panose="00000500000000000000" pitchFamily="2" charset="-52"/>
              </a:rPr>
              <a:t>Интеграция ЭПОС с разделом «Портфолио» на ЕПГУ</a:t>
            </a:r>
          </a:p>
          <a:p>
            <a:pPr marL="342900" indent="-342900">
              <a:lnSpc>
                <a:spcPct val="90000"/>
              </a:lnSpc>
              <a:spcBef>
                <a:spcPts val="900"/>
              </a:spcBef>
              <a:buFont typeface="+mj-lt"/>
              <a:buAutoNum type="arabicPeriod"/>
            </a:pPr>
            <a:r>
              <a:rPr lang="ru-RU" dirty="0">
                <a:latin typeface="Montserrat" panose="00000500000000000000" pitchFamily="2" charset="-52"/>
              </a:rPr>
              <a:t>Автоматическое предоставление информации в органы соцзащиты по обучающимся для предоставления компенсации на школьную форму</a:t>
            </a:r>
          </a:p>
          <a:p>
            <a:pPr marL="342900" indent="-342900">
              <a:lnSpc>
                <a:spcPct val="90000"/>
              </a:lnSpc>
              <a:spcBef>
                <a:spcPts val="900"/>
              </a:spcBef>
              <a:buFont typeface="+mj-lt"/>
              <a:buAutoNum type="arabicPeriod"/>
            </a:pPr>
            <a:r>
              <a:rPr lang="ru-RU" dirty="0">
                <a:latin typeface="Montserrat" panose="00000500000000000000" pitchFamily="2" charset="-52"/>
              </a:rPr>
              <a:t>Запуск обновленной версии подсистемы учета контингента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DF58E11-CFE9-414E-A9A3-ED92610CF35A}"/>
              </a:ext>
            </a:extLst>
          </p:cNvPr>
          <p:cNvSpPr txBox="1"/>
          <p:nvPr/>
        </p:nvSpPr>
        <p:spPr>
          <a:xfrm>
            <a:off x="7352207" y="2493739"/>
            <a:ext cx="4438558" cy="34855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latin typeface="Montserrat" panose="00000500000000000000" pitchFamily="2" charset="-52"/>
              </a:rPr>
              <a:t>Планы на 2023-2024 учебный год:</a:t>
            </a:r>
          </a:p>
          <a:p>
            <a:endParaRPr lang="ru-RU" b="1" dirty="0">
              <a:latin typeface="Montserrat" panose="00000500000000000000" pitchFamily="2" charset="-52"/>
            </a:endParaRPr>
          </a:p>
          <a:p>
            <a:pPr marL="342900" indent="-342900">
              <a:lnSpc>
                <a:spcPct val="90000"/>
              </a:lnSpc>
              <a:spcBef>
                <a:spcPts val="900"/>
              </a:spcBef>
              <a:buFont typeface="+mj-lt"/>
              <a:buAutoNum type="arabicPeriod"/>
            </a:pPr>
            <a:r>
              <a:rPr lang="ru-RU" dirty="0">
                <a:latin typeface="Montserrat" panose="00000500000000000000" pitchFamily="2" charset="-52"/>
              </a:rPr>
              <a:t>Перевод услуги по аттестации педагогов в электронную форму (ЕПГУ+ЭПОС)</a:t>
            </a:r>
          </a:p>
          <a:p>
            <a:pPr marL="342900" indent="-342900">
              <a:lnSpc>
                <a:spcPct val="90000"/>
              </a:lnSpc>
              <a:spcBef>
                <a:spcPts val="900"/>
              </a:spcBef>
              <a:buFont typeface="+mj-lt"/>
              <a:buAutoNum type="arabicPeriod"/>
            </a:pPr>
            <a:r>
              <a:rPr lang="ru-RU" dirty="0">
                <a:latin typeface="Montserrat" panose="00000500000000000000" pitchFamily="2" charset="-52"/>
              </a:rPr>
              <a:t>Перевод </a:t>
            </a:r>
            <a:r>
              <a:rPr lang="ru-RU">
                <a:latin typeface="Montserrat" panose="00000500000000000000" pitchFamily="2" charset="-52"/>
              </a:rPr>
              <a:t>услуги по  компенсации </a:t>
            </a:r>
            <a:r>
              <a:rPr lang="ru-RU" dirty="0">
                <a:latin typeface="Montserrat" panose="00000500000000000000" pitchFamily="2" charset="-52"/>
              </a:rPr>
              <a:t>части родительской платы в электронную форму (ЕПГУ+ЭПОС)</a:t>
            </a:r>
          </a:p>
          <a:p>
            <a:pPr marL="342900" indent="-342900">
              <a:lnSpc>
                <a:spcPct val="90000"/>
              </a:lnSpc>
              <a:spcBef>
                <a:spcPts val="900"/>
              </a:spcBef>
              <a:buFont typeface="+mj-lt"/>
              <a:buAutoNum type="arabicPeriod"/>
            </a:pPr>
            <a:r>
              <a:rPr lang="ru-RU" dirty="0">
                <a:latin typeface="Montserrat" panose="00000500000000000000" pitchFamily="2" charset="-52"/>
              </a:rPr>
              <a:t>Развитие интеграции ЭПОС с федеральными платформами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FC0E1704-40DD-4F40-B924-6617AE778DB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52208" y="947161"/>
            <a:ext cx="4101859" cy="13013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2302419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4">
            <a:extLst>
              <a:ext uri="{FF2B5EF4-FFF2-40B4-BE49-F238E27FC236}">
                <a16:creationId xmlns:a16="http://schemas.microsoft.com/office/drawing/2014/main" id="{ADB87205-0285-4D16-AEF7-01A05D629B90}"/>
              </a:ext>
            </a:extLst>
          </p:cNvPr>
          <p:cNvSpPr txBox="1">
            <a:spLocks/>
          </p:cNvSpPr>
          <p:nvPr/>
        </p:nvSpPr>
        <p:spPr>
          <a:xfrm>
            <a:off x="1362634" y="49213"/>
            <a:ext cx="10494005" cy="7159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ru-RU" sz="2400" dirty="0">
                <a:solidFill>
                  <a:schemeClr val="tx1"/>
                </a:solidFill>
              </a:rPr>
              <a:t>Идем к цели!</a:t>
            </a:r>
          </a:p>
        </p:txBody>
      </p:sp>
      <p:sp>
        <p:nvSpPr>
          <p:cNvPr id="6" name="Объект 3">
            <a:extLst>
              <a:ext uri="{FF2B5EF4-FFF2-40B4-BE49-F238E27FC236}">
                <a16:creationId xmlns:a16="http://schemas.microsoft.com/office/drawing/2014/main" id="{FB744922-5F9E-4A4E-93B2-13C5279B9799}"/>
              </a:ext>
            </a:extLst>
          </p:cNvPr>
          <p:cNvSpPr txBox="1">
            <a:spLocks/>
          </p:cNvSpPr>
          <p:nvPr/>
        </p:nvSpPr>
        <p:spPr>
          <a:xfrm>
            <a:off x="471753" y="1154607"/>
            <a:ext cx="6429380" cy="3700421"/>
          </a:xfrm>
          <a:prstGeom prst="rect">
            <a:avLst/>
          </a:prstGeom>
          <a:noFill/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l">
              <a:spcBef>
                <a:spcPts val="1200"/>
              </a:spcBef>
              <a:buFont typeface="+mj-lt"/>
              <a:buAutoNum type="arabicPeriod"/>
            </a:pPr>
            <a:r>
              <a:rPr lang="ru-RU" sz="2000" dirty="0">
                <a:solidFill>
                  <a:schemeClr val="tx1"/>
                </a:solidFill>
              </a:rPr>
              <a:t>С 1 сентября все чаты переводим</a:t>
            </a:r>
            <a:br>
              <a:rPr lang="ru-RU" sz="2000" dirty="0">
                <a:solidFill>
                  <a:schemeClr val="tx1"/>
                </a:solidFill>
              </a:rPr>
            </a:br>
            <a:r>
              <a:rPr lang="ru-RU" sz="2000" dirty="0">
                <a:solidFill>
                  <a:schemeClr val="tx1"/>
                </a:solidFill>
              </a:rPr>
              <a:t>в ВК Мессенджер!</a:t>
            </a:r>
          </a:p>
          <a:p>
            <a:pPr marL="342900" indent="-342900" algn="l">
              <a:spcBef>
                <a:spcPts val="1200"/>
              </a:spcBef>
              <a:buFont typeface="+mj-lt"/>
              <a:buAutoNum type="arabicPeriod"/>
            </a:pPr>
            <a:r>
              <a:rPr lang="ru-RU" sz="2000" dirty="0">
                <a:solidFill>
                  <a:schemeClr val="tx1"/>
                </a:solidFill>
              </a:rPr>
              <a:t>Все видеозвонки и совещания в формате ВКС – в </a:t>
            </a:r>
            <a:r>
              <a:rPr lang="ru-RU" sz="2000" dirty="0" err="1">
                <a:solidFill>
                  <a:schemeClr val="tx1"/>
                </a:solidFill>
              </a:rPr>
              <a:t>Сферум</a:t>
            </a:r>
            <a:r>
              <a:rPr lang="ru-RU" sz="2000" dirty="0">
                <a:solidFill>
                  <a:schemeClr val="tx1"/>
                </a:solidFill>
              </a:rPr>
              <a:t>!</a:t>
            </a:r>
          </a:p>
          <a:p>
            <a:pPr marL="342900" indent="-342900" algn="l">
              <a:spcBef>
                <a:spcPts val="1200"/>
              </a:spcBef>
              <a:buFont typeface="+mj-lt"/>
              <a:buAutoNum type="arabicPeriod"/>
            </a:pPr>
            <a:r>
              <a:rPr lang="ru-RU" sz="2000" dirty="0">
                <a:solidFill>
                  <a:schemeClr val="tx1"/>
                </a:solidFill>
              </a:rPr>
              <a:t>Каждый педагог и учащийся школы должен знать и уметь использовать ФГИС «Моя школа» – активно входим и изучаем!</a:t>
            </a:r>
          </a:p>
          <a:p>
            <a:pPr marL="342900" indent="-342900" algn="l">
              <a:spcBef>
                <a:spcPts val="1200"/>
              </a:spcBef>
              <a:buFont typeface="+mj-lt"/>
              <a:buAutoNum type="arabicPeriod"/>
            </a:pPr>
            <a:r>
              <a:rPr lang="ru-RU" sz="2000" dirty="0">
                <a:solidFill>
                  <a:schemeClr val="tx1"/>
                </a:solidFill>
              </a:rPr>
              <a:t>Вся поставляемая компьютерная и презентационная техника должна использоваться в образовательном процессе!</a:t>
            </a:r>
          </a:p>
        </p:txBody>
      </p:sp>
      <p:grpSp>
        <p:nvGrpSpPr>
          <p:cNvPr id="7" name="Группа 6">
            <a:extLst>
              <a:ext uri="{FF2B5EF4-FFF2-40B4-BE49-F238E27FC236}">
                <a16:creationId xmlns:a16="http://schemas.microsoft.com/office/drawing/2014/main" id="{FD800C0F-9C1E-4FCB-B353-39977E39989E}"/>
              </a:ext>
            </a:extLst>
          </p:cNvPr>
          <p:cNvGrpSpPr/>
          <p:nvPr/>
        </p:nvGrpSpPr>
        <p:grpSpPr>
          <a:xfrm>
            <a:off x="7543799" y="1186713"/>
            <a:ext cx="3864473" cy="2232389"/>
            <a:chOff x="309594" y="1109108"/>
            <a:chExt cx="3864473" cy="2232389"/>
          </a:xfrm>
        </p:grpSpPr>
        <p:pic>
          <p:nvPicPr>
            <p:cNvPr id="8" name="Picture 2" descr="https://drive.promo/wp-content/uploads/2020/04/slider-new.png">
              <a:extLst>
                <a:ext uri="{FF2B5EF4-FFF2-40B4-BE49-F238E27FC236}">
                  <a16:creationId xmlns:a16="http://schemas.microsoft.com/office/drawing/2014/main" id="{D45FB614-28BB-4C0C-A6AD-A1386E134F6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9594" y="1109108"/>
              <a:ext cx="3864473" cy="223238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9" name="Овал 8">
              <a:extLst>
                <a:ext uri="{FF2B5EF4-FFF2-40B4-BE49-F238E27FC236}">
                  <a16:creationId xmlns:a16="http://schemas.microsoft.com/office/drawing/2014/main" id="{0CD2E582-DB0E-4764-B473-E654DCE2C972}"/>
                </a:ext>
              </a:extLst>
            </p:cNvPr>
            <p:cNvSpPr/>
            <p:nvPr/>
          </p:nvSpPr>
          <p:spPr>
            <a:xfrm>
              <a:off x="2733940" y="1413139"/>
              <a:ext cx="200025" cy="247650"/>
            </a:xfrm>
            <a:prstGeom prst="ellipse">
              <a:avLst/>
            </a:prstGeom>
            <a:solidFill>
              <a:srgbClr val="F4652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2588241E-0E5F-4F73-84AB-B5F1A56D7CCC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555"/>
          <a:stretch/>
        </p:blipFill>
        <p:spPr>
          <a:xfrm>
            <a:off x="359437" y="49213"/>
            <a:ext cx="1003197" cy="7159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8497829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763207A4-54BA-93B6-FCD9-3EB92E2A526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65"/>
            <a:ext cx="12192000" cy="6856835"/>
          </a:xfrm>
          <a:prstGeom prst="rect">
            <a:avLst/>
          </a:prstGeom>
        </p:spPr>
      </p:pic>
      <p:sp>
        <p:nvSpPr>
          <p:cNvPr id="10" name="Текст 12" descr="текстовый блок с названием презентации на титуле" title="Название презентации — Титул">
            <a:extLst>
              <a:ext uri="{FF2B5EF4-FFF2-40B4-BE49-F238E27FC236}">
                <a16:creationId xmlns:a16="http://schemas.microsoft.com/office/drawing/2014/main" id="{4BBB347F-9713-6F48-E1B3-C51641014AF0}"/>
              </a:ext>
            </a:extLst>
          </p:cNvPr>
          <p:cNvSpPr txBox="1">
            <a:spLocks/>
          </p:cNvSpPr>
          <p:nvPr/>
        </p:nvSpPr>
        <p:spPr>
          <a:xfrm>
            <a:off x="346075" y="1268413"/>
            <a:ext cx="11509375" cy="377983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ru-RU"/>
            </a:defPPr>
            <a:lvl1pPr marL="0" indent="0" algn="l" defTabSz="914400" rtl="0" eaLnBrk="1" latinLnBrk="0" hangingPunct="1"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PermianSlabSerifTypeface" panose="02000000000000000000" pitchFamily="50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4000" dirty="0">
                <a:solidFill>
                  <a:schemeClr val="tx1"/>
                </a:solidFill>
              </a:rPr>
              <a:t>Образование детей с ОВЗ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5103D21D-4A61-013F-9F5B-F6B84B20E56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4847" b="99677" l="1973" r="99314">
                        <a14:foregroundMark x1="30017" y1="27464" x2="30017" y2="27464"/>
                        <a14:foregroundMark x1="46569" y1="4847" x2="46569" y2="4847"/>
                        <a14:foregroundMark x1="41424" y1="92569" x2="41424" y2="92569"/>
                        <a14:foregroundMark x1="7804" y1="56058" x2="7804" y2="56058"/>
                        <a14:foregroundMark x1="3859" y1="27302" x2="3859" y2="27302"/>
                        <a14:foregroundMark x1="3431" y1="63328" x2="3431" y2="63328"/>
                        <a14:foregroundMark x1="2744" y1="30533" x2="2744" y2="30533"/>
                        <a14:foregroundMark x1="2058" y1="64297" x2="2058" y2="64297"/>
                        <a14:foregroundMark x1="1973" y1="35057" x2="1973" y2="35057"/>
                        <a14:foregroundMark x1="92882" y1="32633" x2="92882" y2="32633"/>
                        <a14:foregroundMark x1="45540" y1="26656" x2="45540" y2="26656"/>
                        <a14:foregroundMark x1="45369" y1="18578" x2="45369" y2="18578"/>
                        <a14:foregroundMark x1="37479" y1="70921" x2="37479" y2="70921"/>
                        <a14:foregroundMark x1="65866" y1="77221" x2="65866" y2="77221"/>
                        <a14:foregroundMark x1="67667" y1="76737" x2="67667" y2="76737"/>
                        <a14:foregroundMark x1="69983" y1="76090" x2="69983" y2="76090"/>
                        <a14:foregroundMark x1="66038" y1="75606" x2="66038" y2="75606"/>
                        <a14:foregroundMark x1="65952" y1="74313" x2="65952" y2="74313"/>
                        <a14:foregroundMark x1="66810" y1="74637" x2="66810" y2="74637"/>
                        <a14:foregroundMark x1="66123" y1="74637" x2="66123" y2="74637"/>
                        <a14:foregroundMark x1="65952" y1="79483" x2="65952" y2="79483"/>
                        <a14:foregroundMark x1="50858" y1="51535" x2="50858" y2="51535"/>
                        <a14:foregroundMark x1="65952" y1="85460" x2="65952" y2="85460"/>
                        <a14:foregroundMark x1="68010" y1="85784" x2="68010" y2="85784"/>
                        <a14:foregroundMark x1="70154" y1="85460" x2="70154" y2="85460"/>
                        <a14:foregroundMark x1="72384" y1="85460" x2="72384" y2="85460"/>
                        <a14:foregroundMark x1="74099" y1="85460" x2="74099" y2="85460"/>
                        <a14:foregroundMark x1="75901" y1="87561" x2="75901" y2="87561"/>
                        <a14:foregroundMark x1="77702" y1="86914" x2="77702" y2="86914"/>
                        <a14:foregroundMark x1="79760" y1="87722" x2="79760" y2="87722"/>
                        <a14:foregroundMark x1="66552" y1="96123" x2="66552" y2="96123"/>
                        <a14:foregroundMark x1="68696" y1="95477" x2="68696" y2="95477"/>
                        <a14:foregroundMark x1="71098" y1="95477" x2="71098" y2="95477"/>
                        <a14:foregroundMark x1="72813" y1="94992" x2="72813" y2="94992"/>
                        <a14:foregroundMark x1="75300" y1="94023" x2="75300" y2="94023"/>
                        <a14:foregroundMark x1="77101" y1="94184" x2="77101" y2="94184"/>
                        <a14:foregroundMark x1="78559" y1="94669" x2="78559" y2="94669"/>
                        <a14:foregroundMark x1="80446" y1="94830" x2="80446" y2="94830"/>
                        <a14:foregroundMark x1="86621" y1="96446" x2="86621" y2="96446"/>
                        <a14:foregroundMark x1="34305" y1="90792" x2="34305" y2="90792"/>
                        <a14:foregroundMark x1="31818" y1="89822" x2="31818" y2="89822"/>
                        <a14:foregroundMark x1="99314" y1="58805" x2="99314" y2="58805"/>
                        <a14:foregroundMark x1="73928" y1="94830" x2="73928" y2="94830"/>
                        <a14:foregroundMark x1="73842" y1="98223" x2="73842" y2="98223"/>
                        <a14:foregroundMark x1="85763" y1="99677" x2="85763" y2="99677"/>
                        <a14:foregroundMark x1="65677" y1="88811" x2="65677" y2="88811"/>
                        <a14:foregroundMark x1="65863" y1="94406" x2="65863" y2="94406"/>
                        <a14:foregroundMark x1="78108" y1="83916" x2="78108" y2="83916"/>
                        <a14:foregroundMark x1="85343" y1="94406" x2="85343" y2="94406"/>
                        <a14:foregroundMark x1="87755" y1="98601" x2="87755" y2="98601"/>
                        <a14:foregroundMark x1="77737" y1="89860" x2="77737" y2="89860"/>
                        <a14:foregroundMark x1="65863" y1="87413" x2="65863" y2="87413"/>
                        <a14:foregroundMark x1="65863" y1="93357" x2="65863" y2="93357"/>
                        <a14:foregroundMark x1="65677" y1="95804" x2="65677" y2="95804"/>
                        <a14:foregroundMark x1="24490" y1="87762" x2="24490" y2="87762"/>
                        <a14:foregroundMark x1="23562" y1="88811" x2="23562" y2="88811"/>
                        <a14:foregroundMark x1="23748" y1="84615" x2="23748" y2="84615"/>
                        <a14:foregroundMark x1="65677" y1="87063" x2="65677" y2="87063"/>
                        <a14:foregroundMark x1="65863" y1="87413" x2="65863" y2="87413"/>
                        <a14:foregroundMark x1="65677" y1="87063" x2="65677" y2="87063"/>
                        <a14:foregroundMark x1="65677" y1="87413" x2="65677" y2="87413"/>
                        <a14:foregroundMark x1="65492" y1="87413" x2="65492" y2="87413"/>
                        <a14:foregroundMark x1="79221" y1="87413" x2="79221" y2="87413"/>
                        <a14:foregroundMark x1="79221" y1="86713" x2="79221" y2="86713"/>
                        <a14:foregroundMark x1="79406" y1="87762" x2="79406" y2="87762"/>
                        <a14:foregroundMark x1="79221" y1="87413" x2="79221" y2="87413"/>
                        <a14:foregroundMark x1="71985" y1="86713" x2="71985" y2="86713"/>
                        <a14:foregroundMark x1="71985" y1="86713" x2="71985" y2="86713"/>
                        <a14:foregroundMark x1="71985" y1="87762" x2="71985" y2="87762"/>
                        <a14:foregroundMark x1="65863" y1="87413" x2="65863" y2="87413"/>
                        <a14:foregroundMark x1="65677" y1="87413" x2="65677" y2="87413"/>
                        <a14:foregroundMark x1="65863" y1="86713" x2="65863" y2="86713"/>
                        <a14:foregroundMark x1="65863" y1="87762" x2="65863" y2="87762"/>
                        <a14:foregroundMark x1="79406" y1="86713" x2="79406" y2="86713"/>
                        <a14:foregroundMark x1="79406" y1="87063" x2="79406" y2="87063"/>
                        <a14:foregroundMark x1="79406" y1="86713" x2="79406" y2="86713"/>
                        <a14:foregroundMark x1="79035" y1="87063" x2="79035" y2="8706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08628" y="389728"/>
            <a:ext cx="2238062" cy="1188131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AC0AADF8-6884-4924-AD6C-5524EE793A8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6523" y="450439"/>
            <a:ext cx="722868" cy="10667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2942325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376025" y="260866"/>
            <a:ext cx="862523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/>
              <a:t>Система общего образования детей с ОВЗ в </a:t>
            </a:r>
            <a:r>
              <a:rPr lang="ru-RU" sz="2400" b="1" dirty="0" err="1"/>
              <a:t>Ординском</a:t>
            </a:r>
            <a:r>
              <a:rPr lang="ru-RU" sz="2400" b="1" dirty="0"/>
              <a:t> МО</a:t>
            </a:r>
          </a:p>
          <a:p>
            <a:pPr algn="ctr"/>
            <a:r>
              <a:rPr lang="ru-RU" sz="2400" b="1" dirty="0"/>
              <a:t>2022 – 2023 учебный год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100380" y="1323641"/>
            <a:ext cx="10120393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/>
              <a:t> </a:t>
            </a:r>
            <a:r>
              <a:rPr lang="ru-RU" sz="2800"/>
              <a:t>233 </a:t>
            </a:r>
            <a:r>
              <a:rPr lang="ru-RU" sz="2800" b="1"/>
              <a:t>ребенка с ОВЗ  </a:t>
            </a:r>
            <a:r>
              <a:rPr lang="ru-RU" sz="2800"/>
              <a:t>(во всех общеобразовательных организациях округа)</a:t>
            </a:r>
          </a:p>
          <a:p>
            <a:r>
              <a:rPr lang="ru-RU" sz="2800"/>
              <a:t>1 </a:t>
            </a:r>
            <a:r>
              <a:rPr lang="ru-RU" sz="2800" b="1"/>
              <a:t>коррекционная школа </a:t>
            </a:r>
            <a:r>
              <a:rPr lang="ru-RU" sz="2800"/>
              <a:t>(МКОУ «Ашапская общеобразовательная школа – интернат для обучающихся с  ограниченными возможностями здоровья»)</a:t>
            </a:r>
          </a:p>
          <a:p>
            <a:r>
              <a:rPr lang="ru-RU" sz="2800"/>
              <a:t>65 </a:t>
            </a:r>
            <a:r>
              <a:rPr lang="ru-RU" sz="2800" b="1"/>
              <a:t>инклюзивных классов </a:t>
            </a:r>
            <a:r>
              <a:rPr lang="ru-RU" sz="2800"/>
              <a:t>(во всех общеобразовательных организациях округа)</a:t>
            </a:r>
          </a:p>
          <a:p>
            <a:endParaRPr lang="ru-RU" sz="1400"/>
          </a:p>
          <a:p>
            <a:r>
              <a:rPr lang="ru-RU" sz="1400"/>
              <a:t> </a:t>
            </a:r>
          </a:p>
          <a:p>
            <a:endParaRPr lang="ru-RU" sz="1400"/>
          </a:p>
          <a:p>
            <a:endParaRPr lang="ru-RU" sz="1400" dirty="0"/>
          </a:p>
        </p:txBody>
      </p:sp>
      <p:pic>
        <p:nvPicPr>
          <p:cNvPr id="6" name="Рисунок 5" descr="https://defectolog.22edu.ru/upload/landing/984/%D0%A3%D1%87%D0%B8%D1%82%D0%B5%D0%BB%D1%8C_%D0%BF%D1%80%D0%BE%D0%B7%D1%80%D0%B0%D1%87.@1x.pn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4760" y="4258720"/>
            <a:ext cx="2476500" cy="2070477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2357D24B-F7C3-43BE-8559-44D832D642A4}"/>
              </a:ext>
            </a:extLst>
          </p:cNvPr>
          <p:cNvSpPr/>
          <p:nvPr/>
        </p:nvSpPr>
        <p:spPr>
          <a:xfrm>
            <a:off x="728419" y="4912963"/>
            <a:ext cx="6044340" cy="9848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/>
              <a:t>2020 - 2021 учебный год – 205 детей с ОВЗ</a:t>
            </a:r>
          </a:p>
          <a:p>
            <a:r>
              <a:rPr lang="ru-RU" sz="2000" dirty="0"/>
              <a:t>2021 - 2022 учебный год – 221 детей с ОВЗ</a:t>
            </a:r>
          </a:p>
          <a:p>
            <a:r>
              <a:rPr lang="ru-RU" dirty="0"/>
              <a:t> 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2C924B8-043B-4FED-9448-BFFCEC252E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b="1" dirty="0">
                <a:solidFill>
                  <a:srgbClr val="C00000"/>
                </a:solidFill>
                <a:latin typeface="Montserrat" panose="00000500000000000000" pitchFamily="2" charset="-52"/>
              </a:rPr>
              <a:t>02-08 октября 2023 г.</a:t>
            </a:r>
            <a:br>
              <a:rPr lang="ru-RU" sz="4000" b="1" dirty="0">
                <a:solidFill>
                  <a:srgbClr val="C00000"/>
                </a:solidFill>
                <a:latin typeface="Montserrat" panose="00000500000000000000" pitchFamily="2" charset="-52"/>
              </a:rPr>
            </a:br>
            <a:endParaRPr lang="ru-RU" sz="4000" b="1" dirty="0">
              <a:solidFill>
                <a:srgbClr val="C00000"/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EE2C6D3-D2A7-49E1-B708-C6AC24C1AA3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80000"/>
              </a:lnSpc>
              <a:spcBef>
                <a:spcPts val="600"/>
              </a:spcBef>
            </a:pPr>
            <a:r>
              <a:rPr lang="ru-RU" sz="2000" b="1" dirty="0">
                <a:solidFill>
                  <a:srgbClr val="C00000"/>
                </a:solidFill>
                <a:latin typeface="Montserrat" panose="00000500000000000000" pitchFamily="2" charset="-52"/>
              </a:rPr>
              <a:t>03-07 октября</a:t>
            </a:r>
            <a:r>
              <a:rPr lang="ru-RU" sz="2000" b="1" dirty="0">
                <a:solidFill>
                  <a:srgbClr val="002060"/>
                </a:solidFill>
                <a:latin typeface="Montserrat" panose="00000500000000000000" pitchFamily="2" charset="-52"/>
              </a:rPr>
              <a:t> </a:t>
            </a:r>
            <a:r>
              <a:rPr lang="ru-RU" sz="2000" dirty="0">
                <a:solidFill>
                  <a:prstClr val="black"/>
                </a:solidFill>
                <a:latin typeface="Montserrat" panose="00000500000000000000" pitchFamily="2" charset="-52"/>
              </a:rPr>
              <a:t>–</a:t>
            </a:r>
            <a:r>
              <a:rPr lang="ru-RU" sz="2000" b="1" dirty="0">
                <a:solidFill>
                  <a:srgbClr val="002060"/>
                </a:solidFill>
                <a:latin typeface="Montserrat" panose="00000500000000000000" pitchFamily="2" charset="-52"/>
              </a:rPr>
              <a:t> </a:t>
            </a:r>
            <a:r>
              <a:rPr lang="ru-RU" sz="2000" dirty="0">
                <a:solidFill>
                  <a:prstClr val="black"/>
                </a:solidFill>
                <a:latin typeface="Montserrat" panose="00000500000000000000" pitchFamily="2" charset="-52"/>
              </a:rPr>
              <a:t>Всероссийский форум классных руководителей</a:t>
            </a:r>
          </a:p>
          <a:p>
            <a:pPr>
              <a:lnSpc>
                <a:spcPct val="80000"/>
              </a:lnSpc>
              <a:spcBef>
                <a:spcPts val="600"/>
              </a:spcBef>
            </a:pPr>
            <a:r>
              <a:rPr lang="ru-RU" sz="2000" b="1" dirty="0">
                <a:solidFill>
                  <a:srgbClr val="C00000"/>
                </a:solidFill>
                <a:latin typeface="Montserrat" panose="00000500000000000000" pitchFamily="2" charset="-52"/>
              </a:rPr>
              <a:t>05 октября</a:t>
            </a:r>
            <a:r>
              <a:rPr lang="ru-RU" sz="2000" dirty="0">
                <a:solidFill>
                  <a:prstClr val="black"/>
                </a:solidFill>
                <a:latin typeface="Montserrat" panose="00000500000000000000" pitchFamily="2" charset="-52"/>
              </a:rPr>
              <a:t> – День Учителя</a:t>
            </a:r>
          </a:p>
          <a:p>
            <a:pPr>
              <a:lnSpc>
                <a:spcPct val="80000"/>
              </a:lnSpc>
              <a:spcBef>
                <a:spcPts val="600"/>
              </a:spcBef>
            </a:pPr>
            <a:r>
              <a:rPr lang="ru-RU" sz="2000" b="1" dirty="0">
                <a:solidFill>
                  <a:srgbClr val="C00000"/>
                </a:solidFill>
                <a:latin typeface="Montserrat" panose="00000500000000000000" pitchFamily="2" charset="-52"/>
              </a:rPr>
              <a:t>08 октября</a:t>
            </a:r>
            <a:r>
              <a:rPr lang="ru-RU" sz="2000" b="1" dirty="0">
                <a:solidFill>
                  <a:srgbClr val="002060"/>
                </a:solidFill>
                <a:latin typeface="Montserrat" panose="00000500000000000000" pitchFamily="2" charset="-52"/>
              </a:rPr>
              <a:t> </a:t>
            </a:r>
            <a:r>
              <a:rPr lang="ru-RU" sz="2000" dirty="0">
                <a:solidFill>
                  <a:prstClr val="black"/>
                </a:solidFill>
                <a:latin typeface="Montserrat" panose="00000500000000000000" pitchFamily="2" charset="-52"/>
              </a:rPr>
              <a:t>– День педагога дополнительного образования</a:t>
            </a:r>
          </a:p>
          <a:p>
            <a:pPr>
              <a:lnSpc>
                <a:spcPct val="100000"/>
              </a:lnSpc>
            </a:pPr>
            <a:r>
              <a:rPr lang="ru-RU" sz="2000" dirty="0">
                <a:latin typeface="Montserrat" panose="00000500000000000000" pitchFamily="2" charset="-52"/>
                <a:ea typeface="Times New Roman" panose="02020603050405020304" pitchFamily="18" charset="0"/>
              </a:rPr>
              <a:t>Всероссийский форум</a:t>
            </a:r>
            <a:r>
              <a:rPr lang="ru-RU" sz="2000" dirty="0">
                <a:solidFill>
                  <a:srgbClr val="FF0000"/>
                </a:solidFill>
                <a:latin typeface="Montserrat" panose="00000500000000000000" pitchFamily="2" charset="-52"/>
                <a:ea typeface="Times New Roman" panose="02020603050405020304" pitchFamily="18" charset="0"/>
              </a:rPr>
              <a:t> </a:t>
            </a:r>
            <a:r>
              <a:rPr lang="ru-RU" sz="2000" b="1" dirty="0">
                <a:latin typeface="Montserrat" panose="00000500000000000000" pitchFamily="2" charset="-52"/>
                <a:ea typeface="Times New Roman" panose="02020603050405020304" pitchFamily="18" charset="0"/>
              </a:rPr>
              <a:t>«Все звёзды в гости к нам!» </a:t>
            </a:r>
            <a:r>
              <a:rPr lang="ru-RU" sz="2000" dirty="0">
                <a:solidFill>
                  <a:prstClr val="black"/>
                </a:solidFill>
                <a:latin typeface="Montserrat" panose="00000500000000000000" pitchFamily="2" charset="-52"/>
              </a:rPr>
              <a:t>более </a:t>
            </a:r>
            <a:r>
              <a:rPr lang="ru-RU" sz="2000" b="1" dirty="0">
                <a:solidFill>
                  <a:srgbClr val="C00000"/>
                </a:solidFill>
                <a:latin typeface="Montserrat" panose="00000500000000000000" pitchFamily="2" charset="-52"/>
              </a:rPr>
              <a:t>400 </a:t>
            </a:r>
            <a:r>
              <a:rPr lang="ru-RU" sz="2000" dirty="0">
                <a:solidFill>
                  <a:prstClr val="black"/>
                </a:solidFill>
                <a:latin typeface="Montserrat" panose="00000500000000000000" pitchFamily="2" charset="-52"/>
              </a:rPr>
              <a:t>участников</a:t>
            </a:r>
          </a:p>
          <a:p>
            <a:pPr>
              <a:lnSpc>
                <a:spcPts val="1800"/>
              </a:lnSpc>
            </a:pPr>
            <a:r>
              <a:rPr lang="ru-RU" sz="2400" dirty="0"/>
              <a:t>Межрегиональный педагогический </a:t>
            </a:r>
            <a:r>
              <a:rPr lang="ru-RU" sz="2400" dirty="0" err="1"/>
              <a:t>этнофест</a:t>
            </a:r>
            <a:r>
              <a:rPr lang="ru-RU" sz="2400" dirty="0"/>
              <a:t> «На берегах Камы»-</a:t>
            </a:r>
            <a:r>
              <a:rPr lang="ru-RU" sz="2000" b="1" dirty="0"/>
              <a:t>образовательно-методическое путешествие педагогов </a:t>
            </a:r>
            <a:r>
              <a:rPr lang="ru-RU" sz="2000" dirty="0"/>
              <a:t>на теплоходе «Василий Чапаев» </a:t>
            </a:r>
            <a:br>
              <a:rPr lang="ru-RU" sz="2000" b="1" dirty="0"/>
            </a:br>
            <a:r>
              <a:rPr lang="ru-RU" sz="2000" b="1" dirty="0"/>
              <a:t>маршрут: </a:t>
            </a:r>
            <a:r>
              <a:rPr lang="ru-RU" sz="2000" dirty="0"/>
              <a:t>Пермь–Чайковский–Елабуга–Сарапул–Пермь</a:t>
            </a:r>
          </a:p>
          <a:p>
            <a:pPr>
              <a:lnSpc>
                <a:spcPts val="1800"/>
              </a:lnSpc>
            </a:pPr>
            <a:endParaRPr lang="ru-RU" sz="2400" dirty="0"/>
          </a:p>
          <a:p>
            <a:pPr>
              <a:lnSpc>
                <a:spcPts val="1800"/>
              </a:lnSpc>
            </a:pPr>
            <a:endParaRPr lang="ru-RU" dirty="0">
              <a:solidFill>
                <a:prstClr val="black"/>
              </a:solidFill>
              <a:latin typeface="Montserrat" panose="00000500000000000000" pitchFamily="2" charset="-52"/>
            </a:endParaRPr>
          </a:p>
          <a:p>
            <a:pPr>
              <a:lnSpc>
                <a:spcPct val="80000"/>
              </a:lnSpc>
              <a:spcBef>
                <a:spcPts val="600"/>
              </a:spcBef>
            </a:pPr>
            <a:endParaRPr lang="ru-RU" b="1" dirty="0">
              <a:solidFill>
                <a:srgbClr val="002060"/>
              </a:solidFill>
              <a:latin typeface="Montserrat" panose="00000500000000000000" pitchFamily="2" charset="-52"/>
            </a:endParaRPr>
          </a:p>
          <a:p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2788DADB-8FF5-47C5-9DF1-EF358FF7F79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71281" y="365126"/>
            <a:ext cx="5361927" cy="1200204"/>
          </a:xfrm>
          <a:prstGeom prst="rect">
            <a:avLst/>
          </a:prstGeom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CDCD5BB0-382D-4860-97AF-99AEA17D221D}"/>
              </a:ext>
            </a:extLst>
          </p:cNvPr>
          <p:cNvSpPr/>
          <p:nvPr/>
        </p:nvSpPr>
        <p:spPr>
          <a:xfrm>
            <a:off x="4417017" y="4602997"/>
            <a:ext cx="5935851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latin typeface="Montserrat" panose="00000500000000000000" pitchFamily="2" charset="-52"/>
                <a:ea typeface="Calibri" panose="020F0502020204030204" pitchFamily="34" charset="0"/>
                <a:cs typeface="Times New Roman" panose="02020603050405020304" pitchFamily="18" charset="0"/>
              </a:rPr>
              <a:t>Акция «Спасибо Учителю»</a:t>
            </a:r>
          </a:p>
          <a:p>
            <a:r>
              <a:rPr lang="ru-RU" sz="2400" b="1" dirty="0">
                <a:solidFill>
                  <a:srgbClr val="C00000"/>
                </a:solidFill>
                <a:latin typeface="Montserrat" panose="00000500000000000000" pitchFamily="2" charset="-52"/>
              </a:rPr>
              <a:t>357 </a:t>
            </a:r>
            <a:r>
              <a:rPr lang="ru-RU" sz="2400" dirty="0">
                <a:solidFill>
                  <a:srgbClr val="000000"/>
                </a:solidFill>
                <a:latin typeface="Montserrat" panose="00000500000000000000" pitchFamily="2" charset="-52"/>
                <a:ea typeface="Times New Roman" panose="02020603050405020304" pitchFamily="18" charset="0"/>
                <a:cs typeface="Times New Roman" panose="02020603050405020304" pitchFamily="18" charset="0"/>
              </a:rPr>
              <a:t>учеников в </a:t>
            </a:r>
            <a:r>
              <a:rPr lang="ru-RU" sz="2400" dirty="0" err="1">
                <a:solidFill>
                  <a:srgbClr val="000000"/>
                </a:solidFill>
                <a:latin typeface="Montserrat" panose="00000500000000000000" pitchFamily="2" charset="-52"/>
                <a:ea typeface="Times New Roman" panose="02020603050405020304" pitchFamily="18" charset="0"/>
                <a:cs typeface="Times New Roman" panose="02020603050405020304" pitchFamily="18" charset="0"/>
              </a:rPr>
              <a:t>Ординском</a:t>
            </a:r>
            <a:r>
              <a:rPr lang="ru-RU" sz="2400" dirty="0">
                <a:solidFill>
                  <a:srgbClr val="000000"/>
                </a:solidFill>
                <a:latin typeface="Montserrat" panose="00000500000000000000" pitchFamily="2" charset="-52"/>
                <a:ea typeface="Times New Roman" panose="02020603050405020304" pitchFamily="18" charset="0"/>
                <a:cs typeface="Times New Roman" panose="02020603050405020304" pitchFamily="18" charset="0"/>
              </a:rPr>
              <a:t> МО подписали</a:t>
            </a:r>
            <a:r>
              <a:rPr lang="ru-RU" sz="2400" dirty="0">
                <a:solidFill>
                  <a:prstClr val="black"/>
                </a:solidFill>
                <a:latin typeface="Montserrat" panose="00000500000000000000" pitchFamily="2" charset="-52"/>
                <a:ea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rgbClr val="000000"/>
                </a:solidFill>
                <a:latin typeface="Montserrat" panose="00000500000000000000" pitchFamily="2" charset="-52"/>
                <a:ea typeface="Times New Roman" panose="02020603050405020304" pitchFamily="18" charset="0"/>
                <a:cs typeface="Times New Roman" panose="02020603050405020304" pitchFamily="18" charset="0"/>
              </a:rPr>
              <a:t>открытки: </a:t>
            </a:r>
            <a:r>
              <a:rPr lang="ru-RU" sz="2400" b="1" u="sng" dirty="0" err="1">
                <a:solidFill>
                  <a:srgbClr val="002060"/>
                </a:solidFill>
                <a:latin typeface="Montserrat" panose="00000500000000000000" pitchFamily="2" charset="-52"/>
                <a:ea typeface="Times New Roman" panose="02020603050405020304" pitchFamily="18" charset="0"/>
                <a:cs typeface="Times New Roman" panose="02020603050405020304" pitchFamily="18" charset="0"/>
              </a:rPr>
              <a:t>спасибоучителю.рф</a:t>
            </a:r>
            <a:r>
              <a:rPr lang="ru-RU" sz="2400" b="1" u="sng" dirty="0">
                <a:solidFill>
                  <a:srgbClr val="002060"/>
                </a:solidFill>
                <a:latin typeface="Montserrat" panose="00000500000000000000" pitchFamily="2" charset="-52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pic>
        <p:nvPicPr>
          <p:cNvPr id="6" name="Рисунок 5" descr="https://avatars.mds.yandex.net/i?id=2a00000189683971bf454d11f9a8df242979-1051926-fast-images&amp;n=13">
            <a:extLst>
              <a:ext uri="{FF2B5EF4-FFF2-40B4-BE49-F238E27FC236}">
                <a16:creationId xmlns:a16="http://schemas.microsoft.com/office/drawing/2014/main" id="{A180D740-3A58-474E-9C63-706178795CD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2656" y="4282779"/>
            <a:ext cx="2869905" cy="188987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296253738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DADD8C5-45FA-42A2-A637-A5FBC761B0D9}"/>
              </a:ext>
            </a:extLst>
          </p:cNvPr>
          <p:cNvSpPr txBox="1"/>
          <p:nvPr/>
        </p:nvSpPr>
        <p:spPr>
          <a:xfrm>
            <a:off x="1303186" y="967230"/>
            <a:ext cx="2795382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rgbClr val="C00000"/>
                </a:solidFill>
                <a:latin typeface="Montserrat" panose="00000500000000000000" pitchFamily="2" charset="-52"/>
              </a:rPr>
              <a:t>30 058</a:t>
            </a:r>
          </a:p>
          <a:p>
            <a:r>
              <a:rPr lang="ru-RU" sz="1400" dirty="0">
                <a:latin typeface="Montserrat" panose="00000500000000000000" pitchFamily="2" charset="-52"/>
              </a:rPr>
              <a:t>обучающихся с ОВЗ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A1E57233-D30C-42F2-AA3F-D08B3DA57D2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34042" y="1019735"/>
            <a:ext cx="584539" cy="515822"/>
          </a:xfrm>
          <a:prstGeom prst="rect">
            <a:avLst/>
          </a:prstGeom>
        </p:spPr>
      </p:pic>
      <p:sp>
        <p:nvSpPr>
          <p:cNvPr id="5" name="Текст 4">
            <a:extLst>
              <a:ext uri="{FF2B5EF4-FFF2-40B4-BE49-F238E27FC236}">
                <a16:creationId xmlns:a16="http://schemas.microsoft.com/office/drawing/2014/main" id="{FFE56C04-EDB3-4E5D-9C7F-B816DFA3F2CA}"/>
              </a:ext>
            </a:extLst>
          </p:cNvPr>
          <p:cNvSpPr txBox="1">
            <a:spLocks/>
          </p:cNvSpPr>
          <p:nvPr/>
        </p:nvSpPr>
        <p:spPr>
          <a:xfrm>
            <a:off x="335360" y="49213"/>
            <a:ext cx="11521280" cy="7159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ru-RU" sz="2400" dirty="0">
                <a:solidFill>
                  <a:schemeClr val="tx1"/>
                </a:solidFill>
                <a:ea typeface="Arial"/>
                <a:cs typeface="Arial" panose="020B0604020202020204" pitchFamily="34" charset="0"/>
                <a:sym typeface="Arial"/>
              </a:rPr>
              <a:t>Система общего образования детей с ОВЗ в Пермском крае</a:t>
            </a:r>
            <a:endParaRPr lang="ru-RU" sz="2400" dirty="0">
              <a:solidFill>
                <a:schemeClr val="tx1"/>
              </a:solidFill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00219E2C-243F-4791-AA48-9BB79C032BE6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054894" y="4775764"/>
            <a:ext cx="641815" cy="585655"/>
          </a:xfrm>
          <a:prstGeom prst="rect">
            <a:avLst/>
          </a:prstGeom>
        </p:spPr>
      </p:pic>
      <p:sp>
        <p:nvSpPr>
          <p:cNvPr id="8" name="Объект 4">
            <a:extLst>
              <a:ext uri="{FF2B5EF4-FFF2-40B4-BE49-F238E27FC236}">
                <a16:creationId xmlns:a16="http://schemas.microsoft.com/office/drawing/2014/main" id="{5B5ACB65-4731-4E91-A702-2E8D32ECC36E}"/>
              </a:ext>
            </a:extLst>
          </p:cNvPr>
          <p:cNvSpPr txBox="1">
            <a:spLocks/>
          </p:cNvSpPr>
          <p:nvPr/>
        </p:nvSpPr>
        <p:spPr>
          <a:xfrm>
            <a:off x="297291" y="1848380"/>
            <a:ext cx="2549242" cy="4318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b="1" kern="1200">
                <a:solidFill>
                  <a:srgbClr val="1C2D38"/>
                </a:solidFill>
                <a:latin typeface="Montserrat" panose="00000500000000000000" pitchFamily="2" charset="-52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rgbClr val="1C2D38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rgbClr val="1C2D38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rgbClr val="1C2D38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rgbClr val="1C2D38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600" dirty="0">
                <a:solidFill>
                  <a:schemeClr val="tx1"/>
                </a:solidFill>
              </a:rPr>
              <a:t>Формы обучения</a:t>
            </a:r>
          </a:p>
        </p:txBody>
      </p:sp>
      <p:pic>
        <p:nvPicPr>
          <p:cNvPr id="9" name="Picture 2" descr="https://cdn3.iconfinder.com/data/icons/education-180/64/x-06-512.png">
            <a:extLst>
              <a:ext uri="{FF2B5EF4-FFF2-40B4-BE49-F238E27FC236}">
                <a16:creationId xmlns:a16="http://schemas.microsoft.com/office/drawing/2014/main" id="{6A88C286-CD73-4514-9734-2BF1F44D79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051" y="2398832"/>
            <a:ext cx="651189" cy="6511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3ED8BB12-408B-44CC-ACB2-3E0C20192E9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831" y="3358832"/>
            <a:ext cx="678247" cy="679338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E9889FCD-DB8E-4260-B827-575783E9179C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22551" y="4221053"/>
            <a:ext cx="817901" cy="746332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F820023C-5580-484B-A97D-A86EAF583363}"/>
              </a:ext>
            </a:extLst>
          </p:cNvPr>
          <p:cNvSpPr txBox="1"/>
          <p:nvPr/>
        </p:nvSpPr>
        <p:spPr>
          <a:xfrm>
            <a:off x="1250573" y="3395777"/>
            <a:ext cx="3037045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rgbClr val="C00000"/>
                </a:solidFill>
                <a:latin typeface="Montserrat" panose="00000500000000000000" pitchFamily="2" charset="-52"/>
              </a:rPr>
              <a:t>1 624 </a:t>
            </a:r>
          </a:p>
          <a:p>
            <a:r>
              <a:rPr lang="ru-RU" sz="1400" dirty="0">
                <a:latin typeface="Montserrat" panose="00000500000000000000" pitchFamily="2" charset="-52"/>
              </a:rPr>
              <a:t>коррекционных класса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B7EF2BE-FE74-4074-9739-F9FD7304C302}"/>
              </a:ext>
            </a:extLst>
          </p:cNvPr>
          <p:cNvSpPr txBox="1"/>
          <p:nvPr/>
        </p:nvSpPr>
        <p:spPr>
          <a:xfrm>
            <a:off x="1259431" y="4290277"/>
            <a:ext cx="3113260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rgbClr val="C00000"/>
                </a:solidFill>
                <a:latin typeface="Montserrat" panose="00000500000000000000" pitchFamily="2" charset="-52"/>
              </a:rPr>
              <a:t>6 573</a:t>
            </a:r>
          </a:p>
          <a:p>
            <a:r>
              <a:rPr lang="ru-RU" sz="1400" dirty="0">
                <a:latin typeface="Montserrat" panose="00000500000000000000" pitchFamily="2" charset="-52"/>
              </a:rPr>
              <a:t>инклюзивных класса</a:t>
            </a:r>
          </a:p>
        </p:txBody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3CAA8BDD-6B06-4EDE-B2E7-2AF98497C49E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98077" y="5036184"/>
            <a:ext cx="846650" cy="807444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89310F17-210D-44D1-9C67-208577C0C3E6}"/>
              </a:ext>
            </a:extLst>
          </p:cNvPr>
          <p:cNvSpPr txBox="1"/>
          <p:nvPr/>
        </p:nvSpPr>
        <p:spPr>
          <a:xfrm>
            <a:off x="1258190" y="5036184"/>
            <a:ext cx="336825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rgbClr val="C00000"/>
                </a:solidFill>
                <a:latin typeface="Montserrat" panose="00000500000000000000" pitchFamily="2" charset="-52"/>
              </a:rPr>
              <a:t>3</a:t>
            </a:r>
            <a:r>
              <a:rPr lang="ru-RU" sz="1400" dirty="0">
                <a:solidFill>
                  <a:srgbClr val="C00000"/>
                </a:solidFill>
                <a:latin typeface="Montserrat" panose="00000500000000000000" pitchFamily="2" charset="-52"/>
              </a:rPr>
              <a:t> </a:t>
            </a:r>
            <a:r>
              <a:rPr lang="ru-RU" sz="1400" dirty="0">
                <a:latin typeface="Montserrat" panose="00000500000000000000" pitchFamily="2" charset="-52"/>
              </a:rPr>
              <a:t>«Ресурсных класса»</a:t>
            </a:r>
          </a:p>
          <a:p>
            <a:r>
              <a:rPr lang="ru-RU" sz="2400" b="1" dirty="0">
                <a:solidFill>
                  <a:srgbClr val="C00000"/>
                </a:solidFill>
                <a:latin typeface="Montserrat" panose="00000500000000000000" pitchFamily="2" charset="-52"/>
              </a:rPr>
              <a:t>2</a:t>
            </a:r>
            <a:r>
              <a:rPr lang="ru-RU" sz="1400" dirty="0">
                <a:latin typeface="Montserrat" panose="00000500000000000000" pitchFamily="2" charset="-52"/>
              </a:rPr>
              <a:t> «Автономных класса»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862C62B-F739-4302-BBE1-F8F99B5E8E8B}"/>
              </a:ext>
            </a:extLst>
          </p:cNvPr>
          <p:cNvSpPr txBox="1"/>
          <p:nvPr/>
        </p:nvSpPr>
        <p:spPr>
          <a:xfrm>
            <a:off x="1233261" y="2440557"/>
            <a:ext cx="3038994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rgbClr val="C00000"/>
                </a:solidFill>
                <a:latin typeface="Montserrat" panose="00000500000000000000" pitchFamily="2" charset="-52"/>
              </a:rPr>
              <a:t>40</a:t>
            </a:r>
            <a:r>
              <a:rPr lang="ru-RU" b="1" dirty="0">
                <a:solidFill>
                  <a:srgbClr val="C00000"/>
                </a:solidFill>
                <a:latin typeface="Montserrat" panose="00000500000000000000" pitchFamily="2" charset="-52"/>
              </a:rPr>
              <a:t> </a:t>
            </a:r>
          </a:p>
          <a:p>
            <a:r>
              <a:rPr lang="ru-RU" sz="1400" dirty="0">
                <a:latin typeface="Montserrat" panose="00000500000000000000" pitchFamily="2" charset="-52"/>
              </a:rPr>
              <a:t>коррекционных школ</a:t>
            </a:r>
          </a:p>
        </p:txBody>
      </p:sp>
      <p:sp>
        <p:nvSpPr>
          <p:cNvPr id="17" name="Объект 4">
            <a:extLst>
              <a:ext uri="{FF2B5EF4-FFF2-40B4-BE49-F238E27FC236}">
                <a16:creationId xmlns:a16="http://schemas.microsoft.com/office/drawing/2014/main" id="{96D637CF-2C04-4FE1-94F8-CA61C22E2FC1}"/>
              </a:ext>
            </a:extLst>
          </p:cNvPr>
          <p:cNvSpPr txBox="1">
            <a:spLocks/>
          </p:cNvSpPr>
          <p:nvPr/>
        </p:nvSpPr>
        <p:spPr>
          <a:xfrm>
            <a:off x="8162805" y="924675"/>
            <a:ext cx="2549242" cy="4318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Wingdings" panose="05000000000000000000" pitchFamily="2" charset="2"/>
              <a:buNone/>
              <a:defRPr sz="1800" b="1" kern="1200">
                <a:solidFill>
                  <a:srgbClr val="1C2D38"/>
                </a:solidFill>
                <a:latin typeface="Montserrat" panose="00000500000000000000" pitchFamily="2" charset="-52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None/>
              <a:defRPr sz="2000" kern="1200">
                <a:solidFill>
                  <a:srgbClr val="1C2D38"/>
                </a:solidFill>
                <a:latin typeface="Montserrat" panose="00000500000000000000" pitchFamily="2" charset="-52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None/>
              <a:defRPr sz="2000" kern="1200">
                <a:solidFill>
                  <a:srgbClr val="1C2D38"/>
                </a:solidFill>
                <a:latin typeface="Montserrat" panose="00000500000000000000" pitchFamily="2" charset="-52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None/>
              <a:defRPr sz="2000" kern="1200">
                <a:solidFill>
                  <a:srgbClr val="1C2D38"/>
                </a:solidFill>
                <a:latin typeface="Montserrat" panose="00000500000000000000" pitchFamily="2" charset="-52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None/>
              <a:defRPr sz="2000" kern="1200">
                <a:solidFill>
                  <a:srgbClr val="1C2D38"/>
                </a:solidFill>
                <a:latin typeface="Montserrat" panose="00000500000000000000" pitchFamily="2" charset="-52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600" dirty="0">
                <a:solidFill>
                  <a:schemeClr val="tx1"/>
                </a:solidFill>
              </a:rPr>
              <a:t>Проекты</a:t>
            </a:r>
          </a:p>
        </p:txBody>
      </p:sp>
      <p:sp>
        <p:nvSpPr>
          <p:cNvPr id="18" name="Объект 4">
            <a:extLst>
              <a:ext uri="{FF2B5EF4-FFF2-40B4-BE49-F238E27FC236}">
                <a16:creationId xmlns:a16="http://schemas.microsoft.com/office/drawing/2014/main" id="{929A8A77-331E-42B9-8769-2FFEF93CC2F3}"/>
              </a:ext>
            </a:extLst>
          </p:cNvPr>
          <p:cNvSpPr txBox="1">
            <a:spLocks/>
          </p:cNvSpPr>
          <p:nvPr/>
        </p:nvSpPr>
        <p:spPr>
          <a:xfrm>
            <a:off x="3996332" y="950470"/>
            <a:ext cx="3442900" cy="4318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Wingdings" panose="05000000000000000000" pitchFamily="2" charset="2"/>
              <a:buNone/>
              <a:defRPr sz="1800" b="1" kern="1200">
                <a:solidFill>
                  <a:srgbClr val="1C2D38"/>
                </a:solidFill>
                <a:latin typeface="Montserrat" panose="00000500000000000000" pitchFamily="2" charset="-52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None/>
              <a:defRPr sz="2000" kern="1200">
                <a:solidFill>
                  <a:srgbClr val="1C2D38"/>
                </a:solidFill>
                <a:latin typeface="Montserrat" panose="00000500000000000000" pitchFamily="2" charset="-52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None/>
              <a:defRPr sz="2000" kern="1200">
                <a:solidFill>
                  <a:srgbClr val="1C2D38"/>
                </a:solidFill>
                <a:latin typeface="Montserrat" panose="00000500000000000000" pitchFamily="2" charset="-52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None/>
              <a:defRPr sz="2000" kern="1200">
                <a:solidFill>
                  <a:srgbClr val="1C2D38"/>
                </a:solidFill>
                <a:latin typeface="Montserrat" panose="00000500000000000000" pitchFamily="2" charset="-52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None/>
              <a:defRPr sz="2000" kern="1200">
                <a:solidFill>
                  <a:srgbClr val="1C2D38"/>
                </a:solidFill>
                <a:latin typeface="Montserrat" panose="00000500000000000000" pitchFamily="2" charset="-52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600" dirty="0">
                <a:solidFill>
                  <a:schemeClr val="tx1"/>
                </a:solidFill>
              </a:rPr>
              <a:t>Специальные образовательные условия</a:t>
            </a:r>
          </a:p>
        </p:txBody>
      </p:sp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19FD98A8-3E87-4DCB-A46C-EF30AD27086E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1622" y="1446679"/>
            <a:ext cx="440792" cy="440790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B3ECCD63-4704-4CD7-B75B-AEEB75A9E34F}"/>
              </a:ext>
            </a:extLst>
          </p:cNvPr>
          <p:cNvSpPr txBox="1"/>
          <p:nvPr/>
        </p:nvSpPr>
        <p:spPr>
          <a:xfrm>
            <a:off x="4885563" y="1457848"/>
            <a:ext cx="303425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>
                <a:latin typeface="Montserrat" panose="00000500000000000000" pitchFamily="2" charset="-52"/>
              </a:rPr>
              <a:t>Оборудование для дистанционного </a:t>
            </a:r>
          </a:p>
          <a:p>
            <a:r>
              <a:rPr lang="ru-RU" sz="1200" dirty="0">
                <a:latin typeface="Montserrat" panose="00000500000000000000" pitchFamily="2" charset="-52"/>
              </a:rPr>
              <a:t>обучения детей-инвалидов</a:t>
            </a:r>
          </a:p>
        </p:txBody>
      </p:sp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B6CD7585-D087-414F-ABB9-074923963648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1769" y="2131795"/>
            <a:ext cx="454649" cy="454647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94384165-B9D1-431D-8BDD-5F6CA309CB89}"/>
              </a:ext>
            </a:extLst>
          </p:cNvPr>
          <p:cNvSpPr txBox="1"/>
          <p:nvPr/>
        </p:nvSpPr>
        <p:spPr>
          <a:xfrm>
            <a:off x="4885563" y="2175320"/>
            <a:ext cx="281463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>
                <a:latin typeface="Montserrat" panose="00000500000000000000" pitchFamily="2" charset="-52"/>
              </a:rPr>
              <a:t>Оборудование для мастерских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B4475D1E-E803-4E6B-B0CA-CFFEF81B9978}"/>
              </a:ext>
            </a:extLst>
          </p:cNvPr>
          <p:cNvSpPr txBox="1"/>
          <p:nvPr/>
        </p:nvSpPr>
        <p:spPr>
          <a:xfrm>
            <a:off x="4897484" y="2757676"/>
            <a:ext cx="295302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>
                <a:latin typeface="Montserrat" panose="00000500000000000000" pitchFamily="2" charset="-52"/>
              </a:rPr>
              <a:t>Оборудование для психолого-педагогического сопровождения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E65494D3-1963-4EBD-9CEC-9997EC359BB0}"/>
              </a:ext>
            </a:extLst>
          </p:cNvPr>
          <p:cNvSpPr txBox="1"/>
          <p:nvPr/>
        </p:nvSpPr>
        <p:spPr>
          <a:xfrm>
            <a:off x="4855060" y="3540485"/>
            <a:ext cx="309525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>
                <a:latin typeface="Montserrat" panose="00000500000000000000" pitchFamily="2" charset="-52"/>
              </a:rPr>
              <a:t>Диагностический инструментарий для ПМПК</a:t>
            </a:r>
          </a:p>
        </p:txBody>
      </p:sp>
      <p:pic>
        <p:nvPicPr>
          <p:cNvPr id="25" name="Picture 12" descr="https://a-t-tech.ru/upload/iblock/df9/configuration.png">
            <a:extLst>
              <a:ext uri="{FF2B5EF4-FFF2-40B4-BE49-F238E27FC236}">
                <a16:creationId xmlns:a16="http://schemas.microsoft.com/office/drawing/2014/main" id="{C015956E-0001-48DE-A75B-9534273C73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86102" y="2751171"/>
            <a:ext cx="507453" cy="5074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14" descr="https://w7.pngwing.com/pngs/38/911/png-transparent-blended-learning-education-computer-icons-instructor-led-training-others-miscellaneous-class-logo.png">
            <a:extLst>
              <a:ext uri="{FF2B5EF4-FFF2-40B4-BE49-F238E27FC236}">
                <a16:creationId xmlns:a16="http://schemas.microsoft.com/office/drawing/2014/main" id="{15357283-9176-4C40-BE0C-688A04FB61C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949952" y="3539431"/>
            <a:ext cx="696580" cy="4838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3">
            <a:extLst>
              <a:ext uri="{FF2B5EF4-FFF2-40B4-BE49-F238E27FC236}">
                <a16:creationId xmlns:a16="http://schemas.microsoft.com/office/drawing/2014/main" id="{761F8972-16B6-46F3-91F0-43E0E788BCB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8150755" y="5666814"/>
            <a:ext cx="2054291" cy="7370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8" name="Рисунок 27">
            <a:extLst>
              <a:ext uri="{FF2B5EF4-FFF2-40B4-BE49-F238E27FC236}">
                <a16:creationId xmlns:a16="http://schemas.microsoft.com/office/drawing/2014/main" id="{C05646D2-37B1-436E-88A6-C638CD87A853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7569" y="3046368"/>
            <a:ext cx="1802109" cy="900228"/>
          </a:xfrm>
          <a:prstGeom prst="rect">
            <a:avLst/>
          </a:prstGeom>
        </p:spPr>
      </p:pic>
      <p:pic>
        <p:nvPicPr>
          <p:cNvPr id="29" name="Picture 3">
            <a:extLst>
              <a:ext uri="{FF2B5EF4-FFF2-40B4-BE49-F238E27FC236}">
                <a16:creationId xmlns:a16="http://schemas.microsoft.com/office/drawing/2014/main" id="{B20836C8-E197-45D6-BC13-2A17BA083B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62805" y="4850276"/>
            <a:ext cx="2375618" cy="757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" name="Рисунок 29">
            <a:extLst>
              <a:ext uri="{FF2B5EF4-FFF2-40B4-BE49-F238E27FC236}">
                <a16:creationId xmlns:a16="http://schemas.microsoft.com/office/drawing/2014/main" id="{324AB1C5-88E7-456C-B31D-549BF99CBCDA}"/>
              </a:ext>
            </a:extLst>
          </p:cNvPr>
          <p:cNvPicPr>
            <a:picLocks noChangeAspect="1"/>
          </p:cNvPicPr>
          <p:nvPr/>
        </p:nvPicPr>
        <p:blipFill rotWithShape="1"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439400" y="4081110"/>
            <a:ext cx="1405610" cy="1213103"/>
          </a:xfrm>
          <a:prstGeom prst="rect">
            <a:avLst/>
          </a:prstGeom>
        </p:spPr>
      </p:pic>
      <p:sp>
        <p:nvSpPr>
          <p:cNvPr id="31" name="TextBox 30">
            <a:extLst>
              <a:ext uri="{FF2B5EF4-FFF2-40B4-BE49-F238E27FC236}">
                <a16:creationId xmlns:a16="http://schemas.microsoft.com/office/drawing/2014/main" id="{C895415B-6510-4A44-98A8-8AB3778D1E41}"/>
              </a:ext>
            </a:extLst>
          </p:cNvPr>
          <p:cNvSpPr txBox="1"/>
          <p:nvPr/>
        </p:nvSpPr>
        <p:spPr>
          <a:xfrm>
            <a:off x="8162206" y="3087696"/>
            <a:ext cx="129805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00" b="1" dirty="0">
                <a:solidFill>
                  <a:schemeClr val="bg1"/>
                </a:solidFill>
                <a:latin typeface="Montserrat" panose="00000500000000000000" pitchFamily="2" charset="-52"/>
              </a:rPr>
              <a:t>«Ментальное здоровье»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A336CD76-59DB-42A0-B275-F00ECD54FAA9}"/>
              </a:ext>
            </a:extLst>
          </p:cNvPr>
          <p:cNvSpPr txBox="1"/>
          <p:nvPr/>
        </p:nvSpPr>
        <p:spPr>
          <a:xfrm>
            <a:off x="10602811" y="4001272"/>
            <a:ext cx="22110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>
                <a:latin typeface="Montserrat" panose="00000500000000000000" pitchFamily="2" charset="-52"/>
              </a:rPr>
              <a:t>9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A57E9FB5-64C6-4C05-BE0C-E13013FEC83A}"/>
              </a:ext>
            </a:extLst>
          </p:cNvPr>
          <p:cNvSpPr txBox="1"/>
          <p:nvPr/>
        </p:nvSpPr>
        <p:spPr>
          <a:xfrm>
            <a:off x="9995693" y="3004897"/>
            <a:ext cx="1279745" cy="707886"/>
          </a:xfrm>
          <a:prstGeom prst="rect">
            <a:avLst/>
          </a:prstGeom>
          <a:solidFill>
            <a:srgbClr val="FFFFFF">
              <a:alpha val="69804"/>
            </a:srgbClr>
          </a:solidFill>
        </p:spPr>
        <p:txBody>
          <a:bodyPr wrap="square" rtlCol="0">
            <a:spAutoFit/>
          </a:bodyPr>
          <a:lstStyle/>
          <a:p>
            <a:r>
              <a:rPr lang="ru-RU" sz="1000" b="1" dirty="0">
                <a:latin typeface="Montserrat" panose="00000500000000000000" pitchFamily="2" charset="-52"/>
              </a:rPr>
              <a:t>Ресурсный центр </a:t>
            </a:r>
            <a:br>
              <a:rPr lang="ru-RU" sz="1000" b="1" dirty="0">
                <a:latin typeface="Montserrat" panose="00000500000000000000" pitchFamily="2" charset="-52"/>
              </a:rPr>
            </a:br>
            <a:r>
              <a:rPr lang="ru-RU" sz="1000" b="1" dirty="0">
                <a:latin typeface="Montserrat" panose="00000500000000000000" pitchFamily="2" charset="-52"/>
              </a:rPr>
              <a:t>по работе</a:t>
            </a:r>
            <a:br>
              <a:rPr lang="ru-RU" sz="1000" b="1" dirty="0">
                <a:latin typeface="Montserrat" panose="00000500000000000000" pitchFamily="2" charset="-52"/>
              </a:rPr>
            </a:br>
            <a:r>
              <a:rPr lang="ru-RU" sz="1000" b="1" dirty="0">
                <a:latin typeface="Montserrat" panose="00000500000000000000" pitchFamily="2" charset="-52"/>
              </a:rPr>
              <a:t>с детьми с РАС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AAF2702C-3405-46E7-9862-FEA7C89FBA79}"/>
              </a:ext>
            </a:extLst>
          </p:cNvPr>
          <p:cNvSpPr txBox="1"/>
          <p:nvPr/>
        </p:nvSpPr>
        <p:spPr>
          <a:xfrm>
            <a:off x="1258190" y="5872062"/>
            <a:ext cx="24288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>
                <a:solidFill>
                  <a:srgbClr val="C00000"/>
                </a:solidFill>
                <a:latin typeface="Montserrat" panose="00000500000000000000" pitchFamily="2" charset="-52"/>
              </a:rPr>
              <a:t>ОСОБАЯ ЗАБОТА!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86758CBD-35BF-44EB-B4A8-50F132702946}"/>
              </a:ext>
            </a:extLst>
          </p:cNvPr>
          <p:cNvSpPr txBox="1"/>
          <p:nvPr/>
        </p:nvSpPr>
        <p:spPr>
          <a:xfrm>
            <a:off x="4843708" y="4235239"/>
            <a:ext cx="295302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>
                <a:latin typeface="Montserrat" panose="00000500000000000000" pitchFamily="2" charset="-52"/>
              </a:rPr>
              <a:t>Дополнительное образование детей с ОВЗ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AFBD1EE8-7D3A-4202-85BB-A34C5A27BAC8}"/>
              </a:ext>
            </a:extLst>
          </p:cNvPr>
          <p:cNvSpPr txBox="1"/>
          <p:nvPr/>
        </p:nvSpPr>
        <p:spPr>
          <a:xfrm>
            <a:off x="4822901" y="4832548"/>
            <a:ext cx="33399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>
                <a:latin typeface="Montserrat" panose="00000500000000000000" pitchFamily="2" charset="-52"/>
              </a:rPr>
              <a:t>Открытие специализированных классов для детей с РАС</a:t>
            </a:r>
          </a:p>
        </p:txBody>
      </p:sp>
      <p:pic>
        <p:nvPicPr>
          <p:cNvPr id="37" name="Рисунок 36">
            <a:extLst>
              <a:ext uri="{FF2B5EF4-FFF2-40B4-BE49-F238E27FC236}">
                <a16:creationId xmlns:a16="http://schemas.microsoft.com/office/drawing/2014/main" id="{AFCA0187-257A-44F8-8E60-631ADA0AAB8B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8568" y="4259329"/>
            <a:ext cx="452991" cy="413487"/>
          </a:xfrm>
          <a:prstGeom prst="rect">
            <a:avLst/>
          </a:prstGeom>
        </p:spPr>
      </p:pic>
      <p:sp>
        <p:nvSpPr>
          <p:cNvPr id="38" name="TextBox 37">
            <a:extLst>
              <a:ext uri="{FF2B5EF4-FFF2-40B4-BE49-F238E27FC236}">
                <a16:creationId xmlns:a16="http://schemas.microsoft.com/office/drawing/2014/main" id="{C3BCAE0C-42FF-445D-86F7-AD718BE45A81}"/>
              </a:ext>
            </a:extLst>
          </p:cNvPr>
          <p:cNvSpPr txBox="1"/>
          <p:nvPr/>
        </p:nvSpPr>
        <p:spPr>
          <a:xfrm>
            <a:off x="4785352" y="5548402"/>
            <a:ext cx="369704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>
                <a:latin typeface="Montserrat" panose="00000500000000000000" pitchFamily="2" charset="-52"/>
              </a:rPr>
              <a:t>Индивидуальное питание</a:t>
            </a:r>
          </a:p>
          <a:p>
            <a:r>
              <a:rPr lang="ru-RU" sz="1200" dirty="0" err="1">
                <a:latin typeface="Montserrat" panose="00000500000000000000" pitchFamily="2" charset="-52"/>
              </a:rPr>
              <a:t>СанПин</a:t>
            </a:r>
            <a:endParaRPr lang="ru-RU" sz="1200" b="1" dirty="0">
              <a:solidFill>
                <a:srgbClr val="FF0000"/>
              </a:solidFill>
              <a:latin typeface="Montserrat" panose="00000500000000000000" pitchFamily="2" charset="-52"/>
            </a:endParaRPr>
          </a:p>
        </p:txBody>
      </p:sp>
      <p:pic>
        <p:nvPicPr>
          <p:cNvPr id="39" name="Рисунок 38">
            <a:extLst>
              <a:ext uri="{FF2B5EF4-FFF2-40B4-BE49-F238E27FC236}">
                <a16:creationId xmlns:a16="http://schemas.microsoft.com/office/drawing/2014/main" id="{35024066-8C03-4AA7-9113-A64315D8CEF4}"/>
              </a:ext>
            </a:extLst>
          </p:cNvPr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8612" y="5510116"/>
            <a:ext cx="534378" cy="534378"/>
          </a:xfrm>
          <a:prstGeom prst="rect">
            <a:avLst/>
          </a:prstGeom>
        </p:spPr>
      </p:pic>
      <p:pic>
        <p:nvPicPr>
          <p:cNvPr id="40" name="Picture 2" descr="https://r1.nubex.ru/s2642-bbe/f8007_c5/%D0%A2%D0%B5%D1%85%D0%BD%D0%B8%D1%87%D0%B5%D1%81%D0%BA%D0%B0%D1%8F.png?1653462982">
            <a:extLst>
              <a:ext uri="{FF2B5EF4-FFF2-40B4-BE49-F238E27FC236}">
                <a16:creationId xmlns:a16="http://schemas.microsoft.com/office/drawing/2014/main" id="{F4818B7B-6A75-420A-BFBE-9CF2F4BFD3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8299301" y="1400327"/>
            <a:ext cx="743653" cy="7038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1" name="TextBox 40">
            <a:extLst>
              <a:ext uri="{FF2B5EF4-FFF2-40B4-BE49-F238E27FC236}">
                <a16:creationId xmlns:a16="http://schemas.microsoft.com/office/drawing/2014/main" id="{88B1B16A-E2D4-4E11-B219-8C317FABAC44}"/>
              </a:ext>
            </a:extLst>
          </p:cNvPr>
          <p:cNvSpPr txBox="1"/>
          <p:nvPr/>
        </p:nvSpPr>
        <p:spPr>
          <a:xfrm>
            <a:off x="9207036" y="1387996"/>
            <a:ext cx="2119615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50" b="1" dirty="0">
                <a:latin typeface="Montserrat" panose="00000500000000000000" pitchFamily="2" charset="-52"/>
              </a:rPr>
              <a:t>Профессиональное обучение школьников</a:t>
            </a:r>
            <a:br>
              <a:rPr lang="ru-RU" sz="1050" b="1" dirty="0">
                <a:latin typeface="Montserrat" panose="00000500000000000000" pitchFamily="2" charset="-52"/>
              </a:rPr>
            </a:br>
            <a:r>
              <a:rPr lang="ru-RU" sz="1050" b="1" dirty="0">
                <a:latin typeface="Montserrat" panose="00000500000000000000" pitchFamily="2" charset="-52"/>
              </a:rPr>
              <a:t>с интеллектуальной  недостаточностью</a:t>
            </a:r>
          </a:p>
        </p:txBody>
      </p:sp>
      <p:sp>
        <p:nvSpPr>
          <p:cNvPr id="42" name="Прямоугольник 41">
            <a:extLst>
              <a:ext uri="{FF2B5EF4-FFF2-40B4-BE49-F238E27FC236}">
                <a16:creationId xmlns:a16="http://schemas.microsoft.com/office/drawing/2014/main" id="{427D20A5-3347-400C-AADA-ABB86121F600}"/>
              </a:ext>
            </a:extLst>
          </p:cNvPr>
          <p:cNvSpPr/>
          <p:nvPr/>
        </p:nvSpPr>
        <p:spPr>
          <a:xfrm rot="1783122">
            <a:off x="11018398" y="1430477"/>
            <a:ext cx="1005865" cy="263997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rgbClr val="FF0000"/>
                </a:solidFill>
                <a:latin typeface="Montserrat" panose="00000500000000000000" pitchFamily="2" charset="-52"/>
              </a:rPr>
              <a:t>НОВОЕ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7F4D2429-AF54-4373-AAB6-1E6FF71B2BF0}"/>
              </a:ext>
            </a:extLst>
          </p:cNvPr>
          <p:cNvSpPr txBox="1"/>
          <p:nvPr/>
        </p:nvSpPr>
        <p:spPr>
          <a:xfrm>
            <a:off x="9269937" y="2323845"/>
            <a:ext cx="2144384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50" b="1" dirty="0">
                <a:latin typeface="Montserrat" panose="00000500000000000000" pitchFamily="2" charset="-52"/>
              </a:rPr>
              <a:t>Мини-футбол </a:t>
            </a:r>
            <a:br>
              <a:rPr lang="ru-RU" sz="1050" b="1" dirty="0">
                <a:latin typeface="Montserrat" panose="00000500000000000000" pitchFamily="2" charset="-52"/>
              </a:rPr>
            </a:br>
            <a:r>
              <a:rPr lang="ru-RU" sz="1050" b="1" dirty="0">
                <a:latin typeface="Montserrat" panose="00000500000000000000" pitchFamily="2" charset="-52"/>
              </a:rPr>
              <a:t>в коррекционных школах</a:t>
            </a:r>
          </a:p>
        </p:txBody>
      </p:sp>
      <p:sp>
        <p:nvSpPr>
          <p:cNvPr id="44" name="Прямоугольник 43">
            <a:extLst>
              <a:ext uri="{FF2B5EF4-FFF2-40B4-BE49-F238E27FC236}">
                <a16:creationId xmlns:a16="http://schemas.microsoft.com/office/drawing/2014/main" id="{C524CFAA-4281-4BC6-AD63-AFD08281A22B}"/>
              </a:ext>
            </a:extLst>
          </p:cNvPr>
          <p:cNvSpPr/>
          <p:nvPr/>
        </p:nvSpPr>
        <p:spPr>
          <a:xfrm rot="1783122">
            <a:off x="10851489" y="2357473"/>
            <a:ext cx="1005865" cy="263997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rgbClr val="FF0000"/>
                </a:solidFill>
                <a:latin typeface="Montserrat" panose="00000500000000000000" pitchFamily="2" charset="-52"/>
              </a:rPr>
              <a:t>НОВОЕ</a:t>
            </a:r>
          </a:p>
        </p:txBody>
      </p:sp>
      <p:pic>
        <p:nvPicPr>
          <p:cNvPr id="45" name="Рисунок 44">
            <a:extLst>
              <a:ext uri="{FF2B5EF4-FFF2-40B4-BE49-F238E27FC236}">
                <a16:creationId xmlns:a16="http://schemas.microsoft.com/office/drawing/2014/main" id="{493B3490-4023-419E-B7F7-8875C808BA0C}"/>
              </a:ext>
            </a:extLst>
          </p:cNvPr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072320" y="2280180"/>
            <a:ext cx="1197617" cy="546966"/>
          </a:xfrm>
          <a:prstGeom prst="rect">
            <a:avLst/>
          </a:prstGeom>
        </p:spPr>
      </p:pic>
      <p:sp>
        <p:nvSpPr>
          <p:cNvPr id="46" name="Прямоугольник 45">
            <a:extLst>
              <a:ext uri="{FF2B5EF4-FFF2-40B4-BE49-F238E27FC236}">
                <a16:creationId xmlns:a16="http://schemas.microsoft.com/office/drawing/2014/main" id="{8C7FF13B-730C-4FEE-BAA6-EC2C2674570D}"/>
              </a:ext>
            </a:extLst>
          </p:cNvPr>
          <p:cNvSpPr/>
          <p:nvPr/>
        </p:nvSpPr>
        <p:spPr>
          <a:xfrm rot="1783122">
            <a:off x="11018399" y="3222337"/>
            <a:ext cx="1005865" cy="263997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rgbClr val="FF0000"/>
                </a:solidFill>
                <a:latin typeface="Montserrat" panose="00000500000000000000" pitchFamily="2" charset="-52"/>
              </a:rPr>
              <a:t>НОВОЕ</a:t>
            </a:r>
          </a:p>
        </p:txBody>
      </p:sp>
    </p:spTree>
    <p:extLst>
      <p:ext uri="{BB962C8B-B14F-4D97-AF65-F5344CB8AC3E}">
        <p14:creationId xmlns:p14="http://schemas.microsoft.com/office/powerpoint/2010/main" val="662608523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4">
            <a:extLst>
              <a:ext uri="{FF2B5EF4-FFF2-40B4-BE49-F238E27FC236}">
                <a16:creationId xmlns:a16="http://schemas.microsoft.com/office/drawing/2014/main" id="{57443C90-A83F-4BEA-821F-C74CFBDAE83C}"/>
              </a:ext>
            </a:extLst>
          </p:cNvPr>
          <p:cNvSpPr txBox="1">
            <a:spLocks/>
          </p:cNvSpPr>
          <p:nvPr/>
        </p:nvSpPr>
        <p:spPr>
          <a:xfrm>
            <a:off x="335360" y="49213"/>
            <a:ext cx="11521280" cy="71596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ru-RU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ru-RU" sz="2400" dirty="0">
                <a:solidFill>
                  <a:schemeClr val="tx1"/>
                </a:solidFill>
                <a:ea typeface="Arial"/>
                <a:cs typeface="Arial" panose="020B0604020202020204" pitchFamily="34" charset="0"/>
              </a:rPr>
              <a:t>Региональный проект «Профессиональное обучение в школе детей</a:t>
            </a:r>
            <a:br>
              <a:rPr lang="ru-RU" sz="2400" dirty="0">
                <a:solidFill>
                  <a:schemeClr val="tx1"/>
                </a:solidFill>
                <a:ea typeface="Arial"/>
                <a:cs typeface="Arial" panose="020B0604020202020204" pitchFamily="34" charset="0"/>
              </a:rPr>
            </a:br>
            <a:r>
              <a:rPr lang="ru-RU" sz="2400" dirty="0">
                <a:solidFill>
                  <a:schemeClr val="tx1"/>
                </a:solidFill>
                <a:ea typeface="Arial"/>
                <a:cs typeface="Arial" panose="020B0604020202020204" pitchFamily="34" charset="0"/>
              </a:rPr>
              <a:t>с «интеллектуальной недостаточностью»</a:t>
            </a:r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E36A505-1F1E-4C74-B381-E8B980501906}"/>
              </a:ext>
            </a:extLst>
          </p:cNvPr>
          <p:cNvSpPr txBox="1"/>
          <p:nvPr/>
        </p:nvSpPr>
        <p:spPr>
          <a:xfrm>
            <a:off x="546239" y="2113067"/>
            <a:ext cx="3481961" cy="461665"/>
          </a:xfrm>
          <a:prstGeom prst="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1200" dirty="0">
                <a:solidFill>
                  <a:schemeClr val="tx1"/>
                </a:solidFill>
                <a:latin typeface="Montserrat" panose="00000500000000000000" pitchFamily="2" charset="-52"/>
              </a:rPr>
              <a:t>Общеобразовательная школа-интернат Пермского края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3614FC9-EF8E-4A88-831C-3ACC0CA4764A}"/>
              </a:ext>
            </a:extLst>
          </p:cNvPr>
          <p:cNvSpPr txBox="1"/>
          <p:nvPr/>
        </p:nvSpPr>
        <p:spPr>
          <a:xfrm>
            <a:off x="500689" y="4957797"/>
            <a:ext cx="3612154" cy="461665"/>
          </a:xfrm>
          <a:prstGeom prst="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1200" dirty="0">
                <a:latin typeface="Montserrat" panose="00000500000000000000" pitchFamily="2" charset="-52"/>
              </a:rPr>
              <a:t>Киселевская школа-интернат </a:t>
            </a:r>
          </a:p>
          <a:p>
            <a:r>
              <a:rPr lang="ru-RU" sz="1200" dirty="0">
                <a:latin typeface="Montserrat" panose="00000500000000000000" pitchFamily="2" charset="-52"/>
              </a:rPr>
              <a:t>для обучающихся с ОВЗ </a:t>
            </a:r>
            <a:r>
              <a:rPr lang="ru-RU" sz="1200" dirty="0" err="1">
                <a:latin typeface="Montserrat" panose="00000500000000000000" pitchFamily="2" charset="-52"/>
              </a:rPr>
              <a:t>Суксунского</a:t>
            </a:r>
            <a:r>
              <a:rPr lang="ru-RU" sz="1200" dirty="0">
                <a:latin typeface="Montserrat" panose="00000500000000000000" pitchFamily="2" charset="-52"/>
              </a:rPr>
              <a:t> ГО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2935658-7F3C-4AFF-BF7A-7408792885CB}"/>
              </a:ext>
            </a:extLst>
          </p:cNvPr>
          <p:cNvSpPr txBox="1"/>
          <p:nvPr/>
        </p:nvSpPr>
        <p:spPr>
          <a:xfrm>
            <a:off x="515781" y="5582629"/>
            <a:ext cx="3612245" cy="461665"/>
          </a:xfrm>
          <a:prstGeom prst="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1200" dirty="0">
                <a:latin typeface="Montserrat" panose="00000500000000000000" pitchFamily="2" charset="-52"/>
              </a:rPr>
              <a:t>Коррекционная школа-интернат</a:t>
            </a:r>
          </a:p>
          <a:p>
            <a:r>
              <a:rPr lang="ru-RU" sz="1200" dirty="0">
                <a:latin typeface="Montserrat" panose="00000500000000000000" pitchFamily="2" charset="-52"/>
              </a:rPr>
              <a:t>для обучающихся с ОВЗ г. Чусовой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80464D2-3E93-4C1F-A476-B81280661536}"/>
              </a:ext>
            </a:extLst>
          </p:cNvPr>
          <p:cNvSpPr txBox="1"/>
          <p:nvPr/>
        </p:nvSpPr>
        <p:spPr>
          <a:xfrm>
            <a:off x="2457543" y="3345192"/>
            <a:ext cx="1552137" cy="830997"/>
          </a:xfrm>
          <a:prstGeom prst="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lIns="72000" rIns="72000" rtlCol="0">
            <a:spAutoFit/>
          </a:bodyPr>
          <a:lstStyle/>
          <a:p>
            <a:pPr algn="ctr"/>
            <a:r>
              <a:rPr lang="ru-RU" sz="1200" dirty="0">
                <a:latin typeface="Montserrat" panose="00000500000000000000" pitchFamily="2" charset="-52"/>
              </a:rPr>
              <a:t>Пермский торгово-технологический колледж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70B160B-42F9-426C-9A46-B93A795BDE61}"/>
              </a:ext>
            </a:extLst>
          </p:cNvPr>
          <p:cNvSpPr txBox="1"/>
          <p:nvPr/>
        </p:nvSpPr>
        <p:spPr>
          <a:xfrm>
            <a:off x="485507" y="1676491"/>
            <a:ext cx="364251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dirty="0">
                <a:latin typeface="Montserrat" panose="00000500000000000000" pitchFamily="2" charset="-52"/>
              </a:rPr>
              <a:t>Модель 1:  сетевое взаимодействие школы и СПО для получения профессии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89A24EF-4883-466D-9C14-BDDB662ACFB3}"/>
              </a:ext>
            </a:extLst>
          </p:cNvPr>
          <p:cNvSpPr txBox="1"/>
          <p:nvPr/>
        </p:nvSpPr>
        <p:spPr>
          <a:xfrm>
            <a:off x="435178" y="4502661"/>
            <a:ext cx="357638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dirty="0">
                <a:latin typeface="Montserrat" panose="00000500000000000000" pitchFamily="2" charset="-52"/>
              </a:rPr>
              <a:t>Модель 2:  профессиональное обучение непосредственно в школе (лицензия)</a:t>
            </a:r>
          </a:p>
        </p:txBody>
      </p:sp>
      <p:sp>
        <p:nvSpPr>
          <p:cNvPr id="11" name="Двойная стрелка вверх/вниз 16">
            <a:extLst>
              <a:ext uri="{FF2B5EF4-FFF2-40B4-BE49-F238E27FC236}">
                <a16:creationId xmlns:a16="http://schemas.microsoft.com/office/drawing/2014/main" id="{686BBF9D-CA22-4550-A916-BEA83214A56B}"/>
              </a:ext>
            </a:extLst>
          </p:cNvPr>
          <p:cNvSpPr/>
          <p:nvPr/>
        </p:nvSpPr>
        <p:spPr>
          <a:xfrm>
            <a:off x="2925697" y="2622655"/>
            <a:ext cx="615828" cy="669423"/>
          </a:xfrm>
          <a:prstGeom prst="upDownArrow">
            <a:avLst>
              <a:gd name="adj1" fmla="val 50000"/>
              <a:gd name="adj2" fmla="val 31852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600" dirty="0">
              <a:latin typeface="Montserrat" panose="00000500000000000000" pitchFamily="2" charset="-52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44994AC-366E-4603-ACC9-47929E114491}"/>
              </a:ext>
            </a:extLst>
          </p:cNvPr>
          <p:cNvSpPr txBox="1"/>
          <p:nvPr/>
        </p:nvSpPr>
        <p:spPr>
          <a:xfrm>
            <a:off x="949179" y="1100562"/>
            <a:ext cx="344189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>
                <a:latin typeface="Montserrat" panose="00000500000000000000" pitchFamily="2" charset="-52"/>
              </a:rPr>
              <a:t>Опыт работы более 5 лет</a:t>
            </a:r>
          </a:p>
        </p:txBody>
      </p:sp>
      <p:sp>
        <p:nvSpPr>
          <p:cNvPr id="13" name="Правая фигурная скобка 12">
            <a:extLst>
              <a:ext uri="{FF2B5EF4-FFF2-40B4-BE49-F238E27FC236}">
                <a16:creationId xmlns:a16="http://schemas.microsoft.com/office/drawing/2014/main" id="{2EC2B7E2-0167-49C1-966B-3A2944279113}"/>
              </a:ext>
            </a:extLst>
          </p:cNvPr>
          <p:cNvSpPr/>
          <p:nvPr/>
        </p:nvSpPr>
        <p:spPr>
          <a:xfrm>
            <a:off x="4040051" y="1100562"/>
            <a:ext cx="408372" cy="5085141"/>
          </a:xfrm>
          <a:prstGeom prst="rightBrace">
            <a:avLst/>
          </a:prstGeom>
          <a:ln w="952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>
              <a:ln w="38100">
                <a:solidFill>
                  <a:schemeClr val="tx1"/>
                </a:solidFill>
              </a:ln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5BE17FC-3789-4BCB-AC4B-F30BD372BEE3}"/>
              </a:ext>
            </a:extLst>
          </p:cNvPr>
          <p:cNvSpPr txBox="1"/>
          <p:nvPr/>
        </p:nvSpPr>
        <p:spPr>
          <a:xfrm>
            <a:off x="4300885" y="1097706"/>
            <a:ext cx="1564189" cy="2462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00" b="1" dirty="0">
                <a:solidFill>
                  <a:srgbClr val="C00000"/>
                </a:solidFill>
                <a:latin typeface="Montserrat" panose="00000500000000000000" pitchFamily="2" charset="-52"/>
              </a:rPr>
              <a:t>616</a:t>
            </a:r>
            <a:r>
              <a:rPr lang="ru-RU" sz="1100" dirty="0">
                <a:solidFill>
                  <a:srgbClr val="FF0000"/>
                </a:solidFill>
                <a:latin typeface="Montserrat" panose="00000500000000000000" pitchFamily="2" charset="-52"/>
              </a:rPr>
              <a:t> </a:t>
            </a:r>
            <a:r>
              <a:rPr lang="ru-RU" sz="1100" dirty="0">
                <a:latin typeface="Montserrat" panose="00000500000000000000" pitchFamily="2" charset="-52"/>
              </a:rPr>
              <a:t>обучающихся получили профессии:</a:t>
            </a:r>
          </a:p>
          <a:p>
            <a:pPr marL="171450" indent="-171450">
              <a:buFont typeface="Wingdings" panose="05000000000000000000" pitchFamily="2" charset="2"/>
              <a:buChar char="ü"/>
            </a:pPr>
            <a:r>
              <a:rPr lang="ru-RU" sz="1100" dirty="0">
                <a:latin typeface="Montserrat" panose="00000500000000000000" pitchFamily="2" charset="-52"/>
              </a:rPr>
              <a:t>повар</a:t>
            </a:r>
          </a:p>
          <a:p>
            <a:pPr marL="171450" indent="-171450">
              <a:buFont typeface="Wingdings" panose="05000000000000000000" pitchFamily="2" charset="2"/>
              <a:buChar char="ü"/>
            </a:pPr>
            <a:r>
              <a:rPr lang="ru-RU" sz="1100" dirty="0">
                <a:latin typeface="Montserrat" panose="00000500000000000000" pitchFamily="2" charset="-52"/>
              </a:rPr>
              <a:t>токарь</a:t>
            </a:r>
          </a:p>
          <a:p>
            <a:pPr marL="171450" indent="-171450">
              <a:buFont typeface="Wingdings" panose="05000000000000000000" pitchFamily="2" charset="2"/>
              <a:buChar char="ü"/>
            </a:pPr>
            <a:r>
              <a:rPr lang="ru-RU" sz="1100" dirty="0">
                <a:latin typeface="Montserrat" panose="00000500000000000000" pitchFamily="2" charset="-52"/>
              </a:rPr>
              <a:t>оператор ЭВМ</a:t>
            </a:r>
          </a:p>
          <a:p>
            <a:pPr marL="171450" indent="-171450">
              <a:buFont typeface="Wingdings" panose="05000000000000000000" pitchFamily="2" charset="2"/>
              <a:buChar char="ü"/>
            </a:pPr>
            <a:r>
              <a:rPr lang="ru-RU" sz="1100" dirty="0">
                <a:latin typeface="Montserrat" panose="00000500000000000000" pitchFamily="2" charset="-52"/>
              </a:rPr>
              <a:t>слесарь по ремонту автомобилей</a:t>
            </a:r>
          </a:p>
          <a:p>
            <a:pPr marL="171450" indent="-171450">
              <a:buFont typeface="Wingdings" panose="05000000000000000000" pitchFamily="2" charset="2"/>
              <a:buChar char="ü"/>
            </a:pPr>
            <a:r>
              <a:rPr lang="ru-RU" sz="1100" dirty="0">
                <a:latin typeface="Montserrat" panose="00000500000000000000" pitchFamily="2" charset="-52"/>
              </a:rPr>
              <a:t>животновод</a:t>
            </a:r>
          </a:p>
          <a:p>
            <a:pPr marL="171450" indent="-171450">
              <a:buFont typeface="Wingdings" panose="05000000000000000000" pitchFamily="2" charset="2"/>
              <a:buChar char="ü"/>
            </a:pPr>
            <a:r>
              <a:rPr lang="ru-RU" sz="1100" dirty="0" err="1">
                <a:latin typeface="Montserrat" panose="00000500000000000000" pitchFamily="2" charset="-52"/>
              </a:rPr>
              <a:t>плодоовощевод</a:t>
            </a:r>
            <a:endParaRPr lang="ru-RU" sz="1100" dirty="0">
              <a:latin typeface="Montserrat" panose="00000500000000000000" pitchFamily="2" charset="-52"/>
            </a:endParaRPr>
          </a:p>
          <a:p>
            <a:pPr marL="171450" indent="-171450">
              <a:buFont typeface="Wingdings" panose="05000000000000000000" pitchFamily="2" charset="2"/>
              <a:buChar char="ü"/>
            </a:pPr>
            <a:r>
              <a:rPr lang="ru-RU" sz="1100" dirty="0">
                <a:latin typeface="Montserrat" panose="00000500000000000000" pitchFamily="2" charset="-52"/>
              </a:rPr>
              <a:t>тракторист</a:t>
            </a:r>
          </a:p>
          <a:p>
            <a:pPr marL="171450" indent="-171450">
              <a:buFont typeface="Wingdings" panose="05000000000000000000" pitchFamily="2" charset="2"/>
              <a:buChar char="ü"/>
            </a:pPr>
            <a:r>
              <a:rPr lang="ru-RU" sz="1100" dirty="0">
                <a:latin typeface="Montserrat" panose="00000500000000000000" pitchFamily="2" charset="-52"/>
              </a:rPr>
              <a:t>каменщик</a:t>
            </a:r>
          </a:p>
          <a:p>
            <a:pPr marL="171450" indent="-171450">
              <a:buFont typeface="Wingdings" panose="05000000000000000000" pitchFamily="2" charset="2"/>
              <a:buChar char="ü"/>
            </a:pPr>
            <a:r>
              <a:rPr lang="ru-RU" sz="1100" dirty="0">
                <a:latin typeface="Montserrat" panose="00000500000000000000" pitchFamily="2" charset="-52"/>
              </a:rPr>
              <a:t>штукатур</a:t>
            </a: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CD5FF2D4-CFAA-4E90-ADED-5D0076460BFF}"/>
              </a:ext>
            </a:extLst>
          </p:cNvPr>
          <p:cNvSpPr/>
          <p:nvPr/>
        </p:nvSpPr>
        <p:spPr>
          <a:xfrm rot="20415689">
            <a:off x="268961" y="1013422"/>
            <a:ext cx="1091954" cy="31959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rgbClr val="FF0000"/>
                </a:solidFill>
              </a:rPr>
              <a:t>ФАКТ</a:t>
            </a: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E83E8FFD-F8E8-4FF9-AE12-3744ABB08BA4}"/>
              </a:ext>
            </a:extLst>
          </p:cNvPr>
          <p:cNvSpPr/>
          <p:nvPr/>
        </p:nvSpPr>
        <p:spPr>
          <a:xfrm rot="20349848">
            <a:off x="5909318" y="912439"/>
            <a:ext cx="1091954" cy="319596"/>
          </a:xfrm>
          <a:prstGeom prst="rect">
            <a:avLst/>
          </a:prstGeom>
          <a:ln>
            <a:solidFill>
              <a:srgbClr val="FF0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rgbClr val="FF0000"/>
                </a:solidFill>
              </a:rPr>
              <a:t>ПЛАН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6E58BD74-8585-42FF-9D35-6C7C69CE16C6}"/>
              </a:ext>
            </a:extLst>
          </p:cNvPr>
          <p:cNvSpPr txBox="1"/>
          <p:nvPr/>
        </p:nvSpPr>
        <p:spPr>
          <a:xfrm>
            <a:off x="6303817" y="1571797"/>
            <a:ext cx="223625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dirty="0">
                <a:solidFill>
                  <a:srgbClr val="C00000"/>
                </a:solidFill>
                <a:latin typeface="Montserrat" panose="00000500000000000000" pitchFamily="2" charset="-52"/>
              </a:rPr>
              <a:t>40</a:t>
            </a:r>
            <a:r>
              <a:rPr lang="ru-RU" sz="1200" dirty="0">
                <a:latin typeface="Montserrat" panose="00000500000000000000" pitchFamily="2" charset="-52"/>
              </a:rPr>
              <a:t> коррекционных школ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E3142CD0-B092-4F56-BBBA-E912829B0095}"/>
              </a:ext>
            </a:extLst>
          </p:cNvPr>
          <p:cNvSpPr txBox="1"/>
          <p:nvPr/>
        </p:nvSpPr>
        <p:spPr>
          <a:xfrm>
            <a:off x="6303817" y="1104519"/>
            <a:ext cx="399621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err="1">
                <a:latin typeface="Montserrat" panose="00000500000000000000" pitchFamily="2" charset="-52"/>
              </a:rPr>
              <a:t>Профобучение</a:t>
            </a:r>
            <a:r>
              <a:rPr lang="ru-RU" sz="1400" b="1" dirty="0">
                <a:latin typeface="Montserrat" panose="00000500000000000000" pitchFamily="2" charset="-52"/>
              </a:rPr>
              <a:t> в 100 % коррекционных школ, 2024г. - 2025г.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95B1C59B-4B39-4C8A-8EA2-7F9F46EB9BD4}"/>
              </a:ext>
            </a:extLst>
          </p:cNvPr>
          <p:cNvSpPr txBox="1"/>
          <p:nvPr/>
        </p:nvSpPr>
        <p:spPr>
          <a:xfrm>
            <a:off x="6303817" y="2115215"/>
            <a:ext cx="364251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dirty="0">
                <a:latin typeface="Montserrat" panose="00000500000000000000" pitchFamily="2" charset="-52"/>
              </a:rPr>
              <a:t>Модель 1:  сетевое взаимодействие школы и СПО для получения профессии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BED6A090-55DA-4C4F-A9CA-C97E8C377918}"/>
              </a:ext>
            </a:extLst>
          </p:cNvPr>
          <p:cNvSpPr txBox="1"/>
          <p:nvPr/>
        </p:nvSpPr>
        <p:spPr>
          <a:xfrm>
            <a:off x="6294292" y="4620964"/>
            <a:ext cx="357638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dirty="0">
                <a:latin typeface="Montserrat" panose="00000500000000000000" pitchFamily="2" charset="-52"/>
              </a:rPr>
              <a:t>Модель 2:  профессиональное обучение непосредственно в школе (лицензия)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975DA22A-760E-4818-84C7-1395227826E2}"/>
              </a:ext>
            </a:extLst>
          </p:cNvPr>
          <p:cNvSpPr txBox="1"/>
          <p:nvPr/>
        </p:nvSpPr>
        <p:spPr>
          <a:xfrm>
            <a:off x="6362560" y="3653516"/>
            <a:ext cx="3438666" cy="276999"/>
          </a:xfrm>
          <a:prstGeom prst="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1200" dirty="0">
                <a:latin typeface="Montserrat" panose="00000500000000000000" pitchFamily="2" charset="-52"/>
              </a:rPr>
              <a:t>СПО Пермского края</a:t>
            </a:r>
          </a:p>
        </p:txBody>
      </p:sp>
      <p:sp>
        <p:nvSpPr>
          <p:cNvPr id="22" name="Двойная стрелка вверх/вниз 33">
            <a:extLst>
              <a:ext uri="{FF2B5EF4-FFF2-40B4-BE49-F238E27FC236}">
                <a16:creationId xmlns:a16="http://schemas.microsoft.com/office/drawing/2014/main" id="{E0C357A6-C1AB-40BE-A2E8-7A006F18C0F8}"/>
              </a:ext>
            </a:extLst>
          </p:cNvPr>
          <p:cNvSpPr/>
          <p:nvPr/>
        </p:nvSpPr>
        <p:spPr>
          <a:xfrm>
            <a:off x="7878868" y="2929852"/>
            <a:ext cx="615828" cy="669423"/>
          </a:xfrm>
          <a:prstGeom prst="upDownArrow">
            <a:avLst>
              <a:gd name="adj1" fmla="val 50000"/>
              <a:gd name="adj2" fmla="val 31852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600" dirty="0">
              <a:latin typeface="Montserrat" panose="00000500000000000000" pitchFamily="2" charset="-52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C250F0C3-E474-4740-A9DF-14F5DE94A3BC}"/>
              </a:ext>
            </a:extLst>
          </p:cNvPr>
          <p:cNvSpPr txBox="1"/>
          <p:nvPr/>
        </p:nvSpPr>
        <p:spPr>
          <a:xfrm>
            <a:off x="6393016" y="2581665"/>
            <a:ext cx="3408209" cy="307777"/>
          </a:xfrm>
          <a:prstGeom prst="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1400" b="1" dirty="0">
                <a:solidFill>
                  <a:srgbClr val="C00000"/>
                </a:solidFill>
                <a:latin typeface="Montserrat" panose="00000500000000000000" pitchFamily="2" charset="-52"/>
              </a:rPr>
              <a:t>25</a:t>
            </a:r>
            <a:r>
              <a:rPr lang="ru-RU" sz="1200" b="1" dirty="0">
                <a:latin typeface="Montserrat" panose="00000500000000000000" pitchFamily="2" charset="-52"/>
              </a:rPr>
              <a:t> </a:t>
            </a:r>
            <a:r>
              <a:rPr lang="ru-RU" sz="1200" dirty="0">
                <a:latin typeface="Montserrat" panose="00000500000000000000" pitchFamily="2" charset="-52"/>
              </a:rPr>
              <a:t>коррекционных школ</a:t>
            </a:r>
            <a:endParaRPr lang="ru-RU" sz="1200" b="1" dirty="0">
              <a:latin typeface="Montserrat" panose="00000500000000000000" pitchFamily="2" charset="-52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94640BA9-BEF3-4C9B-815D-D8DD127CFC56}"/>
              </a:ext>
            </a:extLst>
          </p:cNvPr>
          <p:cNvSpPr txBox="1"/>
          <p:nvPr/>
        </p:nvSpPr>
        <p:spPr>
          <a:xfrm>
            <a:off x="6392881" y="5090928"/>
            <a:ext cx="3408344" cy="492443"/>
          </a:xfrm>
          <a:prstGeom prst="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1400" b="1" dirty="0">
                <a:solidFill>
                  <a:srgbClr val="C00000"/>
                </a:solidFill>
                <a:latin typeface="Montserrat" panose="00000500000000000000" pitchFamily="2" charset="-52"/>
              </a:rPr>
              <a:t>15</a:t>
            </a:r>
            <a:r>
              <a:rPr lang="ru-RU" sz="1200" dirty="0">
                <a:latin typeface="Montserrat" panose="00000500000000000000" pitchFamily="2" charset="-52"/>
              </a:rPr>
              <a:t> коррекционных школ</a:t>
            </a:r>
          </a:p>
          <a:p>
            <a:endParaRPr lang="ru-RU" sz="1200" b="1" dirty="0">
              <a:latin typeface="Montserrat" panose="00000500000000000000" pitchFamily="2" charset="-52"/>
            </a:endParaRPr>
          </a:p>
        </p:txBody>
      </p:sp>
      <p:sp>
        <p:nvSpPr>
          <p:cNvPr id="25" name="Правая фигурная скобка 24">
            <a:extLst>
              <a:ext uri="{FF2B5EF4-FFF2-40B4-BE49-F238E27FC236}">
                <a16:creationId xmlns:a16="http://schemas.microsoft.com/office/drawing/2014/main" id="{F2A284D4-FF48-4AF3-AB94-ED1CEB2F5A6E}"/>
              </a:ext>
            </a:extLst>
          </p:cNvPr>
          <p:cNvSpPr/>
          <p:nvPr/>
        </p:nvSpPr>
        <p:spPr>
          <a:xfrm>
            <a:off x="9927592" y="1003538"/>
            <a:ext cx="408372" cy="4579091"/>
          </a:xfrm>
          <a:prstGeom prst="rightBrace">
            <a:avLst/>
          </a:prstGeom>
          <a:ln w="952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>
              <a:ln w="38100">
                <a:solidFill>
                  <a:schemeClr val="tx1"/>
                </a:solidFill>
              </a:ln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21E8CF28-59EE-4EA0-B219-27E87393C273}"/>
              </a:ext>
            </a:extLst>
          </p:cNvPr>
          <p:cNvSpPr txBox="1"/>
          <p:nvPr/>
        </p:nvSpPr>
        <p:spPr>
          <a:xfrm>
            <a:off x="10329167" y="1003538"/>
            <a:ext cx="1768047" cy="43088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00" b="1" dirty="0">
                <a:latin typeface="Montserrat" panose="00000500000000000000" pitchFamily="2" charset="-52"/>
              </a:rPr>
              <a:t>Профессии:</a:t>
            </a:r>
          </a:p>
          <a:p>
            <a:pPr marL="171450" indent="-171450">
              <a:buFont typeface="Wingdings" panose="05000000000000000000" pitchFamily="2" charset="2"/>
              <a:buChar char="ü"/>
            </a:pPr>
            <a:r>
              <a:rPr lang="ru-RU" sz="1100" dirty="0">
                <a:latin typeface="Montserrat" panose="00000500000000000000" pitchFamily="2" charset="-52"/>
              </a:rPr>
              <a:t>печник</a:t>
            </a:r>
          </a:p>
          <a:p>
            <a:pPr marL="171450" indent="-171450">
              <a:buFont typeface="Wingdings" panose="05000000000000000000" pitchFamily="2" charset="2"/>
              <a:buChar char="ü"/>
            </a:pPr>
            <a:r>
              <a:rPr lang="ru-RU" sz="1100" dirty="0">
                <a:latin typeface="Montserrat" panose="00000500000000000000" pitchFamily="2" charset="-52"/>
              </a:rPr>
              <a:t>штукатур</a:t>
            </a:r>
          </a:p>
          <a:p>
            <a:pPr marL="171450" indent="-171450">
              <a:buFont typeface="Wingdings" panose="05000000000000000000" pitchFamily="2" charset="2"/>
              <a:buChar char="ü"/>
            </a:pPr>
            <a:r>
              <a:rPr lang="ru-RU" sz="1100" dirty="0">
                <a:latin typeface="Montserrat" panose="00000500000000000000" pitchFamily="2" charset="-52"/>
              </a:rPr>
              <a:t>маляр</a:t>
            </a:r>
          </a:p>
          <a:p>
            <a:pPr marL="171450" indent="-171450">
              <a:buFont typeface="Wingdings" panose="05000000000000000000" pitchFamily="2" charset="2"/>
              <a:buChar char="ü"/>
            </a:pPr>
            <a:r>
              <a:rPr lang="ru-RU" sz="1100" dirty="0" err="1">
                <a:latin typeface="Montserrat" panose="00000500000000000000" pitchFamily="2" charset="-52"/>
              </a:rPr>
              <a:t>плодоовощевод</a:t>
            </a:r>
            <a:endParaRPr lang="ru-RU" sz="1100" dirty="0">
              <a:latin typeface="Montserrat" panose="00000500000000000000" pitchFamily="2" charset="-52"/>
            </a:endParaRPr>
          </a:p>
          <a:p>
            <a:pPr marL="171450" indent="-171450">
              <a:buFont typeface="Wingdings" panose="05000000000000000000" pitchFamily="2" charset="2"/>
              <a:buChar char="ü"/>
            </a:pPr>
            <a:r>
              <a:rPr lang="ru-RU" sz="1100" dirty="0">
                <a:latin typeface="Montserrat" panose="00000500000000000000" pitchFamily="2" charset="-52"/>
              </a:rPr>
              <a:t>повар</a:t>
            </a:r>
          </a:p>
          <a:p>
            <a:pPr marL="171450" indent="-171450">
              <a:buFont typeface="Wingdings" panose="05000000000000000000" pitchFamily="2" charset="2"/>
              <a:buChar char="ü"/>
            </a:pPr>
            <a:r>
              <a:rPr lang="ru-RU" sz="1100" dirty="0">
                <a:latin typeface="Montserrat" panose="00000500000000000000" pitchFamily="2" charset="-52"/>
              </a:rPr>
              <a:t>токарь</a:t>
            </a:r>
          </a:p>
          <a:p>
            <a:pPr marL="171450" indent="-171450">
              <a:buFont typeface="Wingdings" panose="05000000000000000000" pitchFamily="2" charset="2"/>
              <a:buChar char="ü"/>
            </a:pPr>
            <a:r>
              <a:rPr lang="ru-RU" sz="1100" dirty="0">
                <a:latin typeface="Montserrat" panose="00000500000000000000" pitchFamily="2" charset="-52"/>
              </a:rPr>
              <a:t>тракторист-машинист</a:t>
            </a:r>
          </a:p>
          <a:p>
            <a:pPr marL="171450" indent="-171450">
              <a:buFont typeface="Wingdings" panose="05000000000000000000" pitchFamily="2" charset="2"/>
              <a:buChar char="ü"/>
            </a:pPr>
            <a:r>
              <a:rPr lang="ru-RU" sz="1100" dirty="0">
                <a:latin typeface="Montserrat" panose="00000500000000000000" pitchFamily="2" charset="-52"/>
              </a:rPr>
              <a:t>продавец</a:t>
            </a:r>
          </a:p>
          <a:p>
            <a:pPr marL="171450" indent="-171450">
              <a:buFont typeface="Wingdings" panose="05000000000000000000" pitchFamily="2" charset="2"/>
              <a:buChar char="ü"/>
            </a:pPr>
            <a:r>
              <a:rPr lang="ru-RU" sz="1100" dirty="0">
                <a:latin typeface="Montserrat" panose="00000500000000000000" pitchFamily="2" charset="-52"/>
              </a:rPr>
              <a:t>швея</a:t>
            </a:r>
          </a:p>
          <a:p>
            <a:pPr marL="171450" indent="-171450">
              <a:buFont typeface="Wingdings" panose="05000000000000000000" pitchFamily="2" charset="2"/>
              <a:buChar char="ü"/>
            </a:pPr>
            <a:r>
              <a:rPr lang="ru-RU" sz="1100" dirty="0">
                <a:latin typeface="Montserrat" panose="00000500000000000000" pitchFamily="2" charset="-52"/>
              </a:rPr>
              <a:t>портной</a:t>
            </a:r>
          </a:p>
          <a:p>
            <a:pPr marL="171450" indent="-171450">
              <a:buFont typeface="Wingdings" panose="05000000000000000000" pitchFamily="2" charset="2"/>
              <a:buChar char="ü"/>
            </a:pPr>
            <a:r>
              <a:rPr lang="ru-RU" sz="1100" dirty="0">
                <a:latin typeface="Montserrat" panose="00000500000000000000" pitchFamily="2" charset="-52"/>
              </a:rPr>
              <a:t>кондитер</a:t>
            </a:r>
          </a:p>
          <a:p>
            <a:pPr marL="171450" indent="-171450">
              <a:buFont typeface="Wingdings" panose="05000000000000000000" pitchFamily="2" charset="2"/>
              <a:buChar char="ü"/>
            </a:pPr>
            <a:r>
              <a:rPr lang="ru-RU" sz="1100" dirty="0">
                <a:latin typeface="Montserrat" panose="00000500000000000000" pitchFamily="2" charset="-52"/>
              </a:rPr>
              <a:t>парикмахер</a:t>
            </a:r>
          </a:p>
          <a:p>
            <a:pPr marL="171450" indent="-171450">
              <a:buFont typeface="Wingdings" panose="05000000000000000000" pitchFamily="2" charset="2"/>
              <a:buChar char="ü"/>
            </a:pPr>
            <a:r>
              <a:rPr lang="ru-RU" sz="1100" dirty="0">
                <a:latin typeface="Montserrat" panose="00000500000000000000" pitchFamily="2" charset="-52"/>
              </a:rPr>
              <a:t>слесарь по ремонту автомобиля</a:t>
            </a:r>
          </a:p>
          <a:p>
            <a:pPr marL="171450" indent="-171450">
              <a:buFont typeface="Wingdings" panose="05000000000000000000" pitchFamily="2" charset="2"/>
              <a:buChar char="ü"/>
            </a:pPr>
            <a:r>
              <a:rPr lang="ru-RU" sz="1100" dirty="0">
                <a:latin typeface="Montserrat" panose="00000500000000000000" pitchFamily="2" charset="-52"/>
              </a:rPr>
              <a:t>столяр</a:t>
            </a:r>
          </a:p>
          <a:p>
            <a:pPr marL="171450" indent="-171450">
              <a:buFont typeface="Wingdings" panose="05000000000000000000" pitchFamily="2" charset="2"/>
              <a:buChar char="ü"/>
            </a:pPr>
            <a:r>
              <a:rPr lang="ru-RU" sz="1100" dirty="0">
                <a:latin typeface="Montserrat" panose="00000500000000000000" pitchFamily="2" charset="-52"/>
              </a:rPr>
              <a:t>каменщик</a:t>
            </a:r>
          </a:p>
          <a:p>
            <a:pPr marL="171450" indent="-171450">
              <a:buFont typeface="Wingdings" panose="05000000000000000000" pitchFamily="2" charset="2"/>
              <a:buChar char="ü"/>
            </a:pPr>
            <a:r>
              <a:rPr lang="ru-RU" sz="1100" dirty="0">
                <a:latin typeface="Montserrat" panose="00000500000000000000" pitchFamily="2" charset="-52"/>
              </a:rPr>
              <a:t>и др.</a:t>
            </a:r>
          </a:p>
          <a:p>
            <a:endParaRPr lang="ru-RU" dirty="0"/>
          </a:p>
          <a:p>
            <a:endParaRPr lang="ru-RU" dirty="0"/>
          </a:p>
          <a:p>
            <a:endParaRPr lang="ru-RU" dirty="0"/>
          </a:p>
        </p:txBody>
      </p:sp>
      <p:sp>
        <p:nvSpPr>
          <p:cNvPr id="27" name="Двойная стрелка вверх/вниз 31">
            <a:extLst>
              <a:ext uri="{FF2B5EF4-FFF2-40B4-BE49-F238E27FC236}">
                <a16:creationId xmlns:a16="http://schemas.microsoft.com/office/drawing/2014/main" id="{BE26C88E-808A-4A18-B2A1-909DD25282ED}"/>
              </a:ext>
            </a:extLst>
          </p:cNvPr>
          <p:cNvSpPr/>
          <p:nvPr/>
        </p:nvSpPr>
        <p:spPr>
          <a:xfrm>
            <a:off x="1139692" y="2628606"/>
            <a:ext cx="615828" cy="669423"/>
          </a:xfrm>
          <a:prstGeom prst="upDownArrow">
            <a:avLst>
              <a:gd name="adj1" fmla="val 50000"/>
              <a:gd name="adj2" fmla="val 31852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600" dirty="0">
              <a:latin typeface="Montserrat" panose="00000500000000000000" pitchFamily="2" charset="-52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0762569B-7FE5-4AA3-B5FD-5854D95EAFB4}"/>
              </a:ext>
            </a:extLst>
          </p:cNvPr>
          <p:cNvSpPr txBox="1"/>
          <p:nvPr/>
        </p:nvSpPr>
        <p:spPr>
          <a:xfrm>
            <a:off x="530928" y="3338663"/>
            <a:ext cx="1834286" cy="830997"/>
          </a:xfrm>
          <a:prstGeom prst="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1200" dirty="0">
                <a:latin typeface="Montserrat" panose="00000500000000000000" pitchFamily="2" charset="-52"/>
              </a:rPr>
              <a:t>Пермский техникум промышленных и информационных технологий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3976C77F-98FE-422B-8AB4-AC4B2CD88445}"/>
              </a:ext>
            </a:extLst>
          </p:cNvPr>
          <p:cNvSpPr txBox="1"/>
          <p:nvPr/>
        </p:nvSpPr>
        <p:spPr>
          <a:xfrm>
            <a:off x="6362559" y="5772737"/>
            <a:ext cx="531365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dirty="0">
                <a:solidFill>
                  <a:srgbClr val="C00000"/>
                </a:solidFill>
                <a:latin typeface="Montserrat" panose="00000500000000000000" pitchFamily="2" charset="-52"/>
              </a:rPr>
              <a:t>ЗАДАЧА</a:t>
            </a:r>
            <a:r>
              <a:rPr lang="ru-RU" sz="1200" b="1" dirty="0">
                <a:latin typeface="Montserrat" panose="00000500000000000000" pitchFamily="2" charset="-52"/>
              </a:rPr>
              <a:t> </a:t>
            </a:r>
            <a:r>
              <a:rPr lang="ru-RU" sz="1200" dirty="0">
                <a:latin typeface="Montserrat" panose="00000500000000000000" pitchFamily="2" charset="-52"/>
              </a:rPr>
              <a:t>– заключить договоры сетевого сотрудничества</a:t>
            </a:r>
            <a:br>
              <a:rPr lang="en-US" sz="1200" dirty="0">
                <a:latin typeface="Montserrat" panose="00000500000000000000" pitchFamily="2" charset="-52"/>
              </a:rPr>
            </a:br>
            <a:r>
              <a:rPr lang="en-US" sz="1200" dirty="0">
                <a:latin typeface="Montserrat" panose="00000500000000000000" pitchFamily="2" charset="-52"/>
              </a:rPr>
              <a:t>                      </a:t>
            </a:r>
            <a:r>
              <a:rPr lang="ru-RU" sz="1200" dirty="0">
                <a:latin typeface="Montserrat" panose="00000500000000000000" pitchFamily="2" charset="-52"/>
              </a:rPr>
              <a:t>с СПО</a:t>
            </a:r>
            <a:r>
              <a:rPr lang="en-US" sz="1200" dirty="0">
                <a:latin typeface="Montserrat" panose="00000500000000000000" pitchFamily="2" charset="-52"/>
              </a:rPr>
              <a:t> </a:t>
            </a:r>
            <a:r>
              <a:rPr lang="ru-RU" sz="1200" dirty="0">
                <a:latin typeface="Montserrat" panose="00000500000000000000" pitchFamily="2" charset="-52"/>
              </a:rPr>
              <a:t>или получить лицензию на профобучение </a:t>
            </a:r>
          </a:p>
        </p:txBody>
      </p:sp>
    </p:spTree>
    <p:extLst>
      <p:ext uri="{BB962C8B-B14F-4D97-AF65-F5344CB8AC3E}">
        <p14:creationId xmlns:p14="http://schemas.microsoft.com/office/powerpoint/2010/main" val="1197946672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3">
            <a:extLst>
              <a:ext uri="{FF2B5EF4-FFF2-40B4-BE49-F238E27FC236}">
                <a16:creationId xmlns:a16="http://schemas.microsoft.com/office/drawing/2014/main" id="{36B6E7D4-85CA-4179-9C68-ACE6DDE28ACF}"/>
              </a:ext>
            </a:extLst>
          </p:cNvPr>
          <p:cNvSpPr txBox="1">
            <a:spLocks/>
          </p:cNvSpPr>
          <p:nvPr/>
        </p:nvSpPr>
        <p:spPr>
          <a:xfrm>
            <a:off x="359437" y="1028787"/>
            <a:ext cx="5760640" cy="393480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l">
              <a:spcBef>
                <a:spcPts val="1200"/>
              </a:spcBef>
              <a:buFont typeface="+mj-lt"/>
              <a:buAutoNum type="arabicPeriod"/>
            </a:pPr>
            <a:r>
              <a:rPr lang="ru-RU" sz="2400" dirty="0">
                <a:solidFill>
                  <a:schemeClr val="tx1"/>
                </a:solidFill>
              </a:rPr>
              <a:t>Детям с ОВЗ – профессию!</a:t>
            </a:r>
          </a:p>
          <a:p>
            <a:pPr marL="342900" indent="-342900" algn="l">
              <a:spcBef>
                <a:spcPts val="1200"/>
              </a:spcBef>
              <a:buFont typeface="+mj-lt"/>
              <a:buAutoNum type="arabicPeriod"/>
            </a:pPr>
            <a:r>
              <a:rPr lang="ru-RU" sz="2400" dirty="0">
                <a:solidFill>
                  <a:schemeClr val="tx1"/>
                </a:solidFill>
              </a:rPr>
              <a:t>Введение федеральных адаптированных общеобразовательных программ</a:t>
            </a:r>
            <a:br>
              <a:rPr lang="ru-RU" sz="2400" dirty="0">
                <a:solidFill>
                  <a:schemeClr val="tx1"/>
                </a:solidFill>
              </a:rPr>
            </a:br>
            <a:r>
              <a:rPr lang="ru-RU" sz="2400" dirty="0">
                <a:solidFill>
                  <a:schemeClr val="tx1"/>
                </a:solidFill>
              </a:rPr>
              <a:t>для обучающихся с ОВЗ</a:t>
            </a:r>
          </a:p>
          <a:p>
            <a:pPr marL="342900" indent="-342900" algn="l">
              <a:spcBef>
                <a:spcPts val="1200"/>
              </a:spcBef>
              <a:buFont typeface="+mj-lt"/>
              <a:buAutoNum type="arabicPeriod"/>
            </a:pPr>
            <a:r>
              <a:rPr lang="ru-RU" sz="2400" dirty="0">
                <a:solidFill>
                  <a:schemeClr val="tx1"/>
                </a:solidFill>
              </a:rPr>
              <a:t>Подготовка кадров для работы</a:t>
            </a:r>
            <a:br>
              <a:rPr lang="ru-RU" sz="2400" dirty="0">
                <a:solidFill>
                  <a:schemeClr val="tx1"/>
                </a:solidFill>
              </a:rPr>
            </a:br>
            <a:r>
              <a:rPr lang="ru-RU" sz="2400" dirty="0">
                <a:solidFill>
                  <a:schemeClr val="tx1"/>
                </a:solidFill>
              </a:rPr>
              <a:t>с детьми с ОВЗ и инвалидностью через региональный центр инклюзивного образования</a:t>
            </a:r>
          </a:p>
        </p:txBody>
      </p:sp>
      <p:pic>
        <p:nvPicPr>
          <p:cNvPr id="5" name="Picture 2" descr="https://biecom.ru/wp-content/uploads/2021/11/kratkaya-instrukcziya-nachinayushhemu-rukovoditelyu-kak-delegirovat-zadachi-sotrudnikam-pic001.jpg">
            <a:extLst>
              <a:ext uri="{FF2B5EF4-FFF2-40B4-BE49-F238E27FC236}">
                <a16:creationId xmlns:a16="http://schemas.microsoft.com/office/drawing/2014/main" id="{4CC15677-14B2-44AB-A690-1311434D48F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931" r="11296"/>
          <a:stretch/>
        </p:blipFill>
        <p:spPr bwMode="auto">
          <a:xfrm>
            <a:off x="6000750" y="1169044"/>
            <a:ext cx="5855889" cy="3654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Текст 4">
            <a:extLst>
              <a:ext uri="{FF2B5EF4-FFF2-40B4-BE49-F238E27FC236}">
                <a16:creationId xmlns:a16="http://schemas.microsoft.com/office/drawing/2014/main" id="{090EA7BA-7B64-465D-8937-E47D4F83B2B6}"/>
              </a:ext>
            </a:extLst>
          </p:cNvPr>
          <p:cNvSpPr txBox="1">
            <a:spLocks/>
          </p:cNvSpPr>
          <p:nvPr/>
        </p:nvSpPr>
        <p:spPr>
          <a:xfrm>
            <a:off x="1362634" y="49213"/>
            <a:ext cx="10494005" cy="7159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ru-RU" sz="2400" dirty="0">
                <a:solidFill>
                  <a:schemeClr val="tx1"/>
                </a:solidFill>
              </a:rPr>
              <a:t>Идем к цели!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7C6803BA-08BF-4EAB-8F9F-DF68E7BD6C3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555"/>
          <a:stretch/>
        </p:blipFill>
        <p:spPr>
          <a:xfrm>
            <a:off x="359437" y="49213"/>
            <a:ext cx="1003197" cy="7159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8464374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763207A4-54BA-93B6-FCD9-3EB92E2A526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65"/>
            <a:ext cx="12192000" cy="6856835"/>
          </a:xfrm>
          <a:prstGeom prst="rect">
            <a:avLst/>
          </a:prstGeom>
        </p:spPr>
      </p:pic>
      <p:sp>
        <p:nvSpPr>
          <p:cNvPr id="10" name="Текст 12" descr="текстовый блок с названием презентации на титуле" title="Название презентации — Титул">
            <a:extLst>
              <a:ext uri="{FF2B5EF4-FFF2-40B4-BE49-F238E27FC236}">
                <a16:creationId xmlns:a16="http://schemas.microsoft.com/office/drawing/2014/main" id="{4BBB347F-9713-6F48-E1B3-C51641014AF0}"/>
              </a:ext>
            </a:extLst>
          </p:cNvPr>
          <p:cNvSpPr txBox="1">
            <a:spLocks/>
          </p:cNvSpPr>
          <p:nvPr/>
        </p:nvSpPr>
        <p:spPr>
          <a:xfrm>
            <a:off x="346076" y="1268413"/>
            <a:ext cx="8015500" cy="377983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ru-RU"/>
            </a:defPPr>
            <a:lvl1pPr marL="0" indent="0" algn="l" defTabSz="914400" rtl="0" eaLnBrk="1" latinLnBrk="0" hangingPunct="1"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PermianSlabSerifTypeface" panose="02000000000000000000" pitchFamily="50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4000" dirty="0">
                <a:solidFill>
                  <a:schemeClr val="tx1"/>
                </a:solidFill>
              </a:rPr>
              <a:t>Дополнительное образование и воспитание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C0BE40EE-B06C-F13B-50CE-D42EC0924E0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4847" b="99677" l="1973" r="99314">
                        <a14:foregroundMark x1="30017" y1="27464" x2="30017" y2="27464"/>
                        <a14:foregroundMark x1="46569" y1="4847" x2="46569" y2="4847"/>
                        <a14:foregroundMark x1="41424" y1="92569" x2="41424" y2="92569"/>
                        <a14:foregroundMark x1="7804" y1="56058" x2="7804" y2="56058"/>
                        <a14:foregroundMark x1="3859" y1="27302" x2="3859" y2="27302"/>
                        <a14:foregroundMark x1="3431" y1="63328" x2="3431" y2="63328"/>
                        <a14:foregroundMark x1="2744" y1="30533" x2="2744" y2="30533"/>
                        <a14:foregroundMark x1="2058" y1="64297" x2="2058" y2="64297"/>
                        <a14:foregroundMark x1="1973" y1="35057" x2="1973" y2="35057"/>
                        <a14:foregroundMark x1="92882" y1="32633" x2="92882" y2="32633"/>
                        <a14:foregroundMark x1="45540" y1="26656" x2="45540" y2="26656"/>
                        <a14:foregroundMark x1="45369" y1="18578" x2="45369" y2="18578"/>
                        <a14:foregroundMark x1="37479" y1="70921" x2="37479" y2="70921"/>
                        <a14:foregroundMark x1="65866" y1="77221" x2="65866" y2="77221"/>
                        <a14:foregroundMark x1="67667" y1="76737" x2="67667" y2="76737"/>
                        <a14:foregroundMark x1="69983" y1="76090" x2="69983" y2="76090"/>
                        <a14:foregroundMark x1="66038" y1="75606" x2="66038" y2="75606"/>
                        <a14:foregroundMark x1="65952" y1="74313" x2="65952" y2="74313"/>
                        <a14:foregroundMark x1="66810" y1="74637" x2="66810" y2="74637"/>
                        <a14:foregroundMark x1="66123" y1="74637" x2="66123" y2="74637"/>
                        <a14:foregroundMark x1="65952" y1="79483" x2="65952" y2="79483"/>
                        <a14:foregroundMark x1="50858" y1="51535" x2="50858" y2="51535"/>
                        <a14:foregroundMark x1="65952" y1="85460" x2="65952" y2="85460"/>
                        <a14:foregroundMark x1="68010" y1="85784" x2="68010" y2="85784"/>
                        <a14:foregroundMark x1="70154" y1="85460" x2="70154" y2="85460"/>
                        <a14:foregroundMark x1="72384" y1="85460" x2="72384" y2="85460"/>
                        <a14:foregroundMark x1="74099" y1="85460" x2="74099" y2="85460"/>
                        <a14:foregroundMark x1="75901" y1="87561" x2="75901" y2="87561"/>
                        <a14:foregroundMark x1="77702" y1="86914" x2="77702" y2="86914"/>
                        <a14:foregroundMark x1="79760" y1="87722" x2="79760" y2="87722"/>
                        <a14:foregroundMark x1="66552" y1="96123" x2="66552" y2="96123"/>
                        <a14:foregroundMark x1="68696" y1="95477" x2="68696" y2="95477"/>
                        <a14:foregroundMark x1="71098" y1="95477" x2="71098" y2="95477"/>
                        <a14:foregroundMark x1="72813" y1="94992" x2="72813" y2="94992"/>
                        <a14:foregroundMark x1="75300" y1="94023" x2="75300" y2="94023"/>
                        <a14:foregroundMark x1="77101" y1="94184" x2="77101" y2="94184"/>
                        <a14:foregroundMark x1="78559" y1="94669" x2="78559" y2="94669"/>
                        <a14:foregroundMark x1="80446" y1="94830" x2="80446" y2="94830"/>
                        <a14:foregroundMark x1="86621" y1="96446" x2="86621" y2="96446"/>
                        <a14:foregroundMark x1="34305" y1="90792" x2="34305" y2="90792"/>
                        <a14:foregroundMark x1="31818" y1="89822" x2="31818" y2="89822"/>
                        <a14:foregroundMark x1="99314" y1="58805" x2="99314" y2="58805"/>
                        <a14:foregroundMark x1="73928" y1="94830" x2="73928" y2="94830"/>
                        <a14:foregroundMark x1="73842" y1="98223" x2="73842" y2="98223"/>
                        <a14:foregroundMark x1="85763" y1="99677" x2="85763" y2="99677"/>
                        <a14:foregroundMark x1="65677" y1="88811" x2="65677" y2="88811"/>
                        <a14:foregroundMark x1="65863" y1="94406" x2="65863" y2="94406"/>
                        <a14:foregroundMark x1="78108" y1="83916" x2="78108" y2="83916"/>
                        <a14:foregroundMark x1="85343" y1="94406" x2="85343" y2="94406"/>
                        <a14:foregroundMark x1="87755" y1="98601" x2="87755" y2="98601"/>
                        <a14:foregroundMark x1="77737" y1="89860" x2="77737" y2="89860"/>
                        <a14:foregroundMark x1="65863" y1="87413" x2="65863" y2="87413"/>
                        <a14:foregroundMark x1="65863" y1="93357" x2="65863" y2="93357"/>
                        <a14:foregroundMark x1="65677" y1="95804" x2="65677" y2="95804"/>
                        <a14:foregroundMark x1="24490" y1="87762" x2="24490" y2="87762"/>
                        <a14:foregroundMark x1="23562" y1="88811" x2="23562" y2="88811"/>
                        <a14:foregroundMark x1="23748" y1="84615" x2="23748" y2="84615"/>
                        <a14:foregroundMark x1="65677" y1="87063" x2="65677" y2="87063"/>
                        <a14:foregroundMark x1="65863" y1="87413" x2="65863" y2="87413"/>
                        <a14:foregroundMark x1="65677" y1="87063" x2="65677" y2="87063"/>
                        <a14:foregroundMark x1="65677" y1="87413" x2="65677" y2="87413"/>
                        <a14:foregroundMark x1="65492" y1="87413" x2="65492" y2="87413"/>
                        <a14:foregroundMark x1="79221" y1="87413" x2="79221" y2="87413"/>
                        <a14:foregroundMark x1="79221" y1="86713" x2="79221" y2="86713"/>
                        <a14:foregroundMark x1="79406" y1="87762" x2="79406" y2="87762"/>
                        <a14:foregroundMark x1="79221" y1="87413" x2="79221" y2="87413"/>
                        <a14:foregroundMark x1="71985" y1="86713" x2="71985" y2="86713"/>
                        <a14:foregroundMark x1="71985" y1="86713" x2="71985" y2="86713"/>
                        <a14:foregroundMark x1="71985" y1="87762" x2="71985" y2="87762"/>
                        <a14:foregroundMark x1="65863" y1="87413" x2="65863" y2="87413"/>
                        <a14:foregroundMark x1="65677" y1="87413" x2="65677" y2="87413"/>
                        <a14:foregroundMark x1="65863" y1="86713" x2="65863" y2="86713"/>
                        <a14:foregroundMark x1="65863" y1="87762" x2="65863" y2="87762"/>
                        <a14:foregroundMark x1="79406" y1="86713" x2="79406" y2="86713"/>
                        <a14:foregroundMark x1="79406" y1="87063" x2="79406" y2="87063"/>
                        <a14:foregroundMark x1="79406" y1="86713" x2="79406" y2="86713"/>
                        <a14:foregroundMark x1="79035" y1="87063" x2="79035" y2="8706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08628" y="389728"/>
            <a:ext cx="2238062" cy="1188131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2F208E33-F0C7-45AA-9708-CFD85665E8E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6523" y="450439"/>
            <a:ext cx="722868" cy="10667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0891642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44990B8-EF23-4249-ABC2-EC7A5D41C8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>
                <a:solidFill>
                  <a:srgbClr val="C00000"/>
                </a:solidFill>
              </a:rPr>
              <a:t>Патриотизм — это не только слова, но и дела!</a:t>
            </a:r>
            <a:br>
              <a:rPr lang="ru-RU" b="1" dirty="0">
                <a:solidFill>
                  <a:srgbClr val="C00000"/>
                </a:solidFill>
              </a:rPr>
            </a:b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0723D93-E9A7-4CDB-B5C8-7390E4E0C1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193369"/>
            <a:ext cx="10515600" cy="4983594"/>
          </a:xfrm>
        </p:spPr>
        <p:txBody>
          <a:bodyPr>
            <a:noAutofit/>
          </a:bodyPr>
          <a:lstStyle/>
          <a:p>
            <a:r>
              <a:rPr lang="ru-RU" sz="2000" b="1" dirty="0">
                <a:latin typeface="Bookman Old Style" panose="02050604050505020204" pitchFamily="18" charset="0"/>
              </a:rPr>
              <a:t>Объединения патриотической направленности</a:t>
            </a:r>
          </a:p>
          <a:p>
            <a:r>
              <a:rPr lang="ru-RU" sz="2000" dirty="0">
                <a:latin typeface="Bookman Old Style" panose="02050604050505020204" pitchFamily="18" charset="0"/>
              </a:rPr>
              <a:t>волонтерские отряды – 285 обучающихся, объединение Пост № 1</a:t>
            </a:r>
          </a:p>
          <a:p>
            <a:pPr marL="268287" indent="0">
              <a:buNone/>
            </a:pPr>
            <a:endParaRPr lang="ru-RU" sz="2000" dirty="0">
              <a:latin typeface="Bookman Old Style" panose="02050604050505020204" pitchFamily="18" charset="0"/>
            </a:endParaRPr>
          </a:p>
          <a:p>
            <a:r>
              <a:rPr lang="ru-RU" sz="2000" b="1" dirty="0">
                <a:latin typeface="Bookman Old Style" panose="02050604050505020204" pitchFamily="18" charset="0"/>
              </a:rPr>
              <a:t>Юнармейское движение в школах</a:t>
            </a:r>
            <a:r>
              <a:rPr lang="ru-RU" sz="2000" dirty="0">
                <a:latin typeface="Bookman Old Style" panose="02050604050505020204" pitchFamily="18" charset="0"/>
              </a:rPr>
              <a:t> </a:t>
            </a:r>
            <a:endParaRPr lang="ru-RU" sz="2000" b="1" dirty="0">
              <a:latin typeface="Bookman Old Style" panose="02050604050505020204" pitchFamily="18" charset="0"/>
            </a:endParaRPr>
          </a:p>
          <a:p>
            <a:r>
              <a:rPr lang="ru-RU" sz="2000" b="1" dirty="0">
                <a:solidFill>
                  <a:srgbClr val="C00000"/>
                </a:solidFill>
                <a:latin typeface="Bookman Old Style" panose="02050604050505020204" pitchFamily="18" charset="0"/>
              </a:rPr>
              <a:t>      21 </a:t>
            </a:r>
            <a:r>
              <a:rPr lang="ru-RU" sz="2000" dirty="0">
                <a:latin typeface="Bookman Old Style" panose="02050604050505020204" pitchFamily="18" charset="0"/>
              </a:rPr>
              <a:t>юнармейских отрядов, в прошлом уч.году-15</a:t>
            </a:r>
          </a:p>
          <a:p>
            <a:r>
              <a:rPr lang="ru-RU" sz="2000" b="1" dirty="0">
                <a:solidFill>
                  <a:srgbClr val="C00000"/>
                </a:solidFill>
                <a:latin typeface="Bookman Old Style" panose="02050604050505020204" pitchFamily="18" charset="0"/>
              </a:rPr>
              <a:t>       299 </a:t>
            </a:r>
            <a:r>
              <a:rPr lang="ru-RU" sz="2000" dirty="0">
                <a:latin typeface="Bookman Old Style" panose="02050604050505020204" pitchFamily="18" charset="0"/>
              </a:rPr>
              <a:t>юнармейцев</a:t>
            </a:r>
          </a:p>
          <a:p>
            <a:endParaRPr lang="ru-RU" sz="2000" b="1" dirty="0">
              <a:latin typeface="Bookman Old Style" panose="02050604050505020204" pitchFamily="18" charset="0"/>
            </a:endParaRPr>
          </a:p>
          <a:p>
            <a:r>
              <a:rPr lang="ru-RU" sz="2000" b="1" dirty="0">
                <a:latin typeface="Bookman Old Style" panose="02050604050505020204" pitchFamily="18" charset="0"/>
              </a:rPr>
              <a:t>Военно-спортивные направления в школах</a:t>
            </a:r>
          </a:p>
          <a:p>
            <a:r>
              <a:rPr lang="ru-RU" sz="2000" dirty="0">
                <a:latin typeface="Bookman Old Style" panose="02050604050505020204" pitchFamily="18" charset="0"/>
              </a:rPr>
              <a:t>кадетские классы, «Юные пожарные» -  21  обучающихся</a:t>
            </a:r>
          </a:p>
          <a:p>
            <a:r>
              <a:rPr lang="ru-RU" sz="2000" dirty="0">
                <a:latin typeface="Bookman Old Style" panose="02050604050505020204" pitchFamily="18" charset="0"/>
              </a:rPr>
              <a:t>«Юные инспектора движения» -  66 (66)  обучающихся</a:t>
            </a:r>
          </a:p>
          <a:p>
            <a:endParaRPr lang="ru-RU" sz="2000" dirty="0">
              <a:latin typeface="Bookman Old Style" panose="02050604050505020204" pitchFamily="18" charset="0"/>
            </a:endParaRPr>
          </a:p>
          <a:p>
            <a:pPr marL="0" indent="0">
              <a:buNone/>
            </a:pPr>
            <a:r>
              <a:rPr lang="ru-RU" sz="2000" b="1" dirty="0">
                <a:solidFill>
                  <a:srgbClr val="002060"/>
                </a:solidFill>
                <a:latin typeface="Bookman Old Style" panose="02050604050505020204" pitchFamily="18" charset="0"/>
              </a:rPr>
              <a:t>РДДМ </a:t>
            </a:r>
            <a:r>
              <a:rPr lang="ru-RU" sz="2000" dirty="0">
                <a:latin typeface="Bookman Old Style" panose="02050604050505020204" pitchFamily="18" charset="0"/>
              </a:rPr>
              <a:t>– 5 образовательных организаций (</a:t>
            </a:r>
            <a:r>
              <a:rPr lang="ru-RU" sz="2000" dirty="0" err="1">
                <a:latin typeface="Bookman Old Style" panose="02050604050505020204" pitchFamily="18" charset="0"/>
              </a:rPr>
              <a:t>Ординская</a:t>
            </a:r>
            <a:r>
              <a:rPr lang="ru-RU" sz="2000" dirty="0">
                <a:latin typeface="Bookman Old Style" panose="02050604050505020204" pitchFamily="18" charset="0"/>
              </a:rPr>
              <a:t> СОШ, </a:t>
            </a:r>
            <a:r>
              <a:rPr lang="ru-RU" sz="2000" dirty="0" err="1">
                <a:latin typeface="Bookman Old Style" panose="02050604050505020204" pitchFamily="18" charset="0"/>
              </a:rPr>
              <a:t>Медянская</a:t>
            </a:r>
            <a:r>
              <a:rPr lang="ru-RU" sz="2000" dirty="0">
                <a:latin typeface="Bookman Old Style" panose="02050604050505020204" pitchFamily="18" charset="0"/>
              </a:rPr>
              <a:t> СОШ, </a:t>
            </a:r>
            <a:r>
              <a:rPr lang="ru-RU" sz="2000" dirty="0" err="1">
                <a:latin typeface="Bookman Old Style" panose="02050604050505020204" pitchFamily="18" charset="0"/>
              </a:rPr>
              <a:t>Красноясыльская</a:t>
            </a:r>
            <a:r>
              <a:rPr lang="ru-RU" sz="2000" dirty="0">
                <a:latin typeface="Bookman Old Style" panose="02050604050505020204" pitchFamily="18" charset="0"/>
              </a:rPr>
              <a:t> ООШ, </a:t>
            </a:r>
            <a:r>
              <a:rPr lang="ru-RU" sz="2000" dirty="0" err="1">
                <a:latin typeface="Bookman Old Style" panose="02050604050505020204" pitchFamily="18" charset="0"/>
              </a:rPr>
              <a:t>Карьевская</a:t>
            </a:r>
            <a:r>
              <a:rPr lang="ru-RU" sz="2000" dirty="0">
                <a:latin typeface="Bookman Old Style" panose="02050604050505020204" pitchFamily="18" charset="0"/>
              </a:rPr>
              <a:t> СОШ, </a:t>
            </a:r>
            <a:r>
              <a:rPr lang="ru-RU" sz="2000" dirty="0" err="1">
                <a:latin typeface="Bookman Old Style" panose="02050604050505020204" pitchFamily="18" charset="0"/>
              </a:rPr>
              <a:t>Ашапская</a:t>
            </a:r>
            <a:r>
              <a:rPr lang="ru-RU" sz="2000" dirty="0">
                <a:latin typeface="Bookman Old Style" panose="02050604050505020204" pitchFamily="18" charset="0"/>
              </a:rPr>
              <a:t> СОШ)</a:t>
            </a:r>
          </a:p>
          <a:p>
            <a:endParaRPr lang="ru-RU" sz="2000" dirty="0">
              <a:latin typeface="Bookman Old Style" panose="02050604050505020204" pitchFamily="18" charset="0"/>
            </a:endParaRPr>
          </a:p>
          <a:p>
            <a:endParaRPr lang="ru-RU" sz="1400" dirty="0">
              <a:latin typeface="Montserrat" panose="00000500000000000000" pitchFamily="2" charset="-52"/>
            </a:endParaRPr>
          </a:p>
        </p:txBody>
      </p:sp>
    </p:spTree>
    <p:extLst>
      <p:ext uri="{BB962C8B-B14F-4D97-AF65-F5344CB8AC3E}">
        <p14:creationId xmlns:p14="http://schemas.microsoft.com/office/powerpoint/2010/main" val="4152608091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4CDBDCD-F16A-4C05-80E8-00B3311F08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42265"/>
          </a:xfrm>
        </p:spPr>
        <p:txBody>
          <a:bodyPr>
            <a:normAutofit fontScale="90000"/>
          </a:bodyPr>
          <a:lstStyle/>
          <a:p>
            <a:r>
              <a:rPr lang="ru-RU" sz="2400" b="1" dirty="0"/>
              <a:t>Учебная неделя начинается с разговоров о важном!</a:t>
            </a:r>
            <a:br>
              <a:rPr lang="ru-RU" sz="2400" b="1" dirty="0"/>
            </a:br>
            <a:r>
              <a:rPr lang="ru-RU" sz="2400" b="1" dirty="0"/>
              <a:t>Ключевые темы:</a:t>
            </a:r>
            <a:br>
              <a:rPr lang="ru-RU" sz="2400" b="1" dirty="0"/>
            </a:br>
            <a:endParaRPr lang="ru-RU" sz="2400" b="1" dirty="0"/>
          </a:p>
        </p:txBody>
      </p:sp>
      <p:pic>
        <p:nvPicPr>
          <p:cNvPr id="4" name="Picture 16" descr="https://sun9-10.userapi.com/impg/Gp33MBpcbuA_ZEJJtzSllXY1E5Ek0yuStizRhQ/YcBhWEg5DJw.jpg?size=1280x638&amp;quality=95&amp;sign=95e24c76e0741d17cc1ed77b928aaeb4&amp;type=album">
            <a:extLst>
              <a:ext uri="{FF2B5EF4-FFF2-40B4-BE49-F238E27FC236}">
                <a16:creationId xmlns:a16="http://schemas.microsoft.com/office/drawing/2014/main" id="{5F7FF396-C048-42A2-8D46-4E11C635759B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320" y="887015"/>
            <a:ext cx="3038302" cy="15170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8" descr="https://sun9-74.userapi.com/impg/fUUvjLskToMD34KbLkpO2J20dbcYWpIwNqNEWA/-w6w_KIbJ7s.jpg?size=1280x1280&amp;quality=95&amp;sign=3ea37b9a9dc8aba264b195217591df74&amp;type=album">
            <a:extLst>
              <a:ext uri="{FF2B5EF4-FFF2-40B4-BE49-F238E27FC236}">
                <a16:creationId xmlns:a16="http://schemas.microsoft.com/office/drawing/2014/main" id="{C5BB9253-270C-4720-8668-3CBC325332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3512" y="730083"/>
            <a:ext cx="1451751" cy="1451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12" descr="https://sun9-53.userapi.com/impg/tQUszdbz_Hk8VN5pNu7uVx08GNNWVvWvAaXmzQ/hSqcGGJY0V8.jpg?size=1280x720&amp;quality=95&amp;sign=de92d5258bf115c731aa5b9528501a8b&amp;type=album">
            <a:extLst>
              <a:ext uri="{FF2B5EF4-FFF2-40B4-BE49-F238E27FC236}">
                <a16:creationId xmlns:a16="http://schemas.microsoft.com/office/drawing/2014/main" id="{7F03FBBB-B547-4595-9778-6AE2945962C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089528" y="771255"/>
            <a:ext cx="3133345" cy="14744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18" descr="https://sun9-55.userapi.com/impg/1wTUjZbCZgjsA82QmDaVBUiH-Q3bYxlQIy05cQ/i1a5a4qDXT8.jpg?size=1080x1080&amp;quality=95&amp;sign=1b0f7ad4083fd43b425e823d6d52255e&amp;type=album">
            <a:extLst>
              <a:ext uri="{FF2B5EF4-FFF2-40B4-BE49-F238E27FC236}">
                <a16:creationId xmlns:a16="http://schemas.microsoft.com/office/drawing/2014/main" id="{382934BF-A0AC-4AF1-9975-FF3C30475E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22873" y="251612"/>
            <a:ext cx="1511555" cy="1511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14" descr="https://sun9-37.userapi.com/impg/bT36f1SPYtFnsprauJIPsM_FyYm4UIBk1eKFsw/psq1Hkirmkg.jpg?size=1080x1080&amp;quality=95&amp;sign=40291112f7f479b2ea3201a56f359d44&amp;type=album">
            <a:extLst>
              <a:ext uri="{FF2B5EF4-FFF2-40B4-BE49-F238E27FC236}">
                <a16:creationId xmlns:a16="http://schemas.microsoft.com/office/drawing/2014/main" id="{069732AF-7CF8-4C1F-BD23-57D5861AD4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05779" y="375082"/>
            <a:ext cx="1491642" cy="1491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C9892BBF-B87C-453E-9C15-AAD21CD29186}"/>
              </a:ext>
            </a:extLst>
          </p:cNvPr>
          <p:cNvSpPr/>
          <p:nvPr/>
        </p:nvSpPr>
        <p:spPr>
          <a:xfrm>
            <a:off x="402957" y="2546792"/>
            <a:ext cx="874104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C00000"/>
                </a:solidFill>
                <a:latin typeface="Montserrat" panose="00000500000000000000" pitchFamily="2" charset="-52"/>
              </a:rPr>
              <a:t>100 %</a:t>
            </a:r>
            <a:r>
              <a:rPr lang="ru-RU" b="1" dirty="0">
                <a:latin typeface="Montserrat" panose="00000500000000000000" pitchFamily="2" charset="-52"/>
              </a:rPr>
              <a:t> обучающихся охвачены разговорами о важном </a:t>
            </a: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5D05DAB2-91DE-475B-B304-E6CE8AB2F272}"/>
              </a:ext>
            </a:extLst>
          </p:cNvPr>
          <p:cNvSpPr/>
          <p:nvPr/>
        </p:nvSpPr>
        <p:spPr>
          <a:xfrm>
            <a:off x="402957" y="3058828"/>
            <a:ext cx="7135329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C00000"/>
                </a:solidFill>
              </a:rPr>
              <a:t>Наш флаг – наше единство!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804CD272-B91F-4A55-A789-6DE21780EF62}"/>
              </a:ext>
            </a:extLst>
          </p:cNvPr>
          <p:cNvSpPr/>
          <p:nvPr/>
        </p:nvSpPr>
        <p:spPr>
          <a:xfrm>
            <a:off x="268320" y="3458938"/>
            <a:ext cx="3885226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dirty="0">
                <a:latin typeface="Montserrat" panose="00000500000000000000" pitchFamily="2" charset="-52"/>
              </a:rPr>
              <a:t>Построение классов перед первым уроком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dirty="0">
                <a:latin typeface="Montserrat" panose="00000500000000000000" pitchFamily="2" charset="-52"/>
              </a:rPr>
              <a:t>Вынос флага знаменной группой (</a:t>
            </a:r>
            <a:r>
              <a:rPr lang="ru-RU" i="1" dirty="0">
                <a:latin typeface="Montserrat" panose="00000500000000000000" pitchFamily="2" charset="-52"/>
              </a:rPr>
              <a:t>обучающиеся, показавшие высокие достижения в учебе, спорте и творчестве</a:t>
            </a:r>
            <a:r>
              <a:rPr lang="ru-RU" dirty="0">
                <a:latin typeface="Montserrat" panose="00000500000000000000" pitchFamily="2" charset="-52"/>
              </a:rPr>
              <a:t>)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dirty="0">
                <a:latin typeface="Montserrat" panose="00000500000000000000" pitchFamily="2" charset="-52"/>
              </a:rPr>
              <a:t>Информационная часть мероприятия</a:t>
            </a: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7B4DCF50-E175-4A22-9DE7-07F4D4E06087}"/>
              </a:ext>
            </a:extLst>
          </p:cNvPr>
          <p:cNvSpPr/>
          <p:nvPr/>
        </p:nvSpPr>
        <p:spPr>
          <a:xfrm>
            <a:off x="4253701" y="3058828"/>
            <a:ext cx="3665933" cy="24929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C00000"/>
                </a:solidFill>
                <a:latin typeface="PermianSlabSerifTypeface" panose="02000000000000000000" pitchFamily="50" charset="0"/>
              </a:rPr>
              <a:t>В жизни всегда есть место подвигу</a:t>
            </a:r>
            <a:r>
              <a:rPr lang="en-US" sz="2400" b="1" dirty="0">
                <a:solidFill>
                  <a:srgbClr val="C00000"/>
                </a:solidFill>
                <a:latin typeface="PermianSlabSerifTypeface" panose="02000000000000000000" pitchFamily="50" charset="0"/>
              </a:rPr>
              <a:t>!</a:t>
            </a:r>
            <a:endParaRPr lang="ru-RU" sz="2400" b="1" dirty="0">
              <a:solidFill>
                <a:srgbClr val="C00000"/>
              </a:solidFill>
              <a:latin typeface="PermianSlabSerifTypeface" panose="02000000000000000000" pitchFamily="50" charset="0"/>
            </a:endParaRPr>
          </a:p>
          <a:p>
            <a:r>
              <a:rPr lang="ru-RU" b="1" dirty="0">
                <a:latin typeface="Montserrat" panose="00000500000000000000"/>
              </a:rPr>
              <a:t> Всероссийский образовательный проект «Парта Героя» </a:t>
            </a:r>
            <a:r>
              <a:rPr lang="ru-RU" dirty="0">
                <a:latin typeface="Montserrat" panose="00000500000000000000"/>
              </a:rPr>
              <a:t>(в рамках проекта «Новая школа» партии «Единая Россия») </a:t>
            </a:r>
          </a:p>
          <a:p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B4C6DF5E-8714-42E3-968C-2FC9FC4EABC2}"/>
              </a:ext>
            </a:extLst>
          </p:cNvPr>
          <p:cNvSpPr/>
          <p:nvPr/>
        </p:nvSpPr>
        <p:spPr>
          <a:xfrm>
            <a:off x="8222873" y="4824858"/>
            <a:ext cx="3130928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dirty="0">
                <a:latin typeface="Montserrat" panose="00000500000000000000"/>
              </a:rPr>
              <a:t>создание экспозиций, посвященных памяти</a:t>
            </a:r>
            <a:br>
              <a:rPr lang="ru-RU" dirty="0">
                <a:latin typeface="Montserrat" panose="00000500000000000000"/>
              </a:rPr>
            </a:br>
            <a:r>
              <a:rPr lang="ru-RU" dirty="0">
                <a:latin typeface="Montserrat" panose="00000500000000000000"/>
              </a:rPr>
              <a:t>героев-выпускников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dirty="0">
                <a:latin typeface="Montserrat" panose="00000500000000000000"/>
              </a:rPr>
              <a:t>музейные уголки памяти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dirty="0">
                <a:latin typeface="Montserrat" panose="00000500000000000000"/>
              </a:rPr>
              <a:t>проведение мероприятий в память о героях </a:t>
            </a:r>
            <a:endParaRPr lang="ru-RU" dirty="0"/>
          </a:p>
        </p:txBody>
      </p:sp>
      <p:pic>
        <p:nvPicPr>
          <p:cNvPr id="3076" name="Picture 4" descr="pic">
            <a:extLst>
              <a:ext uri="{FF2B5EF4-FFF2-40B4-BE49-F238E27FC236}">
                <a16:creationId xmlns:a16="http://schemas.microsoft.com/office/drawing/2014/main" id="{81F7F7F3-4163-4BC9-8FF6-8780FE14C8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83450" y="2021518"/>
            <a:ext cx="2501955" cy="25791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82159581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F4EE91B-4340-4515-AF3B-9F1DDBC403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77912" y="365125"/>
            <a:ext cx="5975888" cy="1325563"/>
          </a:xfrm>
        </p:spPr>
        <p:txBody>
          <a:bodyPr>
            <a:normAutofit/>
          </a:bodyPr>
          <a:lstStyle/>
          <a:p>
            <a:r>
              <a:rPr lang="ru-RU" sz="2800" dirty="0">
                <a:latin typeface="PermianSlabSerifTypeface" panose="02000000000000000000" pitchFamily="50" charset="0"/>
              </a:rPr>
              <a:t>Музей – это о нас и для нас!</a:t>
            </a:r>
            <a:br>
              <a:rPr lang="ru-RU" sz="2800" dirty="0"/>
            </a:br>
            <a:endParaRPr lang="ru-RU" sz="2800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73D02B7-5945-4E93-B50E-FFDA5CE4C3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86400" y="1193369"/>
            <a:ext cx="5867400" cy="4983594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ru-RU" dirty="0"/>
              <a:t>2 школьных музея имеют аттестацию: МБОУ «</a:t>
            </a:r>
            <a:r>
              <a:rPr lang="ru-RU" dirty="0" err="1"/>
              <a:t>Карьевская</a:t>
            </a:r>
            <a:r>
              <a:rPr lang="ru-RU" dirty="0"/>
              <a:t> СОШ»(рук. </a:t>
            </a:r>
            <a:r>
              <a:rPr lang="ru-RU" dirty="0" err="1"/>
              <a:t>Фатыкова</a:t>
            </a:r>
            <a:r>
              <a:rPr lang="ru-RU" dirty="0"/>
              <a:t> З.Х.), МБОУ  «</a:t>
            </a:r>
            <a:r>
              <a:rPr lang="ru-RU" dirty="0" err="1"/>
              <a:t>Красноясыльская</a:t>
            </a:r>
            <a:r>
              <a:rPr lang="ru-RU" dirty="0"/>
              <a:t> ООШ» (</a:t>
            </a:r>
            <a:r>
              <a:rPr lang="ru-RU" dirty="0" err="1"/>
              <a:t>рук.Бабушкина</a:t>
            </a:r>
            <a:r>
              <a:rPr lang="ru-RU" dirty="0"/>
              <a:t> З.С.). </a:t>
            </a:r>
          </a:p>
          <a:p>
            <a:pPr algn="just"/>
            <a:r>
              <a:rPr lang="ru-RU" dirty="0"/>
              <a:t> МБОУ «</a:t>
            </a:r>
            <a:r>
              <a:rPr lang="ru-RU" dirty="0" err="1"/>
              <a:t>Ашапская</a:t>
            </a:r>
            <a:r>
              <a:rPr lang="ru-RU" dirty="0"/>
              <a:t> СОШ» филиал «</a:t>
            </a:r>
            <a:r>
              <a:rPr lang="ru-RU" dirty="0" err="1"/>
              <a:t>Малоашапская</a:t>
            </a:r>
            <a:r>
              <a:rPr lang="ru-RU" dirty="0"/>
              <a:t> ООШ» работают  совместно с поселением, (рук. </a:t>
            </a:r>
            <a:r>
              <a:rPr lang="ru-RU" dirty="0" err="1"/>
              <a:t>Аросланова</a:t>
            </a:r>
            <a:r>
              <a:rPr lang="ru-RU" dirty="0"/>
              <a:t> </a:t>
            </a:r>
            <a:r>
              <a:rPr lang="ru-RU" dirty="0" err="1"/>
              <a:t>Фаиля</a:t>
            </a:r>
            <a:r>
              <a:rPr lang="ru-RU" dirty="0"/>
              <a:t> </a:t>
            </a:r>
            <a:r>
              <a:rPr lang="ru-RU" dirty="0" err="1"/>
              <a:t>Закиевна</a:t>
            </a:r>
            <a:r>
              <a:rPr lang="ru-RU" dirty="0"/>
              <a:t>).</a:t>
            </a:r>
          </a:p>
          <a:p>
            <a:pPr algn="just"/>
            <a:r>
              <a:rPr lang="ru-RU" dirty="0"/>
              <a:t>Возобновил работу аттестованный музей в с.</a:t>
            </a:r>
            <a:r>
              <a:rPr lang="en-US" dirty="0"/>
              <a:t>II-</a:t>
            </a:r>
            <a:r>
              <a:rPr lang="ru-RU" dirty="0"/>
              <a:t>Ключики (рук. Теплых В.В.) </a:t>
            </a:r>
          </a:p>
          <a:p>
            <a:pPr algn="just"/>
            <a:r>
              <a:rPr lang="ru-RU" dirty="0"/>
              <a:t>МБОУ «</a:t>
            </a:r>
            <a:r>
              <a:rPr lang="ru-RU" dirty="0" err="1"/>
              <a:t>Медянская</a:t>
            </a:r>
            <a:r>
              <a:rPr lang="ru-RU" dirty="0"/>
              <a:t> СОШ»  школьный музей создан, но не имеет аттестации</a:t>
            </a:r>
          </a:p>
          <a:p>
            <a:endParaRPr lang="ru-RU" dirty="0"/>
          </a:p>
        </p:txBody>
      </p:sp>
      <p:pic>
        <p:nvPicPr>
          <p:cNvPr id="4" name="Picture 2" descr="ddDrYWAZfTU">
            <a:extLst>
              <a:ext uri="{FF2B5EF4-FFF2-40B4-BE49-F238E27FC236}">
                <a16:creationId xmlns:a16="http://schemas.microsoft.com/office/drawing/2014/main" id="{92B92847-3BEA-4C63-B966-FCB683614A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0637" y="3527344"/>
            <a:ext cx="3029382" cy="30293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3" descr="aHetnBP0LLE">
            <a:extLst>
              <a:ext uri="{FF2B5EF4-FFF2-40B4-BE49-F238E27FC236}">
                <a16:creationId xmlns:a16="http://schemas.microsoft.com/office/drawing/2014/main" id="{F98E4865-95A6-4330-ACC2-B87016399F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2934" y="360108"/>
            <a:ext cx="4424788" cy="29705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38191933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649D4D4-95D6-421C-BA3C-CB0091B1FB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solidFill>
                  <a:srgbClr val="C00000"/>
                </a:solidFill>
              </a:rPr>
              <a:t>Маленькие дела с большой любовью!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B2ECCD8B-47DD-46C9-9AD6-460D368A03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  <a:spcBef>
                <a:spcPts val="600"/>
              </a:spcBef>
            </a:pPr>
            <a:r>
              <a:rPr lang="en-US" i="1" u="sng" dirty="0">
                <a:solidFill>
                  <a:srgbClr val="0070C0"/>
                </a:solidFill>
                <a:latin typeface="Montserrat" panose="00000500000000000000" pitchFamily="2" charset="-52"/>
              </a:rPr>
              <a:t>#</a:t>
            </a:r>
            <a:r>
              <a:rPr lang="ru-RU" i="1" u="sng" dirty="0" err="1">
                <a:solidFill>
                  <a:srgbClr val="0070C0"/>
                </a:solidFill>
                <a:latin typeface="Montserrat" panose="00000500000000000000" pitchFamily="2" charset="-52"/>
              </a:rPr>
              <a:t>МыВместе</a:t>
            </a:r>
            <a:endParaRPr lang="ru-RU" i="1" u="sng" dirty="0">
              <a:solidFill>
                <a:srgbClr val="0070C0"/>
              </a:solidFill>
              <a:latin typeface="Montserrat" panose="00000500000000000000" pitchFamily="2" charset="-52"/>
            </a:endParaRPr>
          </a:p>
          <a:p>
            <a:pPr>
              <a:lnSpc>
                <a:spcPct val="80000"/>
              </a:lnSpc>
              <a:spcBef>
                <a:spcPts val="600"/>
              </a:spcBef>
            </a:pPr>
            <a:r>
              <a:rPr lang="en-US" i="1" u="sng" dirty="0">
                <a:solidFill>
                  <a:srgbClr val="0070C0"/>
                </a:solidFill>
                <a:latin typeface="Montserrat" panose="00000500000000000000" pitchFamily="2" charset="-52"/>
              </a:rPr>
              <a:t>#</a:t>
            </a:r>
            <a:r>
              <a:rPr lang="ru-RU" i="1" u="sng" dirty="0" err="1">
                <a:solidFill>
                  <a:srgbClr val="0070C0"/>
                </a:solidFill>
                <a:latin typeface="Montserrat" panose="00000500000000000000" pitchFamily="2" charset="-52"/>
              </a:rPr>
              <a:t>МыРядом</a:t>
            </a:r>
            <a:endParaRPr lang="ru-RU" i="1" u="sng" dirty="0">
              <a:solidFill>
                <a:srgbClr val="0070C0"/>
              </a:solidFill>
              <a:latin typeface="Montserrat" panose="00000500000000000000" pitchFamily="2" charset="-52"/>
            </a:endParaRPr>
          </a:p>
          <a:p>
            <a:pPr>
              <a:lnSpc>
                <a:spcPct val="80000"/>
              </a:lnSpc>
              <a:spcBef>
                <a:spcPts val="600"/>
              </a:spcBef>
            </a:pPr>
            <a:r>
              <a:rPr lang="en-US" i="1" u="sng" dirty="0">
                <a:solidFill>
                  <a:srgbClr val="0070C0"/>
                </a:solidFill>
                <a:latin typeface="Montserrat" panose="00000500000000000000" pitchFamily="2" charset="-52"/>
              </a:rPr>
              <a:t>#</a:t>
            </a:r>
            <a:r>
              <a:rPr lang="ru-RU" i="1" u="sng" dirty="0" err="1">
                <a:solidFill>
                  <a:srgbClr val="0070C0"/>
                </a:solidFill>
                <a:latin typeface="Montserrat" panose="00000500000000000000" pitchFamily="2" charset="-52"/>
              </a:rPr>
              <a:t>ОткрытыеСердца</a:t>
            </a:r>
            <a:endParaRPr lang="ru-RU" i="1" u="sng" dirty="0">
              <a:solidFill>
                <a:srgbClr val="0070C0"/>
              </a:solidFill>
              <a:latin typeface="Montserrat" panose="00000500000000000000" pitchFamily="2" charset="-52"/>
            </a:endParaRPr>
          </a:p>
          <a:p>
            <a:pPr>
              <a:lnSpc>
                <a:spcPct val="80000"/>
              </a:lnSpc>
              <a:spcBef>
                <a:spcPts val="600"/>
              </a:spcBef>
            </a:pPr>
            <a:r>
              <a:rPr lang="en-US" i="1" u="sng" dirty="0">
                <a:solidFill>
                  <a:srgbClr val="0070C0"/>
                </a:solidFill>
                <a:latin typeface="Montserrat" panose="00000500000000000000" pitchFamily="2" charset="-52"/>
              </a:rPr>
              <a:t>#</a:t>
            </a:r>
            <a:r>
              <a:rPr lang="ru-RU" i="1" u="sng" dirty="0" err="1">
                <a:solidFill>
                  <a:srgbClr val="0070C0"/>
                </a:solidFill>
                <a:latin typeface="Montserrat" panose="00000500000000000000" pitchFamily="2" charset="-52"/>
              </a:rPr>
              <a:t>ВремяДобрыхДел</a:t>
            </a:r>
            <a:endParaRPr lang="ru-RU" i="1" u="sng" dirty="0">
              <a:solidFill>
                <a:srgbClr val="0070C0"/>
              </a:solidFill>
              <a:latin typeface="Montserrat" panose="00000500000000000000" pitchFamily="2" charset="-52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FD32A259-EE96-4180-B42A-6D65E1497823}"/>
              </a:ext>
            </a:extLst>
          </p:cNvPr>
          <p:cNvSpPr/>
          <p:nvPr/>
        </p:nvSpPr>
        <p:spPr>
          <a:xfrm rot="10800000" flipV="1">
            <a:off x="862904" y="4453142"/>
            <a:ext cx="7240477" cy="14280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80000"/>
              </a:lnSpc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ru-RU" sz="2400" dirty="0">
                <a:latin typeface="Montserrat" panose="00000500000000000000" pitchFamily="2" charset="-52"/>
              </a:rPr>
              <a:t>изготовление окопных свечей, маскировочных сетей</a:t>
            </a:r>
          </a:p>
          <a:p>
            <a:pPr marL="285750" indent="-285750">
              <a:lnSpc>
                <a:spcPct val="80000"/>
              </a:lnSpc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ru-RU" sz="2400" dirty="0">
                <a:latin typeface="Montserrat" panose="00000500000000000000" pitchFamily="2" charset="-52"/>
              </a:rPr>
              <a:t>открытки и письма участникам СВО</a:t>
            </a:r>
          </a:p>
          <a:p>
            <a:pPr marL="285750" indent="-285750">
              <a:lnSpc>
                <a:spcPct val="80000"/>
              </a:lnSpc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ru-RU" sz="2400" dirty="0">
                <a:latin typeface="Montserrat" panose="00000500000000000000" pitchFamily="2" charset="-52"/>
              </a:rPr>
              <a:t>гуманитарная помощь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59D2C25C-0B4A-478F-8A6E-060910EDCFA2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201"/>
          <a:stretch/>
        </p:blipFill>
        <p:spPr>
          <a:xfrm>
            <a:off x="5251204" y="1440920"/>
            <a:ext cx="1942837" cy="2300286"/>
          </a:xfrm>
          <a:prstGeom prst="rect">
            <a:avLst/>
          </a:prstGeom>
        </p:spPr>
      </p:pic>
      <p:pic>
        <p:nvPicPr>
          <p:cNvPr id="7" name="Picture 4" descr="https://sun9-32.userapi.com/impg/8JywTBLxH5ylQIlw6smE1vTY58-VqRn3krBIPg/g9rV2_2YqnY.jpg?size=1280x853&amp;quality=95&amp;sign=70e0cc06de2c2a46df321f333dacd7a1&amp;type=album">
            <a:extLst>
              <a:ext uri="{FF2B5EF4-FFF2-40B4-BE49-F238E27FC236}">
                <a16:creationId xmlns:a16="http://schemas.microsoft.com/office/drawing/2014/main" id="{5FB216DA-23AC-4D47-9FF2-FBDF82B106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3381" y="1440920"/>
            <a:ext cx="3318006" cy="22111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Объект 9">
            <a:extLst>
              <a:ext uri="{FF2B5EF4-FFF2-40B4-BE49-F238E27FC236}">
                <a16:creationId xmlns:a16="http://schemas.microsoft.com/office/drawing/2014/main" id="{CF357F2D-3FCB-48B8-89C5-F660FA2727C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28741" y="3952068"/>
            <a:ext cx="2999699" cy="27162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4917404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svetlana-smirnova.dou-malysh.ru/images/deti_14.png">
            <a:extLst>
              <a:ext uri="{FF2B5EF4-FFF2-40B4-BE49-F238E27FC236}">
                <a16:creationId xmlns:a16="http://schemas.microsoft.com/office/drawing/2014/main" id="{87B1D4CD-200C-43D7-A3D0-DA59A89B19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94800" y="2666894"/>
            <a:ext cx="4317301" cy="3685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Текст 4">
            <a:extLst>
              <a:ext uri="{FF2B5EF4-FFF2-40B4-BE49-F238E27FC236}">
                <a16:creationId xmlns:a16="http://schemas.microsoft.com/office/drawing/2014/main" id="{EDEF0C3D-34FC-4ECD-85D9-E4F5AA0F4B9E}"/>
              </a:ext>
            </a:extLst>
          </p:cNvPr>
          <p:cNvSpPr txBox="1">
            <a:spLocks/>
          </p:cNvSpPr>
          <p:nvPr/>
        </p:nvSpPr>
        <p:spPr>
          <a:xfrm>
            <a:off x="335360" y="49213"/>
            <a:ext cx="11521280" cy="7159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ru-RU" sz="2400" dirty="0">
                <a:solidFill>
                  <a:schemeClr val="tx1"/>
                </a:solidFill>
              </a:rPr>
              <a:t>Отдыхаем и развиваемся вместе!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E15AE22-680C-49C4-ADFA-2D4D3A7854C0}"/>
              </a:ext>
            </a:extLst>
          </p:cNvPr>
          <p:cNvSpPr txBox="1"/>
          <p:nvPr/>
        </p:nvSpPr>
        <p:spPr>
          <a:xfrm>
            <a:off x="9362096" y="4178729"/>
            <a:ext cx="1383777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500" b="1" dirty="0">
                <a:solidFill>
                  <a:srgbClr val="C00000"/>
                </a:solidFill>
                <a:latin typeface="Montserrat" panose="00000500000000000000" pitchFamily="2" charset="-52"/>
              </a:rPr>
              <a:t>15</a:t>
            </a:r>
            <a:r>
              <a:rPr lang="ru-RU" sz="1500" dirty="0">
                <a:solidFill>
                  <a:srgbClr val="C00000"/>
                </a:solidFill>
                <a:latin typeface="Montserrat" panose="00000500000000000000" pitchFamily="2" charset="-52"/>
              </a:rPr>
              <a:t> </a:t>
            </a:r>
            <a:r>
              <a:rPr lang="ru-RU" sz="1500" dirty="0">
                <a:latin typeface="Montserrat" panose="00000500000000000000" pitchFamily="2" charset="-52"/>
              </a:rPr>
              <a:t>смен</a:t>
            </a:r>
          </a:p>
          <a:p>
            <a:r>
              <a:rPr lang="ru-RU" sz="1500" b="1" dirty="0">
                <a:solidFill>
                  <a:srgbClr val="C00000"/>
                </a:solidFill>
                <a:latin typeface="Montserrat" panose="00000500000000000000" pitchFamily="2" charset="-52"/>
              </a:rPr>
              <a:t>1500</a:t>
            </a:r>
            <a:r>
              <a:rPr lang="ru-RU" sz="1500" dirty="0">
                <a:latin typeface="Montserrat" panose="00000500000000000000" pitchFamily="2" charset="-52"/>
              </a:rPr>
              <a:t> человек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B65BA421-76F2-42B9-A4FA-A9970E45BA1A}"/>
              </a:ext>
            </a:extLst>
          </p:cNvPr>
          <p:cNvSpPr/>
          <p:nvPr/>
        </p:nvSpPr>
        <p:spPr>
          <a:xfrm>
            <a:off x="239108" y="1904476"/>
            <a:ext cx="9002428" cy="4801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 defTabSz="5334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Font typeface="Wingdings" panose="05000000000000000000" pitchFamily="2" charset="2"/>
              <a:buChar char="§"/>
            </a:pPr>
            <a:r>
              <a:rPr lang="ru-RU" sz="1400" dirty="0">
                <a:latin typeface="Montserrat" panose="00000500000000000000" pitchFamily="2" charset="-52"/>
              </a:rPr>
              <a:t>Краевые профильные лагеря научно-технической, туристско-краеведческой, экологической направленности, поддержка лидеров детских общественных объединений</a:t>
            </a: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D4EA903D-F52B-4DB7-80AC-EFFA50665B1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359" y="2568628"/>
            <a:ext cx="2267119" cy="1511708"/>
          </a:xfrm>
          <a:prstGeom prst="rect">
            <a:avLst/>
          </a:prstGeom>
        </p:spPr>
      </p:pic>
      <p:pic>
        <p:nvPicPr>
          <p:cNvPr id="11" name="Рисунок 12">
            <a:extLst>
              <a:ext uri="{FF2B5EF4-FFF2-40B4-BE49-F238E27FC236}">
                <a16:creationId xmlns:a16="http://schemas.microsoft.com/office/drawing/2014/main" id="{F93FA449-A7EE-4C65-8B87-26D72CEBE9DE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819631" y="2568628"/>
            <a:ext cx="2153822" cy="15117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Рисунок 11" descr="FVomvaHGlUA.jpg">
            <a:extLst>
              <a:ext uri="{FF2B5EF4-FFF2-40B4-BE49-F238E27FC236}">
                <a16:creationId xmlns:a16="http://schemas.microsoft.com/office/drawing/2014/main" id="{1E34254F-F70B-4FA4-846A-CEC55BB78BD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39912" y="2561976"/>
            <a:ext cx="2288429" cy="1526812"/>
          </a:xfrm>
          <a:prstGeom prst="rect">
            <a:avLst/>
          </a:prstGeom>
        </p:spPr>
      </p:pic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419551F6-7797-4E23-A160-FDE0BBF3C20E}"/>
              </a:ext>
            </a:extLst>
          </p:cNvPr>
          <p:cNvSpPr/>
          <p:nvPr/>
        </p:nvSpPr>
        <p:spPr>
          <a:xfrm>
            <a:off x="239108" y="4212271"/>
            <a:ext cx="699989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>
              <a:buFont typeface="Wingdings" panose="05000000000000000000" pitchFamily="2" charset="2"/>
              <a:buChar char="§"/>
            </a:pPr>
            <a:r>
              <a:rPr lang="ru-RU" sz="1400" dirty="0">
                <a:latin typeface="Montserrat" panose="00000500000000000000" pitchFamily="2" charset="-52"/>
              </a:rPr>
              <a:t>Краевые профильные смены-погружения для детей интересующихся наукой, искусством и спортом</a:t>
            </a:r>
          </a:p>
        </p:txBody>
      </p:sp>
      <p:pic>
        <p:nvPicPr>
          <p:cNvPr id="14" name="Picture 4" descr="https://sun9-72.userapi.com/impg/zCJwAxTj8xMM5CjEH2INvVHvXxTmo7hQIpLgew/ZBrbKCyVRME.jpg?size=2560x1707&amp;quality=95&amp;sign=a29a5f27679c626b800d2f945ebc0fa6&amp;type=album">
            <a:extLst>
              <a:ext uri="{FF2B5EF4-FFF2-40B4-BE49-F238E27FC236}">
                <a16:creationId xmlns:a16="http://schemas.microsoft.com/office/drawing/2014/main" id="{36624917-81E8-416A-BECD-71F486583C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359" y="4781555"/>
            <a:ext cx="2263157" cy="15090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6" descr="https://sun9-45.userapi.com/impg/dgfswOAn5dOGdUVpeJ6Coc379HA7bvLc_-4kWw/PrLJOLjWcT0.jpg?size=2560x1707&amp;quality=95&amp;sign=0089447b382ab65dc932d6cc9d26f098&amp;type=album">
            <a:extLst>
              <a:ext uri="{FF2B5EF4-FFF2-40B4-BE49-F238E27FC236}">
                <a16:creationId xmlns:a16="http://schemas.microsoft.com/office/drawing/2014/main" id="{F316BB9F-2EFE-4A79-BE45-17DE86EEB6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9631" y="4794220"/>
            <a:ext cx="2241331" cy="14945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8" descr="https://sun9-7.userapi.com/impg/b0q3Zv07GgF5eyt0s9RG_GXjK653iYqcbdKRow/N5mds_qUzvk.jpg?size=2560x1707&amp;quality=95&amp;sign=ac486bf8f372bc95ee03f147a3fe24c9&amp;type=album">
            <a:extLst>
              <a:ext uri="{FF2B5EF4-FFF2-40B4-BE49-F238E27FC236}">
                <a16:creationId xmlns:a16="http://schemas.microsoft.com/office/drawing/2014/main" id="{1967EE26-12E7-45BD-9B8D-5384D52228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1618" y="4779667"/>
            <a:ext cx="2263157" cy="15090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5F2C137D-5CFA-44DE-9657-62CCAAF4B69B}"/>
              </a:ext>
            </a:extLst>
          </p:cNvPr>
          <p:cNvSpPr/>
          <p:nvPr/>
        </p:nvSpPr>
        <p:spPr>
          <a:xfrm>
            <a:off x="335360" y="902148"/>
            <a:ext cx="8413943" cy="6217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5334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1600" b="1" dirty="0">
                <a:latin typeface="Montserrat" panose="00000500000000000000" pitchFamily="2" charset="-52"/>
              </a:rPr>
              <a:t>Лагеря с дневным пребыванием детей на базе школ:</a:t>
            </a:r>
          </a:p>
          <a:p>
            <a:pPr lvl="0" defTabSz="5334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1600" b="1" dirty="0">
                <a:solidFill>
                  <a:srgbClr val="C00000"/>
                </a:solidFill>
                <a:latin typeface="Montserrat" panose="00000500000000000000" pitchFamily="2" charset="-52"/>
              </a:rPr>
              <a:t>446</a:t>
            </a:r>
            <a:r>
              <a:rPr lang="ru-RU" sz="1600" b="1" dirty="0">
                <a:latin typeface="Montserrat" panose="00000500000000000000" pitchFamily="2" charset="-52"/>
              </a:rPr>
              <a:t> </a:t>
            </a:r>
            <a:r>
              <a:rPr lang="ru-RU" sz="1600" dirty="0">
                <a:latin typeface="Montserrat" panose="00000500000000000000" pitchFamily="2" charset="-52"/>
              </a:rPr>
              <a:t>школ,</a:t>
            </a:r>
            <a:r>
              <a:rPr lang="ru-RU" sz="1600" b="1" dirty="0">
                <a:latin typeface="Montserrat" panose="00000500000000000000" pitchFamily="2" charset="-52"/>
              </a:rPr>
              <a:t> </a:t>
            </a:r>
            <a:r>
              <a:rPr lang="ru-RU" sz="1600" b="1" dirty="0">
                <a:solidFill>
                  <a:srgbClr val="C00000"/>
                </a:solidFill>
                <a:latin typeface="Montserrat" panose="00000500000000000000" pitchFamily="2" charset="-52"/>
              </a:rPr>
              <a:t>827</a:t>
            </a:r>
            <a:r>
              <a:rPr lang="ru-RU" sz="1600" b="1" dirty="0">
                <a:latin typeface="Montserrat" panose="00000500000000000000" pitchFamily="2" charset="-52"/>
              </a:rPr>
              <a:t> </a:t>
            </a:r>
            <a:r>
              <a:rPr lang="ru-RU" sz="1600" dirty="0">
                <a:latin typeface="Montserrat" panose="00000500000000000000" pitchFamily="2" charset="-52"/>
              </a:rPr>
              <a:t>смен,</a:t>
            </a:r>
            <a:r>
              <a:rPr lang="ru-RU" sz="1600" b="1" dirty="0">
                <a:latin typeface="Montserrat" panose="00000500000000000000" pitchFamily="2" charset="-52"/>
              </a:rPr>
              <a:t> </a:t>
            </a:r>
            <a:r>
              <a:rPr lang="ru-RU" sz="1600" b="1" dirty="0">
                <a:solidFill>
                  <a:srgbClr val="C00000"/>
                </a:solidFill>
                <a:latin typeface="Montserrat" panose="00000500000000000000" pitchFamily="2" charset="-52"/>
              </a:rPr>
              <a:t>63 013 </a:t>
            </a:r>
            <a:r>
              <a:rPr lang="ru-RU" sz="1600" dirty="0">
                <a:latin typeface="Montserrat" panose="00000500000000000000" pitchFamily="2" charset="-52"/>
              </a:rPr>
              <a:t>человек</a:t>
            </a:r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3FB97FF4-96B2-41F0-902E-66F664AC66C5}"/>
              </a:ext>
            </a:extLst>
          </p:cNvPr>
          <p:cNvSpPr/>
          <p:nvPr/>
        </p:nvSpPr>
        <p:spPr>
          <a:xfrm>
            <a:off x="335360" y="1572680"/>
            <a:ext cx="2800148" cy="3139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5334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1600" b="1" dirty="0">
                <a:latin typeface="Montserrat" panose="00000500000000000000" pitchFamily="2" charset="-52"/>
              </a:rPr>
              <a:t>Профильные смены:</a:t>
            </a:r>
          </a:p>
        </p:txBody>
      </p:sp>
    </p:spTree>
    <p:extLst>
      <p:ext uri="{BB962C8B-B14F-4D97-AF65-F5344CB8AC3E}">
        <p14:creationId xmlns:p14="http://schemas.microsoft.com/office/powerpoint/2010/main" val="3314671828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2" name="Rectangle 4">
            <a:extLst>
              <a:ext uri="{FF2B5EF4-FFF2-40B4-BE49-F238E27FC236}">
                <a16:creationId xmlns:a16="http://schemas.microsoft.com/office/drawing/2014/main" id="{3C57A60A-2795-412A-9739-9420BFE6066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667000" y="332656"/>
            <a:ext cx="7315200" cy="1152128"/>
          </a:xfrm>
        </p:spPr>
        <p:txBody>
          <a:bodyPr>
            <a:noAutofit/>
          </a:bodyPr>
          <a:lstStyle/>
          <a:p>
            <a:pPr algn="ctr" eaLnBrk="1" hangingPunct="1">
              <a:defRPr/>
            </a:pPr>
            <a:r>
              <a:rPr lang="ru-RU" sz="2400" b="1" dirty="0">
                <a:solidFill>
                  <a:schemeClr val="accent1">
                    <a:lumMod val="75000"/>
                  </a:schemeClr>
                </a:solidFill>
              </a:rPr>
              <a:t>Всего за оздоровительную кампанию 2023 года</a:t>
            </a:r>
            <a:br>
              <a:rPr lang="ru-RU" sz="2400" b="1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ru-RU" sz="2400" b="1" dirty="0">
                <a:solidFill>
                  <a:schemeClr val="accent1">
                    <a:lumMod val="75000"/>
                  </a:schemeClr>
                </a:solidFill>
              </a:rPr>
              <a:t> было оздоровлено </a:t>
            </a:r>
            <a:br>
              <a:rPr lang="ru-RU" sz="2400" b="1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ru-RU" sz="2400" b="1" dirty="0">
                <a:solidFill>
                  <a:schemeClr val="accent1">
                    <a:lumMod val="75000"/>
                  </a:schemeClr>
                </a:solidFill>
              </a:rPr>
              <a:t>1579 детей</a:t>
            </a:r>
          </a:p>
        </p:txBody>
      </p:sp>
      <p:sp>
        <p:nvSpPr>
          <p:cNvPr id="17413" name="Rectangle 5">
            <a:extLst>
              <a:ext uri="{FF2B5EF4-FFF2-40B4-BE49-F238E27FC236}">
                <a16:creationId xmlns:a16="http://schemas.microsoft.com/office/drawing/2014/main" id="{3A5E5A68-ED23-4A45-8306-F44D224D7FA3}"/>
              </a:ext>
            </a:extLst>
          </p:cNvPr>
          <p:cNvSpPr>
            <a:spLocks noGrp="1" noChangeArrowheads="1"/>
          </p:cNvSpPr>
          <p:nvPr>
            <p:ph sz="quarter" idx="1"/>
          </p:nvPr>
        </p:nvSpPr>
        <p:spPr>
          <a:xfrm>
            <a:off x="5346914" y="1628800"/>
            <a:ext cx="5563893" cy="4543400"/>
          </a:xfrm>
        </p:spPr>
        <p:txBody>
          <a:bodyPr>
            <a:normAutofit/>
          </a:bodyPr>
          <a:lstStyle/>
          <a:p>
            <a:pPr eaLnBrk="1" hangingPunct="1">
              <a:lnSpc>
                <a:spcPct val="80000"/>
              </a:lnSpc>
              <a:defRPr/>
            </a:pPr>
            <a:endParaRPr lang="ru-RU" altLang="ko-KR" sz="2000" dirty="0">
              <a:solidFill>
                <a:schemeClr val="accent5">
                  <a:lumMod val="25000"/>
                </a:schemeClr>
              </a:solidFill>
              <a:latin typeface="Verdana" pitchFamily="34" charset="0"/>
              <a:ea typeface="굴림" charset="-127"/>
            </a:endParaRPr>
          </a:p>
          <a:p>
            <a:pPr eaLnBrk="1" hangingPunct="1">
              <a:lnSpc>
                <a:spcPct val="80000"/>
              </a:lnSpc>
              <a:defRPr/>
            </a:pPr>
            <a:r>
              <a:rPr lang="ru-RU" altLang="ko-KR" sz="2000" dirty="0">
                <a:solidFill>
                  <a:schemeClr val="accent1">
                    <a:lumMod val="75000"/>
                  </a:schemeClr>
                </a:solidFill>
                <a:latin typeface="Verdana" pitchFamily="34" charset="0"/>
                <a:ea typeface="굴림" charset="-127"/>
              </a:rPr>
              <a:t>Загородные оздоровительные лагеря – 159 детей,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altLang="ko-KR" sz="2000" dirty="0">
                <a:solidFill>
                  <a:schemeClr val="accent1">
                    <a:lumMod val="75000"/>
                  </a:schemeClr>
                </a:solidFill>
                <a:latin typeface="Verdana" pitchFamily="34" charset="0"/>
                <a:ea typeface="굴림" charset="-127"/>
              </a:rPr>
              <a:t>Лагеря дневного пребывания – 643, 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altLang="ko-KR" sz="2000" dirty="0">
                <a:solidFill>
                  <a:schemeClr val="accent1">
                    <a:lumMod val="75000"/>
                  </a:schemeClr>
                </a:solidFill>
                <a:latin typeface="Verdana" pitchFamily="34" charset="0"/>
                <a:ea typeface="굴림" charset="-127"/>
              </a:rPr>
              <a:t>Лагеря труда и отдыха – 88,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altLang="ko-KR" sz="2000" dirty="0">
                <a:solidFill>
                  <a:schemeClr val="accent1">
                    <a:lumMod val="75000"/>
                  </a:schemeClr>
                </a:solidFill>
                <a:latin typeface="Verdana" pitchFamily="34" charset="0"/>
                <a:ea typeface="굴림" charset="-127"/>
              </a:rPr>
              <a:t>Разновозрастные отряды – 510,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altLang="ko-KR" sz="2000" dirty="0">
                <a:solidFill>
                  <a:schemeClr val="accent1">
                    <a:lumMod val="75000"/>
                  </a:schemeClr>
                </a:solidFill>
                <a:latin typeface="Verdana" pitchFamily="34" charset="0"/>
                <a:ea typeface="굴림" charset="-127"/>
              </a:rPr>
              <a:t>Лагеря досуга и отдыха– 190,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altLang="ko-KR" sz="2000" dirty="0">
                <a:solidFill>
                  <a:schemeClr val="accent1">
                    <a:lumMod val="75000"/>
                  </a:schemeClr>
                </a:solidFill>
                <a:latin typeface="Verdana" pitchFamily="34" charset="0"/>
                <a:ea typeface="굴림" charset="-127"/>
              </a:rPr>
              <a:t>Детский специализированный (профильный лагерь) на базе МКОУ «</a:t>
            </a:r>
            <a:r>
              <a:rPr lang="ru-RU" altLang="ko-KR" sz="2000" dirty="0" err="1">
                <a:solidFill>
                  <a:schemeClr val="accent1">
                    <a:lumMod val="75000"/>
                  </a:schemeClr>
                </a:solidFill>
                <a:latin typeface="Verdana" pitchFamily="34" charset="0"/>
                <a:ea typeface="굴림" charset="-127"/>
              </a:rPr>
              <a:t>Ашапская</a:t>
            </a:r>
            <a:r>
              <a:rPr lang="ru-RU" altLang="ko-KR" sz="2000" dirty="0">
                <a:solidFill>
                  <a:schemeClr val="accent1">
                    <a:lumMod val="75000"/>
                  </a:schemeClr>
                </a:solidFill>
                <a:latin typeface="Verdana" pitchFamily="34" charset="0"/>
                <a:ea typeface="굴림" charset="-127"/>
              </a:rPr>
              <a:t> ОШИ» - 23,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altLang="ko-KR" sz="2000" dirty="0">
                <a:solidFill>
                  <a:schemeClr val="accent1">
                    <a:lumMod val="75000"/>
                  </a:schemeClr>
                </a:solidFill>
                <a:latin typeface="Verdana" pitchFamily="34" charset="0"/>
                <a:ea typeface="굴림" charset="-127"/>
              </a:rPr>
              <a:t>Временное трудоустройство через ЦЗН –  73.</a:t>
            </a:r>
          </a:p>
          <a:p>
            <a:pPr eaLnBrk="1" hangingPunct="1">
              <a:lnSpc>
                <a:spcPct val="80000"/>
              </a:lnSpc>
              <a:defRPr/>
            </a:pPr>
            <a:endParaRPr lang="ru-RU" altLang="ko-KR" sz="2000" dirty="0">
              <a:solidFill>
                <a:schemeClr val="accent5">
                  <a:lumMod val="25000"/>
                </a:schemeClr>
              </a:solidFill>
              <a:latin typeface="Verdana" pitchFamily="34" charset="0"/>
              <a:ea typeface="굴림" charset="-127"/>
            </a:endParaRPr>
          </a:p>
          <a:p>
            <a:pPr eaLnBrk="1" hangingPunct="1">
              <a:lnSpc>
                <a:spcPct val="80000"/>
              </a:lnSpc>
              <a:defRPr/>
            </a:pPr>
            <a:endParaRPr lang="ru-RU" altLang="ko-KR" sz="2000" dirty="0">
              <a:solidFill>
                <a:schemeClr val="accent5">
                  <a:lumMod val="25000"/>
                </a:schemeClr>
              </a:solidFill>
              <a:latin typeface="Verdana" pitchFamily="34" charset="0"/>
              <a:ea typeface="굴림" charset="-127"/>
            </a:endParaRPr>
          </a:p>
          <a:p>
            <a:pPr eaLnBrk="1" hangingPunct="1">
              <a:lnSpc>
                <a:spcPct val="80000"/>
              </a:lnSpc>
              <a:defRPr/>
            </a:pPr>
            <a:endParaRPr lang="ru-RU" altLang="ko-KR" sz="2000" dirty="0">
              <a:solidFill>
                <a:schemeClr val="accent5">
                  <a:lumMod val="25000"/>
                </a:schemeClr>
              </a:solidFill>
              <a:latin typeface="Verdana" pitchFamily="34" charset="0"/>
              <a:ea typeface="굴림" charset="-127"/>
            </a:endParaRPr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endParaRPr lang="en-US" sz="2000" dirty="0"/>
          </a:p>
          <a:p>
            <a:pPr eaLnBrk="1" hangingPunct="1">
              <a:lnSpc>
                <a:spcPct val="80000"/>
              </a:lnSpc>
              <a:defRPr/>
            </a:pPr>
            <a:endParaRPr lang="ru-RU" sz="2000" dirty="0"/>
          </a:p>
        </p:txBody>
      </p:sp>
      <p:pic>
        <p:nvPicPr>
          <p:cNvPr id="6" name="Picture 2" descr="C:\Users\user\Desktop\советник по воспитанию\1 июня\Tw_CnaqtQEs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881158" y="1428737"/>
            <a:ext cx="3024704" cy="2270891"/>
          </a:xfrm>
          <a:prstGeom prst="rect">
            <a:avLst/>
          </a:prstGeom>
          <a:noFill/>
        </p:spPr>
      </p:pic>
      <p:pic>
        <p:nvPicPr>
          <p:cNvPr id="7" name="Picture 2" descr="C:\Users\школа\Downloads\jJzJQQMScZA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38283" y="4143380"/>
            <a:ext cx="3143273" cy="192882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6327AF29-C943-A560-589C-602673DDBB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000" b="1" kern="0" dirty="0">
                <a:solidFill>
                  <a:srgbClr val="002060"/>
                </a:solidFill>
                <a:latin typeface="Bookman Old Style" panose="02050604050505020204" pitchFamily="18" charset="0"/>
                <a:ea typeface="Times New Roman" panose="02020603050405020304" pitchFamily="18" charset="0"/>
              </a:rPr>
              <a:t>В </a:t>
            </a:r>
            <a:r>
              <a:rPr lang="ru-RU" sz="2000" b="1" kern="0" dirty="0">
                <a:solidFill>
                  <a:srgbClr val="00206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</a:rPr>
              <a:t>рамках Года педагога и наставника проведен интеллектуальный конкурс для педагогов Ординского МО, который был посвящен Пермскому краю, населяющим его народам, их традициям, культуре.</a:t>
            </a:r>
            <a:br>
              <a:rPr lang="ru-RU" sz="2000" b="1" kern="0" dirty="0">
                <a:solidFill>
                  <a:srgbClr val="00206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</a:rPr>
            </a:br>
            <a:r>
              <a:rPr lang="ru-RU" sz="2000" b="1" dirty="0">
                <a:solidFill>
                  <a:srgbClr val="002060"/>
                </a:solidFill>
                <a:latin typeface="Bookman Old Style" panose="02050604050505020204" pitchFamily="18" charset="0"/>
              </a:rPr>
              <a:t>Приняли участие 7 команд из всех школ </a:t>
            </a:r>
            <a:r>
              <a:rPr lang="ru-RU" sz="2000" b="1" dirty="0" err="1">
                <a:solidFill>
                  <a:srgbClr val="002060"/>
                </a:solidFill>
                <a:latin typeface="Bookman Old Style" panose="02050604050505020204" pitchFamily="18" charset="0"/>
              </a:rPr>
              <a:t>Ординского</a:t>
            </a:r>
            <a:r>
              <a:rPr lang="ru-RU" sz="2000" b="1" dirty="0">
                <a:solidFill>
                  <a:srgbClr val="002060"/>
                </a:solidFill>
                <a:latin typeface="Bookman Old Style" panose="02050604050505020204" pitchFamily="18" charset="0"/>
              </a:rPr>
              <a:t> МО. </a:t>
            </a:r>
            <a:r>
              <a:rPr lang="ru-RU" sz="2000" b="1" kern="0" dirty="0">
                <a:solidFill>
                  <a:srgbClr val="00206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</a:rPr>
              <a:t> </a:t>
            </a:r>
            <a:endParaRPr lang="ru-RU" sz="2000" b="1" dirty="0">
              <a:solidFill>
                <a:srgbClr val="002060"/>
              </a:solidFill>
              <a:latin typeface="Bookman Old Style" panose="02050604050505020204" pitchFamily="18" charset="0"/>
            </a:endParaRP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F033715E-283D-73B2-25B4-B7E161D7A9CE}"/>
              </a:ext>
            </a:extLst>
          </p:cNvPr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309965">
            <a:off x="637416" y="2396004"/>
            <a:ext cx="2831708" cy="36673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2E4A8507-C44E-8BAA-35BC-CB014202F1EA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941842">
            <a:off x="7369889" y="2094560"/>
            <a:ext cx="3607631" cy="45131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 descr="C:\Users\школа\AppData\Local\Microsoft\Windows\Temporary Internet Files\Content.Word\_DSC0682.jpg">
            <a:extLst>
              <a:ext uri="{FF2B5EF4-FFF2-40B4-BE49-F238E27FC236}">
                <a16:creationId xmlns:a16="http://schemas.microsoft.com/office/drawing/2014/main" id="{2B8BA4A8-F01E-43A8-80B3-4B6F635518FF}"/>
              </a:ext>
            </a:extLst>
          </p:cNvPr>
          <p:cNvPicPr/>
          <p:nvPr/>
        </p:nvPicPr>
        <p:blipFill>
          <a:blip r:embed="rId4" cstate="print">
            <a:lum bright="30000"/>
          </a:blip>
          <a:srcRect t="20798" r="16889" b="3971"/>
          <a:stretch>
            <a:fillRect/>
          </a:stretch>
        </p:blipFill>
        <p:spPr bwMode="auto">
          <a:xfrm>
            <a:off x="3877534" y="1866382"/>
            <a:ext cx="3236188" cy="25558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121381286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Отдыхаем и развиваемся вместе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838200" y="1372732"/>
            <a:ext cx="10515600" cy="4804231"/>
          </a:xfrm>
        </p:spPr>
        <p:txBody>
          <a:bodyPr>
            <a:normAutofit fontScale="92500" lnSpcReduction="10000"/>
          </a:bodyPr>
          <a:lstStyle/>
          <a:p>
            <a:endParaRPr lang="ru-RU" dirty="0"/>
          </a:p>
          <a:p>
            <a:r>
              <a:rPr lang="ru-RU" dirty="0"/>
              <a:t> Участие в мероприятии: </a:t>
            </a:r>
          </a:p>
          <a:p>
            <a:pPr algn="ctr">
              <a:buNone/>
            </a:pPr>
            <a:r>
              <a:rPr lang="ru-RU" sz="3200" b="1" dirty="0"/>
              <a:t>«Дети едут к детям!» </a:t>
            </a:r>
            <a:r>
              <a:rPr lang="ru-RU" dirty="0"/>
              <a:t>- 140 детей</a:t>
            </a:r>
          </a:p>
          <a:p>
            <a:pPr>
              <a:buNone/>
            </a:pPr>
            <a:r>
              <a:rPr lang="ru-RU" dirty="0" err="1"/>
              <a:t>Медянская</a:t>
            </a:r>
            <a:r>
              <a:rPr lang="ru-RU" dirty="0"/>
              <a:t> СОШ                                              </a:t>
            </a:r>
            <a:r>
              <a:rPr lang="ru-RU" dirty="0" err="1"/>
              <a:t>Шляпниковская</a:t>
            </a:r>
            <a:r>
              <a:rPr lang="ru-RU" dirty="0"/>
              <a:t> ООШ</a:t>
            </a:r>
          </a:p>
          <a:p>
            <a:pPr>
              <a:buNone/>
            </a:pPr>
            <a:r>
              <a:rPr lang="ru-RU" dirty="0" err="1"/>
              <a:t>Красноясыльская</a:t>
            </a:r>
            <a:r>
              <a:rPr lang="ru-RU" dirty="0"/>
              <a:t> ООШ                                  </a:t>
            </a:r>
            <a:r>
              <a:rPr lang="ru-RU" dirty="0" err="1"/>
              <a:t>Карьевская</a:t>
            </a:r>
            <a:r>
              <a:rPr lang="ru-RU" dirty="0"/>
              <a:t> СОШ</a:t>
            </a:r>
          </a:p>
          <a:p>
            <a:pPr>
              <a:buNone/>
            </a:pPr>
            <a:r>
              <a:rPr lang="ru-RU" dirty="0" err="1"/>
              <a:t>Ординская</a:t>
            </a:r>
            <a:r>
              <a:rPr lang="ru-RU" dirty="0"/>
              <a:t> СОШ                                               </a:t>
            </a:r>
            <a:r>
              <a:rPr lang="ru-RU" dirty="0" err="1"/>
              <a:t>Карьевская</a:t>
            </a:r>
            <a:r>
              <a:rPr lang="ru-RU" dirty="0"/>
              <a:t> СОШ</a:t>
            </a:r>
          </a:p>
          <a:p>
            <a:pPr>
              <a:buNone/>
            </a:pPr>
            <a:r>
              <a:rPr lang="ru-RU" dirty="0" err="1"/>
              <a:t>Ашапская</a:t>
            </a:r>
            <a:r>
              <a:rPr lang="ru-RU" dirty="0"/>
              <a:t> ОШИ                                                </a:t>
            </a:r>
            <a:r>
              <a:rPr lang="ru-RU" dirty="0" err="1"/>
              <a:t>Карьевская</a:t>
            </a:r>
            <a:r>
              <a:rPr lang="ru-RU" dirty="0"/>
              <a:t> СОШ</a:t>
            </a:r>
          </a:p>
          <a:p>
            <a:pPr>
              <a:buNone/>
            </a:pPr>
            <a:r>
              <a:rPr lang="ru-RU" dirty="0" err="1"/>
              <a:t>Ашапская</a:t>
            </a:r>
            <a:r>
              <a:rPr lang="ru-RU" dirty="0"/>
              <a:t> СОШ                                                 </a:t>
            </a:r>
            <a:r>
              <a:rPr lang="ru-RU" dirty="0" err="1"/>
              <a:t>Красноясыльская</a:t>
            </a:r>
            <a:r>
              <a:rPr lang="ru-RU" dirty="0"/>
              <a:t> ООШ</a:t>
            </a:r>
          </a:p>
          <a:p>
            <a:pPr>
              <a:buNone/>
            </a:pPr>
            <a:r>
              <a:rPr lang="ru-RU" dirty="0" err="1"/>
              <a:t>Ашапская</a:t>
            </a:r>
            <a:r>
              <a:rPr lang="ru-RU" dirty="0"/>
              <a:t> СОШ                                                 </a:t>
            </a:r>
            <a:r>
              <a:rPr lang="ru-RU" dirty="0" err="1"/>
              <a:t>Ашапская</a:t>
            </a:r>
            <a:r>
              <a:rPr lang="ru-RU" dirty="0"/>
              <a:t> ОШИ</a:t>
            </a:r>
          </a:p>
          <a:p>
            <a:pPr>
              <a:buNone/>
            </a:pPr>
            <a:r>
              <a:rPr lang="ru-RU" dirty="0" err="1"/>
              <a:t>Ординская</a:t>
            </a:r>
            <a:r>
              <a:rPr lang="ru-RU" dirty="0"/>
              <a:t> СОШ                                               </a:t>
            </a:r>
            <a:r>
              <a:rPr lang="ru-RU" dirty="0" err="1"/>
              <a:t>Шляпниковская</a:t>
            </a:r>
            <a:r>
              <a:rPr lang="ru-RU" dirty="0"/>
              <a:t> ООШ</a:t>
            </a:r>
          </a:p>
          <a:p>
            <a:pPr>
              <a:buNone/>
            </a:pPr>
            <a:endParaRPr lang="ru-RU" dirty="0"/>
          </a:p>
        </p:txBody>
      </p:sp>
      <p:sp>
        <p:nvSpPr>
          <p:cNvPr id="4" name="Стрелка вправо с вырезом 3"/>
          <p:cNvSpPr/>
          <p:nvPr/>
        </p:nvSpPr>
        <p:spPr>
          <a:xfrm>
            <a:off x="4109536" y="2675124"/>
            <a:ext cx="978408" cy="484632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Стрелка вправо с вырезом 5"/>
          <p:cNvSpPr/>
          <p:nvPr/>
        </p:nvSpPr>
        <p:spPr>
          <a:xfrm>
            <a:off x="4667240" y="3148068"/>
            <a:ext cx="978408" cy="484632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трелка вправо с вырезом 6"/>
          <p:cNvSpPr/>
          <p:nvPr/>
        </p:nvSpPr>
        <p:spPr>
          <a:xfrm>
            <a:off x="3584808" y="3625623"/>
            <a:ext cx="978408" cy="484632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трелка вправо с вырезом 7"/>
          <p:cNvSpPr/>
          <p:nvPr/>
        </p:nvSpPr>
        <p:spPr>
          <a:xfrm>
            <a:off x="4372510" y="4105644"/>
            <a:ext cx="978408" cy="484632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трелка вправо с вырезом 8"/>
          <p:cNvSpPr/>
          <p:nvPr/>
        </p:nvSpPr>
        <p:spPr>
          <a:xfrm>
            <a:off x="3199628" y="4329692"/>
            <a:ext cx="978408" cy="484632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трелка вправо с вырезом 9"/>
          <p:cNvSpPr/>
          <p:nvPr/>
        </p:nvSpPr>
        <p:spPr>
          <a:xfrm>
            <a:off x="4861714" y="4953305"/>
            <a:ext cx="978408" cy="484632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трелка вправо с вырезом 10"/>
          <p:cNvSpPr/>
          <p:nvPr/>
        </p:nvSpPr>
        <p:spPr>
          <a:xfrm>
            <a:off x="3587293" y="5324796"/>
            <a:ext cx="978408" cy="484632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6836BDB-26BB-451B-B917-78792A4506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solidFill>
                  <a:srgbClr val="C00000"/>
                </a:solidFill>
              </a:rPr>
              <a:t>Сделай свою жизнь ярче. Выбирай спорт!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A7EEFCB-F107-409D-8328-59DD60D1BB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084881"/>
            <a:ext cx="3222356" cy="5092082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ru-RU" sz="3200" b="1" dirty="0">
                <a:solidFill>
                  <a:prstClr val="black"/>
                </a:solidFill>
                <a:latin typeface="Montserrat" panose="00000500000000000000" pitchFamily="2" charset="-52"/>
              </a:rPr>
              <a:t>Пермский край</a:t>
            </a:r>
          </a:p>
          <a:p>
            <a:r>
              <a:rPr lang="ru-RU" b="1" dirty="0">
                <a:solidFill>
                  <a:prstClr val="black"/>
                </a:solidFill>
                <a:latin typeface="Montserrat" panose="00000500000000000000" pitchFamily="2" charset="-52"/>
              </a:rPr>
              <a:t>Всероссийский образовательный проект «Самбо в школу»</a:t>
            </a:r>
          </a:p>
          <a:p>
            <a:r>
              <a:rPr lang="ru-RU" b="1" dirty="0">
                <a:solidFill>
                  <a:srgbClr val="C00000"/>
                </a:solidFill>
                <a:latin typeface="Montserrat" panose="00000500000000000000" pitchFamily="2" charset="-52"/>
              </a:rPr>
              <a:t>20</a:t>
            </a:r>
            <a:r>
              <a:rPr lang="ru-RU" dirty="0">
                <a:solidFill>
                  <a:prstClr val="black"/>
                </a:solidFill>
                <a:latin typeface="Montserrat" panose="00000500000000000000" pitchFamily="2" charset="-52"/>
              </a:rPr>
              <a:t> муниципальных образований</a:t>
            </a:r>
          </a:p>
          <a:p>
            <a:r>
              <a:rPr lang="ru-RU" b="1" dirty="0">
                <a:solidFill>
                  <a:srgbClr val="C00000"/>
                </a:solidFill>
                <a:latin typeface="Montserrat" panose="00000500000000000000" pitchFamily="2" charset="-52"/>
              </a:rPr>
              <a:t>61 </a:t>
            </a:r>
            <a:r>
              <a:rPr lang="ru-RU" dirty="0">
                <a:solidFill>
                  <a:prstClr val="black"/>
                </a:solidFill>
                <a:latin typeface="Montserrat" panose="00000500000000000000" pitchFamily="2" charset="-52"/>
              </a:rPr>
              <a:t>школа</a:t>
            </a:r>
          </a:p>
          <a:p>
            <a:r>
              <a:rPr lang="ru-RU" b="1" dirty="0">
                <a:solidFill>
                  <a:prstClr val="black"/>
                </a:solidFill>
                <a:latin typeface="Montserrat" panose="00000500000000000000" pitchFamily="2" charset="-52"/>
              </a:rPr>
              <a:t>Всероссийский образовательный проект «Футбол в школе»</a:t>
            </a:r>
          </a:p>
          <a:p>
            <a:r>
              <a:rPr lang="ru-RU" b="1" dirty="0">
                <a:solidFill>
                  <a:srgbClr val="C00000"/>
                </a:solidFill>
                <a:latin typeface="Montserrat" panose="00000500000000000000" pitchFamily="2" charset="-52"/>
              </a:rPr>
              <a:t>35</a:t>
            </a:r>
            <a:r>
              <a:rPr lang="ru-RU" dirty="0">
                <a:solidFill>
                  <a:prstClr val="black"/>
                </a:solidFill>
                <a:latin typeface="Montserrat" panose="00000500000000000000" pitchFamily="2" charset="-52"/>
              </a:rPr>
              <a:t> муниципальных образований</a:t>
            </a:r>
          </a:p>
          <a:p>
            <a:r>
              <a:rPr lang="ru-RU" b="1" dirty="0">
                <a:solidFill>
                  <a:srgbClr val="C00000"/>
                </a:solidFill>
                <a:latin typeface="Montserrat" panose="00000500000000000000" pitchFamily="2" charset="-52"/>
              </a:rPr>
              <a:t>56</a:t>
            </a:r>
            <a:r>
              <a:rPr lang="ru-RU" dirty="0">
                <a:solidFill>
                  <a:prstClr val="black"/>
                </a:solidFill>
                <a:latin typeface="Montserrat" panose="00000500000000000000" pitchFamily="2" charset="-52"/>
              </a:rPr>
              <a:t> школ</a:t>
            </a:r>
            <a:r>
              <a:rPr lang="ru-RU" b="1" dirty="0">
                <a:latin typeface="Montserrat" panose="00000500000000000000" pitchFamily="2" charset="-52"/>
              </a:rPr>
              <a:t> </a:t>
            </a:r>
          </a:p>
          <a:p>
            <a:r>
              <a:rPr lang="ru-RU" b="1" dirty="0">
                <a:latin typeface="Montserrat" panose="00000500000000000000" pitchFamily="2" charset="-52"/>
              </a:rPr>
              <a:t>Образовательный проект «Шахматы в школу»</a:t>
            </a:r>
          </a:p>
          <a:p>
            <a:r>
              <a:rPr lang="ru-RU" b="1" dirty="0">
                <a:solidFill>
                  <a:srgbClr val="C00000"/>
                </a:solidFill>
                <a:latin typeface="Montserrat" panose="00000500000000000000" pitchFamily="2" charset="-52"/>
              </a:rPr>
              <a:t>17</a:t>
            </a:r>
            <a:r>
              <a:rPr lang="ru-RU" dirty="0">
                <a:latin typeface="Montserrat" panose="00000500000000000000" pitchFamily="2" charset="-52"/>
              </a:rPr>
              <a:t> муниципальных образований</a:t>
            </a:r>
          </a:p>
          <a:p>
            <a:r>
              <a:rPr lang="ru-RU" b="1" dirty="0">
                <a:solidFill>
                  <a:srgbClr val="C00000"/>
                </a:solidFill>
                <a:latin typeface="Montserrat" panose="00000500000000000000" pitchFamily="2" charset="-52"/>
              </a:rPr>
              <a:t>176 </a:t>
            </a:r>
            <a:r>
              <a:rPr lang="ru-RU" dirty="0">
                <a:latin typeface="Montserrat" panose="00000500000000000000" pitchFamily="2" charset="-52"/>
              </a:rPr>
              <a:t>школ</a:t>
            </a:r>
            <a:endParaRPr lang="ru-RU" dirty="0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6B969FE7-9721-43E8-A3FE-6204718EF76E}"/>
              </a:ext>
            </a:extLst>
          </p:cNvPr>
          <p:cNvSpPr/>
          <p:nvPr/>
        </p:nvSpPr>
        <p:spPr>
          <a:xfrm>
            <a:off x="4556502" y="1084881"/>
            <a:ext cx="6797298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МБОУ «</a:t>
            </a:r>
            <a:r>
              <a:rPr lang="ru-RU" dirty="0" err="1"/>
              <a:t>Ординская</a:t>
            </a:r>
            <a:r>
              <a:rPr lang="ru-RU" dirty="0"/>
              <a:t> СОШ», МБОУ «</a:t>
            </a:r>
            <a:r>
              <a:rPr lang="ru-RU" dirty="0" err="1"/>
              <a:t>Карьевская</a:t>
            </a:r>
            <a:r>
              <a:rPr lang="ru-RU" dirty="0"/>
              <a:t> СОШ», МБОУ «</a:t>
            </a:r>
            <a:r>
              <a:rPr lang="ru-RU" dirty="0" err="1"/>
              <a:t>Ашапская</a:t>
            </a:r>
            <a:r>
              <a:rPr lang="ru-RU" dirty="0"/>
              <a:t> СОШ»</a:t>
            </a:r>
          </a:p>
          <a:p>
            <a:r>
              <a:rPr lang="ru-RU" dirty="0"/>
              <a:t> В  МБОУ «</a:t>
            </a:r>
            <a:r>
              <a:rPr lang="ru-RU" dirty="0" err="1"/>
              <a:t>Медянская</a:t>
            </a:r>
            <a:r>
              <a:rPr lang="ru-RU" dirty="0"/>
              <a:t> СОШ»  руководителем  шахматного кружка более 20 лет  является Токарева Татьяна Ивановна. Принимают участие в шахматных олимпиадах, межмуниципальных турнирах. В 2022 году </a:t>
            </a:r>
            <a:r>
              <a:rPr lang="ru-RU" dirty="0" err="1"/>
              <a:t>Галиуллин</a:t>
            </a:r>
            <a:r>
              <a:rPr lang="ru-RU" dirty="0"/>
              <a:t> Тимур, 7 класс  занял </a:t>
            </a:r>
            <a:r>
              <a:rPr lang="en-US" dirty="0"/>
              <a:t>II</a:t>
            </a:r>
            <a:r>
              <a:rPr lang="ru-RU" dirty="0"/>
              <a:t> место в </a:t>
            </a:r>
            <a:r>
              <a:rPr lang="ru-RU" dirty="0" err="1"/>
              <a:t>г.Пермь</a:t>
            </a:r>
            <a:r>
              <a:rPr lang="ru-RU" dirty="0"/>
              <a:t>; </a:t>
            </a:r>
            <a:r>
              <a:rPr lang="ru-RU" dirty="0" err="1"/>
              <a:t>Гатауллин</a:t>
            </a:r>
            <a:r>
              <a:rPr lang="ru-RU" dirty="0"/>
              <a:t> Эльвир стал победителем онлайн-олимпиады. Школа вошла в проект «Шахматы в школе» и получила оборудование: магнитные шахматы,  доску и шахматные часы.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55CA5C72-C49F-4B89-BCED-CC8FAEA2EA6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87773" y="3670204"/>
            <a:ext cx="4518582" cy="28226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1503662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3317382-096B-4904-B6EA-049B196A23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03756" y="365125"/>
            <a:ext cx="4550044" cy="1325563"/>
          </a:xfrm>
        </p:spPr>
        <p:txBody>
          <a:bodyPr>
            <a:noAutofit/>
          </a:bodyPr>
          <a:lstStyle/>
          <a:p>
            <a:r>
              <a:rPr lang="ru-RU" sz="2800" b="1" dirty="0">
                <a:solidFill>
                  <a:srgbClr val="C00000"/>
                </a:solidFill>
              </a:rPr>
              <a:t>Школьный театр – новое образовательное пространство</a:t>
            </a:r>
            <a:br>
              <a:rPr lang="ru-RU" sz="2800" b="1" dirty="0">
                <a:solidFill>
                  <a:srgbClr val="C00000"/>
                </a:solidFill>
              </a:rPr>
            </a:br>
            <a:endParaRPr lang="ru-RU" sz="2800" b="1" dirty="0">
              <a:solidFill>
                <a:srgbClr val="C00000"/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5BBA8F6-6753-41DE-98C9-3132B3C9A2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365125"/>
            <a:ext cx="5965556" cy="5811838"/>
          </a:xfrm>
        </p:spPr>
        <p:txBody>
          <a:bodyPr>
            <a:normAutofit fontScale="92500" lnSpcReduction="20000"/>
          </a:bodyPr>
          <a:lstStyle/>
          <a:p>
            <a:r>
              <a:rPr lang="ru-RU" dirty="0"/>
              <a:t>В рамках национального проекта «Образование», с целью развития творческих способностей детей в театрализованной деятельности, приобщения детей к театральной культуре в 5 школах </a:t>
            </a:r>
            <a:r>
              <a:rPr lang="ru-RU" dirty="0" err="1"/>
              <a:t>Ординского</a:t>
            </a:r>
            <a:r>
              <a:rPr lang="ru-RU" dirty="0"/>
              <a:t> МО организована работа театральных студий. На муниципальном уровне проводится фестиваль «Театральные подмостки».</a:t>
            </a:r>
          </a:p>
          <a:p>
            <a:r>
              <a:rPr lang="ru-RU" b="1" dirty="0">
                <a:solidFill>
                  <a:srgbClr val="C00000"/>
                </a:solidFill>
                <a:latin typeface="Montserrat" panose="00000500000000000000"/>
              </a:rPr>
              <a:t>Краевые мероприятия:</a:t>
            </a:r>
          </a:p>
          <a:p>
            <a:r>
              <a:rPr lang="ru-RU" b="1" dirty="0">
                <a:latin typeface="Montserrat" panose="00000500000000000000"/>
              </a:rPr>
              <a:t>27-29 августа</a:t>
            </a:r>
            <a:r>
              <a:rPr lang="ru-RU" dirty="0">
                <a:latin typeface="Montserrat" panose="00000500000000000000"/>
              </a:rPr>
              <a:t> – семинар для руководителей школьных театров </a:t>
            </a:r>
          </a:p>
          <a:p>
            <a:r>
              <a:rPr lang="ru-RU" b="1" dirty="0">
                <a:latin typeface="Montserrat" panose="00000500000000000000"/>
              </a:rPr>
              <a:t>13-18 ноября </a:t>
            </a:r>
            <a:r>
              <a:rPr lang="ru-RU" dirty="0">
                <a:latin typeface="Montserrat" panose="00000500000000000000"/>
              </a:rPr>
              <a:t>– краевой лагерь для участников школьных театров </a:t>
            </a:r>
          </a:p>
          <a:p>
            <a:r>
              <a:rPr lang="ru-RU" b="1" dirty="0">
                <a:latin typeface="Montserrat" panose="00000500000000000000"/>
              </a:rPr>
              <a:t>Ноябрь</a:t>
            </a:r>
            <a:r>
              <a:rPr lang="ru-RU" dirty="0">
                <a:latin typeface="Montserrat" panose="00000500000000000000"/>
              </a:rPr>
              <a:t> – краевой фестиваль школьных театров</a:t>
            </a:r>
          </a:p>
          <a:p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7AD3CED4-29ED-4CD6-B076-5CA42BD3EF6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070" b="14305"/>
          <a:stretch/>
        </p:blipFill>
        <p:spPr>
          <a:xfrm>
            <a:off x="7009761" y="1910166"/>
            <a:ext cx="4490114" cy="32703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293417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734C03F-C151-41AF-807D-636587CBE2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dirty="0">
                <a:solidFill>
                  <a:srgbClr val="C00000"/>
                </a:solidFill>
              </a:rPr>
              <a:t>Национальный проект «Образование». </a:t>
            </a:r>
            <a:br>
              <a:rPr lang="ru-RU" sz="2800" b="1" dirty="0">
                <a:solidFill>
                  <a:srgbClr val="C00000"/>
                </a:solidFill>
              </a:rPr>
            </a:br>
            <a:r>
              <a:rPr lang="ru-RU" sz="2800" b="1" dirty="0">
                <a:solidFill>
                  <a:srgbClr val="C00000"/>
                </a:solidFill>
              </a:rPr>
              <a:t>Прошлое, наученное настоящим – дорога в будущее!</a:t>
            </a:r>
            <a:br>
              <a:rPr lang="ru-RU" sz="2800" b="1" dirty="0">
                <a:solidFill>
                  <a:srgbClr val="C00000"/>
                </a:solidFill>
              </a:rPr>
            </a:br>
            <a:endParaRPr lang="ru-RU" sz="2800" b="1" dirty="0">
              <a:solidFill>
                <a:srgbClr val="C00000"/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3EF096C-D075-4DB4-9BF8-A802C2F4019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>
                <a:latin typeface="Bookman Old Style" panose="02050604050505020204" pitchFamily="18" charset="0"/>
                <a:ea typeface="Calibri" panose="020F0502020204030204" pitchFamily="34" charset="0"/>
              </a:rPr>
              <a:t>Созданы Центры образования цифрового и гуманитарного профилей «Точка роста»</a:t>
            </a:r>
            <a:endParaRPr lang="ru-RU" dirty="0">
              <a:latin typeface="Bookman Old Style" panose="02050604050505020204" pitchFamily="18" charset="0"/>
            </a:endParaRPr>
          </a:p>
          <a:p>
            <a:r>
              <a:rPr lang="ru-RU" dirty="0">
                <a:latin typeface="Bookman Old Style" panose="02050604050505020204" pitchFamily="18" charset="0"/>
              </a:rPr>
              <a:t>Обновлена материально-техническая база общеобразовательных организаций</a:t>
            </a:r>
            <a:br>
              <a:rPr lang="ru-RU" dirty="0">
                <a:latin typeface="Bookman Old Style" panose="02050604050505020204" pitchFamily="18" charset="0"/>
              </a:rPr>
            </a:br>
            <a:r>
              <a:rPr lang="ru-RU" dirty="0">
                <a:latin typeface="Bookman Old Style" panose="02050604050505020204" pitchFamily="18" charset="0"/>
              </a:rPr>
              <a:t>для детей с ОВЗ</a:t>
            </a:r>
          </a:p>
          <a:p>
            <a:r>
              <a:rPr lang="ru-RU" dirty="0">
                <a:latin typeface="Bookman Old Style" panose="02050604050505020204" pitchFamily="18" charset="0"/>
              </a:rPr>
              <a:t>Общеобразовательные организации получили современную компьютерную технику</a:t>
            </a:r>
          </a:p>
          <a:p>
            <a:r>
              <a:rPr lang="ru-RU" dirty="0">
                <a:latin typeface="Bookman Old Style" panose="02050604050505020204" pitchFamily="18" charset="0"/>
              </a:rPr>
              <a:t>Участие школьников в центре выявления,</a:t>
            </a:r>
            <a:br>
              <a:rPr lang="ru-RU" dirty="0">
                <a:latin typeface="Bookman Old Style" panose="02050604050505020204" pitchFamily="18" charset="0"/>
              </a:rPr>
            </a:br>
            <a:r>
              <a:rPr lang="ru-RU" dirty="0">
                <a:latin typeface="Bookman Old Style" panose="02050604050505020204" pitchFamily="18" charset="0"/>
              </a:rPr>
              <a:t>поддержки и развития способностей</a:t>
            </a:r>
            <a:br>
              <a:rPr lang="ru-RU" dirty="0">
                <a:latin typeface="Bookman Old Style" panose="02050604050505020204" pitchFamily="18" charset="0"/>
              </a:rPr>
            </a:br>
            <a:r>
              <a:rPr lang="ru-RU" dirty="0">
                <a:latin typeface="Bookman Old Style" panose="02050604050505020204" pitchFamily="18" charset="0"/>
              </a:rPr>
              <a:t>и талантов у детей и молодежи «Академия первых»</a:t>
            </a:r>
          </a:p>
          <a:p>
            <a:endParaRPr lang="ru-RU" dirty="0"/>
          </a:p>
        </p:txBody>
      </p:sp>
      <p:pic>
        <p:nvPicPr>
          <p:cNvPr id="4" name="Picture 12" descr="https://gas-kvas.com/uploads/posts/2023-01/1674661555_gas-kvas-com-p-kompyuter-konturnii-risunok-9.png">
            <a:extLst>
              <a:ext uri="{FF2B5EF4-FFF2-40B4-BE49-F238E27FC236}">
                <a16:creationId xmlns:a16="http://schemas.microsoft.com/office/drawing/2014/main" id="{D286E90B-05A0-4AC5-BBB8-5201E8EF6E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10240" y="4282528"/>
            <a:ext cx="862159" cy="7847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18" descr="https://yt3.googleusercontent.com/ytc/AGIKgqPErkwdbDDjelu3CpE7ArMtLEu2ojRJMcd_ISl-=s900-c-k-c0x00ffffff-no-rj">
            <a:extLst>
              <a:ext uri="{FF2B5EF4-FFF2-40B4-BE49-F238E27FC236}">
                <a16:creationId xmlns:a16="http://schemas.microsoft.com/office/drawing/2014/main" id="{4ED99318-B202-4605-B97C-4B5DFB0ABB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63056" y="1969113"/>
            <a:ext cx="846962" cy="8469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10" descr="https://sh-poperechenskaya-r81.gosweb.gosuslugi.ru/netcat_files/120/2007/deti_s_OVZ.jpg">
            <a:extLst>
              <a:ext uri="{FF2B5EF4-FFF2-40B4-BE49-F238E27FC236}">
                <a16:creationId xmlns:a16="http://schemas.microsoft.com/office/drawing/2014/main" id="{CE73510A-0B78-4BE3-8B01-1FF7D151E6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83160" y="3015460"/>
            <a:ext cx="827080" cy="827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16" descr="https://img.hhcdn.ru/zp-image/aHR0cHM6Ly9jZG4xLnpwLnJ1L2pvYi9hdHRhY2hlcy8yMDIxLzA3LzdmLzEzLzdmMTMwZmRkY2FjMmRkMWIxMzg1Zjg4NjYzNmJhYzNk.jpg">
            <a:extLst>
              <a:ext uri="{FF2B5EF4-FFF2-40B4-BE49-F238E27FC236}">
                <a16:creationId xmlns:a16="http://schemas.microsoft.com/office/drawing/2014/main" id="{7D055ADB-EE6F-4FE3-934F-74CA1EE8491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8873918" y="4902856"/>
            <a:ext cx="909842" cy="7798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87502224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E7589C2-A4F2-4C42-A233-FD79CA5121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>
                <a:solidFill>
                  <a:srgbClr val="C00000"/>
                </a:solidFill>
              </a:rPr>
              <a:t>Задачи, требующие незамедлительного решения!!!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8BF517E-3194-4AC9-863D-9B882924EDB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b="1" dirty="0">
                <a:latin typeface="Montserrat" panose="00000500000000000000" pitchFamily="2" charset="-52"/>
              </a:rPr>
              <a:t>Привести в надлежащее состояние данные по детям, охваченным ДО, в ЭПОС (до 01 сентября 2023 г.):</a:t>
            </a:r>
          </a:p>
          <a:p>
            <a:pPr marL="171450" indent="-171450"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ru-RU" dirty="0">
                <a:latin typeface="Montserrat" panose="00000500000000000000" pitchFamily="2" charset="-52"/>
              </a:rPr>
              <a:t>исключить «</a:t>
            </a:r>
            <a:r>
              <a:rPr lang="ru-RU" dirty="0" err="1">
                <a:latin typeface="Montserrat" panose="00000500000000000000" pitchFamily="2" charset="-52"/>
              </a:rPr>
              <a:t>задвоение</a:t>
            </a:r>
            <a:r>
              <a:rPr lang="ru-RU" dirty="0">
                <a:latin typeface="Montserrat" panose="00000500000000000000" pitchFamily="2" charset="-52"/>
              </a:rPr>
              <a:t>» данных (иные технические ошибки)</a:t>
            </a:r>
          </a:p>
          <a:p>
            <a:pPr marL="171450" indent="-171450"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ru-RU" dirty="0">
                <a:latin typeface="Montserrat" panose="00000500000000000000" pitchFamily="2" charset="-52"/>
              </a:rPr>
              <a:t>проверить внесение сведений о завершении обучения (отчислении)</a:t>
            </a:r>
          </a:p>
          <a:p>
            <a:pPr marL="171450" indent="-171450"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ru-RU" dirty="0">
                <a:latin typeface="Montserrat" panose="00000500000000000000" pitchFamily="2" charset="-52"/>
              </a:rPr>
              <a:t>исключить программы без зачислений (по которым </a:t>
            </a:r>
            <a:br>
              <a:rPr lang="ru-RU" dirty="0">
                <a:latin typeface="Montserrat" panose="00000500000000000000" pitchFamily="2" charset="-52"/>
              </a:rPr>
            </a:br>
            <a:r>
              <a:rPr lang="ru-RU" dirty="0">
                <a:latin typeface="Montserrat" panose="00000500000000000000" pitchFamily="2" charset="-52"/>
              </a:rPr>
              <a:t>не осуществляется обучение), не относящиеся к тематике ДО, не соответствующие требованиям к объему программ ДО</a:t>
            </a:r>
          </a:p>
          <a:p>
            <a:pPr marL="171450" indent="-171450"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ru-RU" b="1" dirty="0">
                <a:solidFill>
                  <a:srgbClr val="C00000"/>
                </a:solidFill>
                <a:latin typeface="Montserrat" panose="00000500000000000000" pitchFamily="2" charset="-52"/>
              </a:rPr>
              <a:t>обеспечить внесение данных об охвате ДО детей - инвалидов, детей с ОВЗ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91015100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Текст 4">
            <a:extLst>
              <a:ext uri="{FF2B5EF4-FFF2-40B4-BE49-F238E27FC236}">
                <a16:creationId xmlns:a16="http://schemas.microsoft.com/office/drawing/2014/main" id="{97D5C0A4-2423-4C3B-B6D3-9ED33173A333}"/>
              </a:ext>
            </a:extLst>
          </p:cNvPr>
          <p:cNvSpPr txBox="1">
            <a:spLocks/>
          </p:cNvSpPr>
          <p:nvPr/>
        </p:nvSpPr>
        <p:spPr>
          <a:xfrm>
            <a:off x="335360" y="49213"/>
            <a:ext cx="11521280" cy="7159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ru-RU" sz="2400" dirty="0">
                <a:solidFill>
                  <a:schemeClr val="tx1"/>
                </a:solidFill>
              </a:rPr>
              <a:t>Школьное пространство должно быть воспитывающим!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33E48E16-0544-42E6-AFDA-15B6547ECF8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33651" y="941447"/>
            <a:ext cx="2998373" cy="1753085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FB312F24-A8B6-4DE6-9BCA-4BB3AB83451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91752" y="4613857"/>
            <a:ext cx="3240272" cy="1479795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72447BA2-43E6-4BEA-AD01-87C2A10F686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69314" y="940718"/>
            <a:ext cx="3338515" cy="1752778"/>
          </a:xfrm>
          <a:prstGeom prst="rect">
            <a:avLst/>
          </a:prstGeom>
        </p:spPr>
      </p:pic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0BC365B0-E2F8-4908-BEF2-957F6BEE3581}"/>
              </a:ext>
            </a:extLst>
          </p:cNvPr>
          <p:cNvSpPr/>
          <p:nvPr/>
        </p:nvSpPr>
        <p:spPr>
          <a:xfrm>
            <a:off x="335360" y="1017852"/>
            <a:ext cx="355471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Montserrat" panose="00000500000000000000" pitchFamily="2" charset="-52"/>
              </a:rPr>
              <a:t>Обязательные экспозиции: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B9795849-520E-40F4-A708-9212437E5F28}"/>
              </a:ext>
            </a:extLst>
          </p:cNvPr>
          <p:cNvSpPr/>
          <p:nvPr/>
        </p:nvSpPr>
        <p:spPr>
          <a:xfrm>
            <a:off x="335359" y="309966"/>
            <a:ext cx="538351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1600" dirty="0">
              <a:latin typeface="Montserrat" panose="00000500000000000000" pitchFamily="2" charset="-52"/>
            </a:endParaRPr>
          </a:p>
          <a:p>
            <a:r>
              <a:rPr lang="ru-RU" sz="2400" b="1" dirty="0">
                <a:solidFill>
                  <a:srgbClr val="C00000"/>
                </a:solidFill>
                <a:latin typeface="Montserrat" panose="00000500000000000000" pitchFamily="2" charset="-52"/>
              </a:rPr>
              <a:t>до 1 сентября 2024 г.</a:t>
            </a:r>
            <a:r>
              <a:rPr lang="ru-RU" sz="2400" dirty="0">
                <a:latin typeface="Montserrat" panose="00000500000000000000" pitchFamily="2" charset="-52"/>
              </a:rPr>
              <a:t> – </a:t>
            </a:r>
            <a:r>
              <a:rPr lang="ru-RU" sz="2400" b="1" dirty="0">
                <a:latin typeface="Montserrat" panose="00000500000000000000" pitchFamily="2" charset="-52"/>
              </a:rPr>
              <a:t>100 %</a:t>
            </a:r>
            <a:r>
              <a:rPr lang="ru-RU" sz="2400" dirty="0">
                <a:latin typeface="Montserrat" panose="00000500000000000000" pitchFamily="2" charset="-52"/>
              </a:rPr>
              <a:t> школ</a:t>
            </a:r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ACEB03CE-A393-4B87-A984-B29468F2BDC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53468" y="4613857"/>
            <a:ext cx="2997721" cy="1584023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D924A5BD-3197-4700-BB5B-7968CF3A722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30045" y="2820153"/>
            <a:ext cx="3201979" cy="1681530"/>
          </a:xfrm>
          <a:prstGeom prst="rect">
            <a:avLst/>
          </a:prstGeom>
        </p:spPr>
      </p:pic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4E88FB93-ED28-478B-9A7B-DF39D353A6A5}"/>
              </a:ext>
            </a:extLst>
          </p:cNvPr>
          <p:cNvSpPr/>
          <p:nvPr/>
        </p:nvSpPr>
        <p:spPr>
          <a:xfrm>
            <a:off x="335361" y="1417962"/>
            <a:ext cx="4841073" cy="54014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AutoNum type="arabicPeriod"/>
            </a:pPr>
            <a:r>
              <a:rPr lang="ru-RU" sz="2000" b="1" dirty="0">
                <a:latin typeface="Montserrat" panose="00000500000000000000" pitchFamily="2" charset="-52"/>
              </a:rPr>
              <a:t>Государственные символы Российской Федерации</a:t>
            </a:r>
          </a:p>
          <a:p>
            <a:pPr marL="342900" indent="-342900">
              <a:spcBef>
                <a:spcPts val="600"/>
              </a:spcBef>
              <a:buAutoNum type="arabicPeriod"/>
            </a:pPr>
            <a:r>
              <a:rPr lang="ru-RU" sz="2000" b="1" dirty="0">
                <a:latin typeface="Montserrat" panose="00000500000000000000" pitchFamily="2" charset="-52"/>
              </a:rPr>
              <a:t>Возможности и проекты для детей: </a:t>
            </a:r>
          </a:p>
          <a:p>
            <a:pPr marL="358775" indent="-358775">
              <a:buFont typeface="Wingdings" panose="05000000000000000000" pitchFamily="2" charset="2"/>
              <a:buChar char="§"/>
            </a:pPr>
            <a:r>
              <a:rPr lang="ru-RU" sz="2000" dirty="0">
                <a:latin typeface="Montserrat" panose="00000500000000000000" pitchFamily="2" charset="-52"/>
              </a:rPr>
              <a:t>РДДМ «Движение первых»</a:t>
            </a:r>
          </a:p>
          <a:p>
            <a:pPr marL="358775" indent="-358775">
              <a:buFont typeface="Wingdings" panose="05000000000000000000" pitchFamily="2" charset="2"/>
              <a:buChar char="§"/>
            </a:pPr>
            <a:r>
              <a:rPr lang="ru-RU" sz="2000" dirty="0">
                <a:latin typeface="Montserrat" panose="00000500000000000000" pitchFamily="2" charset="-52"/>
              </a:rPr>
              <a:t>программа «Орлята России»</a:t>
            </a:r>
          </a:p>
          <a:p>
            <a:pPr marL="358775" indent="-358775">
              <a:buFont typeface="Wingdings" panose="05000000000000000000" pitchFamily="2" charset="2"/>
              <a:buChar char="§"/>
            </a:pPr>
            <a:r>
              <a:rPr lang="ru-RU" sz="2000" dirty="0">
                <a:latin typeface="Montserrat" panose="00000500000000000000" pitchFamily="2" charset="-52"/>
              </a:rPr>
              <a:t>«Навигаторы детства»</a:t>
            </a:r>
          </a:p>
          <a:p>
            <a:pPr marL="358775" indent="-358775">
              <a:buFont typeface="Wingdings" panose="05000000000000000000" pitchFamily="2" charset="2"/>
              <a:buChar char="§"/>
            </a:pPr>
            <a:r>
              <a:rPr lang="ru-RU" sz="2000" dirty="0">
                <a:latin typeface="Montserrat" panose="00000500000000000000" pitchFamily="2" charset="-52"/>
              </a:rPr>
              <a:t>платформа проектов «Добро.ru»</a:t>
            </a:r>
          </a:p>
          <a:p>
            <a:pPr marL="358775" indent="-358775">
              <a:buFont typeface="Wingdings" panose="05000000000000000000" pitchFamily="2" charset="2"/>
              <a:buChar char="§"/>
            </a:pPr>
            <a:r>
              <a:rPr lang="ru-RU" sz="2000" dirty="0">
                <a:latin typeface="Montserrat" panose="00000500000000000000" pitchFamily="2" charset="-52"/>
              </a:rPr>
              <a:t>МДЦ «Артек», ВДЦ «Орленок», ВДЦ «Океан», ВДЦ «Смена»</a:t>
            </a:r>
          </a:p>
          <a:p>
            <a:pPr marL="358775" indent="-358775">
              <a:buFont typeface="Wingdings" panose="05000000000000000000" pitchFamily="2" charset="2"/>
              <a:buChar char="§"/>
            </a:pPr>
            <a:r>
              <a:rPr lang="ru-RU" sz="2000" dirty="0">
                <a:latin typeface="Montserrat" panose="00000500000000000000" pitchFamily="2" charset="-52"/>
              </a:rPr>
              <a:t>образовательный центр «Сириус»</a:t>
            </a:r>
          </a:p>
          <a:p>
            <a:pPr marL="358775" indent="-358775">
              <a:buFont typeface="Wingdings" panose="05000000000000000000" pitchFamily="2" charset="2"/>
              <a:buChar char="§"/>
            </a:pPr>
            <a:r>
              <a:rPr lang="ru-RU" sz="2000" dirty="0">
                <a:latin typeface="Montserrat" panose="00000500000000000000" pitchFamily="2" charset="-52"/>
              </a:rPr>
              <a:t>Всероссийский проект «Билет в будущее»</a:t>
            </a:r>
          </a:p>
          <a:p>
            <a:pPr marL="358775" indent="-358775">
              <a:buFont typeface="Wingdings" panose="05000000000000000000" pitchFamily="2" charset="2"/>
              <a:buChar char="§"/>
            </a:pPr>
            <a:r>
              <a:rPr lang="ru-RU" sz="2000" dirty="0">
                <a:latin typeface="Montserrat" panose="00000500000000000000" pitchFamily="2" charset="-52"/>
              </a:rPr>
              <a:t>платформа проектов «Россия – страна возможностей»</a:t>
            </a:r>
          </a:p>
          <a:p>
            <a:pPr marL="358775" indent="-358775">
              <a:buFont typeface="Wingdings" panose="05000000000000000000" pitchFamily="2" charset="2"/>
              <a:buChar char="§"/>
            </a:pPr>
            <a:r>
              <a:rPr lang="ru-RU" sz="2000" dirty="0">
                <a:latin typeface="Montserrat" panose="00000500000000000000" pitchFamily="2" charset="-52"/>
              </a:rPr>
              <a:t>Всероссийский конкурс «Большая перемена»</a:t>
            </a:r>
          </a:p>
          <a:p>
            <a:pPr marL="358775" indent="-358775">
              <a:buFont typeface="Wingdings" panose="05000000000000000000" pitchFamily="2" charset="2"/>
              <a:buChar char="§"/>
            </a:pPr>
            <a:r>
              <a:rPr lang="ru-RU" sz="2000" dirty="0">
                <a:latin typeface="Montserrat" panose="00000500000000000000" pitchFamily="2" charset="-52"/>
              </a:rPr>
              <a:t>Общество «ЗНАНИЕ» и т.д.</a:t>
            </a:r>
          </a:p>
        </p:txBody>
      </p:sp>
    </p:spTree>
    <p:extLst>
      <p:ext uri="{BB962C8B-B14F-4D97-AF65-F5344CB8AC3E}">
        <p14:creationId xmlns:p14="http://schemas.microsoft.com/office/powerpoint/2010/main" val="2665091696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>
            <a:extLst>
              <a:ext uri="{FF2B5EF4-FFF2-40B4-BE49-F238E27FC236}">
                <a16:creationId xmlns:a16="http://schemas.microsoft.com/office/drawing/2014/main" id="{102A97B0-432D-4640-BF0E-AA4CE7DBB611}"/>
              </a:ext>
            </a:extLst>
          </p:cNvPr>
          <p:cNvSpPr txBox="1">
            <a:spLocks/>
          </p:cNvSpPr>
          <p:nvPr/>
        </p:nvSpPr>
        <p:spPr>
          <a:xfrm>
            <a:off x="614558" y="6494443"/>
            <a:ext cx="2520950" cy="3381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/>
          </a:p>
        </p:txBody>
      </p:sp>
      <p:sp>
        <p:nvSpPr>
          <p:cNvPr id="5" name="Текст 6">
            <a:extLst>
              <a:ext uri="{FF2B5EF4-FFF2-40B4-BE49-F238E27FC236}">
                <a16:creationId xmlns:a16="http://schemas.microsoft.com/office/drawing/2014/main" id="{64A0CD1F-CDE4-4EBB-9E73-8F0400F3449F}"/>
              </a:ext>
            </a:extLst>
          </p:cNvPr>
          <p:cNvSpPr txBox="1">
            <a:spLocks/>
          </p:cNvSpPr>
          <p:nvPr/>
        </p:nvSpPr>
        <p:spPr>
          <a:xfrm>
            <a:off x="3258350" y="6438293"/>
            <a:ext cx="5675300" cy="40478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sz="1000" dirty="0"/>
          </a:p>
        </p:txBody>
      </p:sp>
      <p:sp>
        <p:nvSpPr>
          <p:cNvPr id="6" name="Объект 3">
            <a:extLst>
              <a:ext uri="{FF2B5EF4-FFF2-40B4-BE49-F238E27FC236}">
                <a16:creationId xmlns:a16="http://schemas.microsoft.com/office/drawing/2014/main" id="{E25B7F5E-6D4D-451D-B2E3-BB24ED326C09}"/>
              </a:ext>
            </a:extLst>
          </p:cNvPr>
          <p:cNvSpPr txBox="1">
            <a:spLocks/>
          </p:cNvSpPr>
          <p:nvPr/>
        </p:nvSpPr>
        <p:spPr>
          <a:xfrm>
            <a:off x="618264" y="1290214"/>
            <a:ext cx="6352311" cy="304266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l">
              <a:spcBef>
                <a:spcPts val="600"/>
              </a:spcBef>
              <a:buFont typeface="+mj-lt"/>
              <a:buAutoNum type="arabicPeriod"/>
            </a:pPr>
            <a:r>
              <a:rPr lang="ru-RU" sz="2400" dirty="0">
                <a:solidFill>
                  <a:schemeClr val="tx1"/>
                </a:solidFill>
              </a:rPr>
              <a:t>Не забываем про детей-инвалидов и детей с ОВЗ в дополнительном образовании!</a:t>
            </a:r>
          </a:p>
          <a:p>
            <a:pPr marL="342900" indent="-342900" algn="l">
              <a:spcBef>
                <a:spcPts val="600"/>
              </a:spcBef>
              <a:buFont typeface="+mj-lt"/>
              <a:buAutoNum type="arabicPeriod"/>
            </a:pPr>
            <a:r>
              <a:rPr lang="ru-RU" sz="2400" dirty="0">
                <a:solidFill>
                  <a:schemeClr val="tx1"/>
                </a:solidFill>
              </a:rPr>
              <a:t>Театральные кружки, музеи, хоры, спортивные и туристические клубы –</a:t>
            </a:r>
            <a:br>
              <a:rPr lang="ru-RU" sz="2400" dirty="0">
                <a:solidFill>
                  <a:schemeClr val="tx1"/>
                </a:solidFill>
              </a:rPr>
            </a:br>
            <a:r>
              <a:rPr lang="ru-RU" sz="2400" dirty="0">
                <a:solidFill>
                  <a:schemeClr val="tx1"/>
                </a:solidFill>
              </a:rPr>
              <a:t>в каждой школе!</a:t>
            </a:r>
          </a:p>
          <a:p>
            <a:pPr marL="342900" indent="-342900" algn="l">
              <a:spcBef>
                <a:spcPts val="600"/>
              </a:spcBef>
              <a:buFont typeface="+mj-lt"/>
              <a:buAutoNum type="arabicPeriod"/>
            </a:pPr>
            <a:r>
              <a:rPr lang="ru-RU" sz="2400" dirty="0">
                <a:solidFill>
                  <a:schemeClr val="tx1"/>
                </a:solidFill>
              </a:rPr>
              <a:t>Помним о Героях!</a:t>
            </a:r>
          </a:p>
          <a:p>
            <a:pPr marL="342900" indent="-342900" algn="l">
              <a:spcBef>
                <a:spcPts val="600"/>
              </a:spcBef>
              <a:buFont typeface="+mj-lt"/>
              <a:buAutoNum type="arabicPeriod"/>
            </a:pPr>
            <a:r>
              <a:rPr lang="ru-RU" sz="2400" dirty="0">
                <a:solidFill>
                  <a:schemeClr val="tx1"/>
                </a:solidFill>
              </a:rPr>
              <a:t>Вовлекаем в Движение Первых школьников и студентов!</a:t>
            </a:r>
          </a:p>
          <a:p>
            <a:pPr marL="342900" indent="-342900" algn="l">
              <a:spcBef>
                <a:spcPts val="600"/>
              </a:spcBef>
              <a:buFont typeface="+mj-lt"/>
              <a:buAutoNum type="arabicPeriod"/>
            </a:pPr>
            <a:r>
              <a:rPr lang="ru-RU" sz="2400" dirty="0">
                <a:solidFill>
                  <a:schemeClr val="tx1"/>
                </a:solidFill>
              </a:rPr>
              <a:t>Делаем школьные пространства воспитывающими!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9DF8E4DE-34E2-4796-9F84-68D22CABBDF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07630" y="1169043"/>
            <a:ext cx="4576677" cy="3042666"/>
          </a:xfrm>
          <a:prstGeom prst="rect">
            <a:avLst/>
          </a:prstGeom>
        </p:spPr>
      </p:pic>
      <p:sp>
        <p:nvSpPr>
          <p:cNvPr id="8" name="Текст 4">
            <a:extLst>
              <a:ext uri="{FF2B5EF4-FFF2-40B4-BE49-F238E27FC236}">
                <a16:creationId xmlns:a16="http://schemas.microsoft.com/office/drawing/2014/main" id="{4C973944-D826-41CC-90F3-A6B63826B767}"/>
              </a:ext>
            </a:extLst>
          </p:cNvPr>
          <p:cNvSpPr txBox="1">
            <a:spLocks/>
          </p:cNvSpPr>
          <p:nvPr/>
        </p:nvSpPr>
        <p:spPr>
          <a:xfrm>
            <a:off x="1362634" y="49213"/>
            <a:ext cx="10494005" cy="7159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ru-RU" sz="2400" dirty="0">
                <a:solidFill>
                  <a:schemeClr val="tx1"/>
                </a:solidFill>
              </a:rPr>
              <a:t>Идем к цели!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2CA398EB-DD9E-4288-8D94-68227D41BAD8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555"/>
          <a:stretch/>
        </p:blipFill>
        <p:spPr>
          <a:xfrm>
            <a:off x="359437" y="49213"/>
            <a:ext cx="1003197" cy="7159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7974625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ED8DF978-A482-2630-A9BA-EDBDFC9ADA0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1686" y="-1"/>
            <a:ext cx="12223686" cy="6840269"/>
          </a:xfrm>
          <a:prstGeom prst="rect">
            <a:avLst/>
          </a:prstGeom>
        </p:spPr>
      </p:pic>
      <p:sp>
        <p:nvSpPr>
          <p:cNvPr id="3" name="Объект 2">
            <a:extLst>
              <a:ext uri="{FF2B5EF4-FFF2-40B4-BE49-F238E27FC236}">
                <a16:creationId xmlns:a16="http://schemas.microsoft.com/office/drawing/2014/main" id="{8950C2AC-24EC-6F74-9EA9-B6BED663CBA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3331" y="191070"/>
            <a:ext cx="10426890" cy="6666930"/>
          </a:xfrm>
        </p:spPr>
        <p:txBody>
          <a:bodyPr>
            <a:normAutofit/>
          </a:bodyPr>
          <a:lstStyle/>
          <a:p>
            <a:pPr indent="0" algn="ctr">
              <a:spcAft>
                <a:spcPts val="800"/>
              </a:spcAft>
              <a:buNone/>
            </a:pPr>
            <a:r>
              <a:rPr lang="ru-RU" sz="2400" u="sng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Основные задачи в области реализации государственной политики:</a:t>
            </a:r>
          </a:p>
          <a:p>
            <a:pPr marL="342900" lvl="0" indent="-342900" algn="just">
              <a:buFont typeface="+mj-lt"/>
              <a:buAutoNum type="arabicPeriod"/>
            </a:pPr>
            <a:r>
              <a:rPr lang="ru-RU" sz="20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Введение ФОП (ДОУ) и ФООП (школа);</a:t>
            </a:r>
          </a:p>
          <a:p>
            <a:pPr marL="342900" lvl="0" indent="-342900" algn="just">
              <a:buFont typeface="+mj-lt"/>
              <a:buAutoNum type="arabicPeriod"/>
            </a:pPr>
            <a:r>
              <a:rPr lang="ru-RU" sz="20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Внедрение обновленных ФГОС (новые учебники, рабочие программы);</a:t>
            </a:r>
          </a:p>
          <a:p>
            <a:pPr marL="342900" lvl="0" indent="-342900" algn="just">
              <a:buFont typeface="+mj-lt"/>
              <a:buAutoNum type="arabicPeriod"/>
            </a:pPr>
            <a:r>
              <a:rPr lang="ru-RU" sz="20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Введение обновленной программы воспитания;</a:t>
            </a:r>
          </a:p>
          <a:p>
            <a:pPr marL="342900" lvl="0" indent="-342900" algn="just">
              <a:buFont typeface="+mj-lt"/>
              <a:buAutoNum type="arabicPeriod"/>
            </a:pPr>
            <a:r>
              <a:rPr lang="ru-RU" sz="20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Патриотическое воспитание;</a:t>
            </a:r>
          </a:p>
          <a:p>
            <a:pPr marL="342900" lvl="0" indent="-342900" algn="just">
              <a:buFont typeface="+mj-lt"/>
              <a:buAutoNum type="arabicPeriod"/>
            </a:pPr>
            <a:r>
              <a:rPr lang="ru-RU" sz="20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Историческое просвещение;</a:t>
            </a:r>
          </a:p>
          <a:p>
            <a:pPr marL="342900" lvl="0" indent="-342900" algn="just">
              <a:buFont typeface="+mj-lt"/>
              <a:buAutoNum type="arabicPeriod"/>
            </a:pPr>
            <a:r>
              <a:rPr lang="ru-RU" sz="20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Духовно-нравственное просвещение;</a:t>
            </a:r>
          </a:p>
          <a:p>
            <a:pPr marL="342900" lvl="0" indent="-342900" algn="just">
              <a:buFont typeface="+mj-lt"/>
              <a:buAutoNum type="arabicPeriod"/>
            </a:pPr>
            <a:r>
              <a:rPr lang="ru-RU" sz="20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Повышение уровня функциональной грамотности;</a:t>
            </a:r>
          </a:p>
          <a:p>
            <a:pPr marL="342900" lvl="0" indent="-342900" algn="just">
              <a:buFont typeface="+mj-lt"/>
              <a:buAutoNum type="arabicPeriod"/>
            </a:pPr>
            <a:r>
              <a:rPr lang="ru-RU" sz="20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Интеграция проектов «Разговор о важном» и «</a:t>
            </a:r>
            <a:r>
              <a:rPr lang="ru-RU" sz="20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Профминимум</a:t>
            </a:r>
            <a:r>
              <a:rPr lang="ru-RU" sz="20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» в учебно-воспитательную работу школ;</a:t>
            </a:r>
          </a:p>
          <a:p>
            <a:pPr marL="342900" lvl="0" indent="-342900" algn="just">
              <a:buFont typeface="+mj-lt"/>
              <a:buAutoNum type="arabicPeriod"/>
            </a:pPr>
            <a:r>
              <a:rPr lang="ru-RU" sz="20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Работа с одарёнными детьми и участие в </a:t>
            </a:r>
            <a:r>
              <a:rPr lang="ru-RU" sz="2000" kern="1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ВсОШ</a:t>
            </a:r>
            <a:r>
              <a:rPr lang="ru-RU" sz="20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</a:p>
          <a:p>
            <a:pPr marL="342900" lvl="0" indent="-342900" algn="just">
              <a:buFont typeface="+mj-lt"/>
              <a:buAutoNum type="arabicPeriod"/>
            </a:pPr>
            <a:r>
              <a:rPr lang="ru-RU" sz="20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Доступность дошкольного и школьного образования;</a:t>
            </a:r>
          </a:p>
          <a:p>
            <a:pPr marL="342900" lvl="0" indent="-342900" algn="just">
              <a:buFont typeface="+mj-lt"/>
              <a:buAutoNum type="arabicPeriod"/>
            </a:pPr>
            <a:r>
              <a:rPr lang="ru-RU" sz="20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Поддержка учителя (цифровой контент и конструкторы УМД, оптимизация методической службы);</a:t>
            </a:r>
          </a:p>
          <a:p>
            <a:pPr marL="342900" lvl="0" indent="-342900" algn="just">
              <a:spcAft>
                <a:spcPts val="800"/>
              </a:spcAft>
              <a:buFont typeface="+mj-lt"/>
              <a:buAutoNum type="arabicPeriod"/>
            </a:pPr>
            <a:r>
              <a:rPr lang="ru-RU" sz="20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Реализация Концепции дополнительного образования.</a:t>
            </a:r>
          </a:p>
        </p:txBody>
      </p:sp>
    </p:spTree>
    <p:extLst>
      <p:ext uri="{BB962C8B-B14F-4D97-AF65-F5344CB8AC3E}">
        <p14:creationId xmlns:p14="http://schemas.microsoft.com/office/powerpoint/2010/main" val="931638680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763207A4-54BA-93B6-FCD9-3EB92E2A526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4695"/>
            <a:ext cx="12192000" cy="6856835"/>
          </a:xfrm>
          <a:prstGeom prst="rect">
            <a:avLst/>
          </a:prstGeom>
        </p:spPr>
      </p:pic>
      <p:sp>
        <p:nvSpPr>
          <p:cNvPr id="9" name="Текст 21">
            <a:extLst>
              <a:ext uri="{FF2B5EF4-FFF2-40B4-BE49-F238E27FC236}">
                <a16:creationId xmlns:a16="http://schemas.microsoft.com/office/drawing/2014/main" id="{2B5B901E-5FAB-20AC-00CD-C3F6CC631EA4}"/>
              </a:ext>
            </a:extLst>
          </p:cNvPr>
          <p:cNvSpPr txBox="1">
            <a:spLocks/>
          </p:cNvSpPr>
          <p:nvPr/>
        </p:nvSpPr>
        <p:spPr>
          <a:xfrm>
            <a:off x="1241979" y="474206"/>
            <a:ext cx="5918237" cy="509588"/>
          </a:xfrm>
          <a:prstGeom prst="rect">
            <a:avLst/>
          </a:prstGeom>
        </p:spPr>
        <p:txBody>
          <a:bodyPr lIns="0">
            <a:noAutofit/>
          </a:bodyPr>
          <a:lstStyle>
            <a:lvl1pPr marL="0" indent="0" algn="l" defTabSz="914400" rtl="0" eaLnBrk="1" latinLnBrk="0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PermianSlabSerifTypeface" panose="02000000000000000000" pitchFamily="50" charset="0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PermianSlabSerifTypeface" panose="02000000000000000000" pitchFamily="50" charset="0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PermianSlabSerifTypeface" panose="02000000000000000000" pitchFamily="50" charset="0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PermianSlabSerifTypeface" panose="02000000000000000000" pitchFamily="50" charset="0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PermianSlabSerifTypeface" panose="02000000000000000000" pitchFamily="50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000" dirty="0"/>
              <a:t>Управление образования администрации </a:t>
            </a:r>
            <a:r>
              <a:rPr lang="ru-RU" sz="2000" dirty="0" err="1"/>
              <a:t>Ординского</a:t>
            </a:r>
            <a:r>
              <a:rPr lang="ru-RU" sz="2000" dirty="0"/>
              <a:t> муниципального округа Пермского края</a:t>
            </a:r>
          </a:p>
        </p:txBody>
      </p:sp>
      <p:sp>
        <p:nvSpPr>
          <p:cNvPr id="10" name="Текст 12" descr="текстовый блок с названием презентации на титуле" title="Название презентации — Титул">
            <a:extLst>
              <a:ext uri="{FF2B5EF4-FFF2-40B4-BE49-F238E27FC236}">
                <a16:creationId xmlns:a16="http://schemas.microsoft.com/office/drawing/2014/main" id="{4BBB347F-9713-6F48-E1B3-C51641014AF0}"/>
              </a:ext>
            </a:extLst>
          </p:cNvPr>
          <p:cNvSpPr txBox="1">
            <a:spLocks/>
          </p:cNvSpPr>
          <p:nvPr/>
        </p:nvSpPr>
        <p:spPr>
          <a:xfrm>
            <a:off x="346075" y="1268413"/>
            <a:ext cx="11509375" cy="377983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ru-RU"/>
            </a:defPPr>
            <a:lvl1pPr marL="0" indent="0" algn="l" defTabSz="914400" rtl="0" eaLnBrk="1" latinLnBrk="0" hangingPunct="1"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PermianSlabSerifTypeface" panose="02000000000000000000" pitchFamily="50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sz="3200" dirty="0">
              <a:solidFill>
                <a:schemeClr val="tx1"/>
              </a:solidFill>
            </a:endParaRPr>
          </a:p>
          <a:p>
            <a:endParaRPr lang="ru-RU" sz="3200" dirty="0">
              <a:solidFill>
                <a:schemeClr val="tx1"/>
              </a:solidFill>
            </a:endParaRPr>
          </a:p>
          <a:p>
            <a:r>
              <a:rPr lang="ru-RU" sz="3200" dirty="0">
                <a:solidFill>
                  <a:schemeClr val="tx1"/>
                </a:solidFill>
              </a:rPr>
              <a:t>Основные стратегические ориентиры в</a:t>
            </a:r>
            <a:br>
              <a:rPr lang="en-US" sz="3200" dirty="0">
                <a:solidFill>
                  <a:schemeClr val="tx1"/>
                </a:solidFill>
              </a:rPr>
            </a:br>
            <a:r>
              <a:rPr lang="ru-RU" sz="3200" dirty="0">
                <a:solidFill>
                  <a:schemeClr val="tx1"/>
                </a:solidFill>
              </a:rPr>
              <a:t>реализации государственной политики</a:t>
            </a:r>
            <a:br>
              <a:rPr lang="ru-RU" sz="3200" dirty="0">
                <a:solidFill>
                  <a:schemeClr val="tx1"/>
                </a:solidFill>
              </a:rPr>
            </a:br>
            <a:r>
              <a:rPr lang="ru-RU" sz="3200" dirty="0">
                <a:solidFill>
                  <a:schemeClr val="tx1"/>
                </a:solidFill>
              </a:rPr>
              <a:t>в системе образования </a:t>
            </a:r>
            <a:r>
              <a:rPr lang="ru-RU" sz="3200" dirty="0" err="1">
                <a:solidFill>
                  <a:schemeClr val="tx1"/>
                </a:solidFill>
              </a:rPr>
              <a:t>Ординского</a:t>
            </a:r>
            <a:r>
              <a:rPr lang="ru-RU" sz="3200" dirty="0">
                <a:solidFill>
                  <a:schemeClr val="tx1"/>
                </a:solidFill>
              </a:rPr>
              <a:t> муниципального округа</a:t>
            </a:r>
          </a:p>
        </p:txBody>
      </p:sp>
      <p:sp>
        <p:nvSpPr>
          <p:cNvPr id="11" name="Текст 14">
            <a:extLst>
              <a:ext uri="{FF2B5EF4-FFF2-40B4-BE49-F238E27FC236}">
                <a16:creationId xmlns:a16="http://schemas.microsoft.com/office/drawing/2014/main" id="{391D61B4-D5DC-4F60-92D9-EF5BA7672B32}"/>
              </a:ext>
            </a:extLst>
          </p:cNvPr>
          <p:cNvSpPr txBox="1">
            <a:spLocks/>
          </p:cNvSpPr>
          <p:nvPr/>
        </p:nvSpPr>
        <p:spPr>
          <a:xfrm>
            <a:off x="346075" y="5214650"/>
            <a:ext cx="11509375" cy="9143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ru-RU"/>
            </a:defPPr>
            <a:lvl1pPr marL="0" indent="0" algn="ctr" defTabSz="914400" rtl="0" eaLnBrk="1" latinLnBrk="0" hangingPunct="1">
              <a:buNone/>
              <a:defRPr sz="1800" kern="1200">
                <a:solidFill>
                  <a:schemeClr val="bg1"/>
                </a:solidFill>
                <a:latin typeface="PermianSlabSerifTypeface" panose="02000000000000000000" pitchFamily="50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ru-RU" sz="2000" dirty="0">
                <a:solidFill>
                  <a:schemeClr val="tx1"/>
                </a:solidFill>
              </a:rPr>
              <a:t>Докладчик: Погорелова Ольга Владимировна,</a:t>
            </a:r>
          </a:p>
        </p:txBody>
      </p:sp>
      <p:sp>
        <p:nvSpPr>
          <p:cNvPr id="12" name="Текст 17">
            <a:extLst>
              <a:ext uri="{FF2B5EF4-FFF2-40B4-BE49-F238E27FC236}">
                <a16:creationId xmlns:a16="http://schemas.microsoft.com/office/drawing/2014/main" id="{4D0DDCA3-CB65-7B0F-2A5E-6758A75929D9}"/>
              </a:ext>
            </a:extLst>
          </p:cNvPr>
          <p:cNvSpPr txBox="1">
            <a:spLocks/>
          </p:cNvSpPr>
          <p:nvPr/>
        </p:nvSpPr>
        <p:spPr>
          <a:xfrm>
            <a:off x="5181902" y="6211968"/>
            <a:ext cx="1761339" cy="541337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800" dirty="0">
                <a:solidFill>
                  <a:schemeClr val="tx1"/>
                </a:solidFill>
                <a:latin typeface="PermianSerifTypeface" panose="02000000000000000000" pitchFamily="50" charset="0"/>
              </a:rPr>
              <a:t>Орда, 2023</a:t>
            </a:r>
          </a:p>
        </p:txBody>
      </p:sp>
      <p:sp>
        <p:nvSpPr>
          <p:cNvPr id="13" name="Текст 19">
            <a:extLst>
              <a:ext uri="{FF2B5EF4-FFF2-40B4-BE49-F238E27FC236}">
                <a16:creationId xmlns:a16="http://schemas.microsoft.com/office/drawing/2014/main" id="{ED6FE2CD-B001-C4E0-4ED7-9A8D44935051}"/>
              </a:ext>
            </a:extLst>
          </p:cNvPr>
          <p:cNvSpPr txBox="1">
            <a:spLocks/>
          </p:cNvSpPr>
          <p:nvPr/>
        </p:nvSpPr>
        <p:spPr>
          <a:xfrm>
            <a:off x="346075" y="5926936"/>
            <a:ext cx="10093325" cy="722258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800" dirty="0">
                <a:solidFill>
                  <a:schemeClr val="tx1"/>
                </a:solidFill>
                <a:latin typeface="PermianSlabSerifTypeface" panose="02000000000000000000" pitchFamily="50" charset="0"/>
              </a:rPr>
              <a:t>начальник управления образования</a:t>
            </a:r>
          </a:p>
        </p:txBody>
      </p:sp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3E049153-10AE-9455-723C-7517D8A0A93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4847" b="99677" l="1973" r="99314">
                        <a14:foregroundMark x1="30017" y1="27464" x2="30017" y2="27464"/>
                        <a14:foregroundMark x1="46569" y1="4847" x2="46569" y2="4847"/>
                        <a14:foregroundMark x1="41424" y1="92569" x2="41424" y2="92569"/>
                        <a14:foregroundMark x1="7804" y1="56058" x2="7804" y2="56058"/>
                        <a14:foregroundMark x1="3859" y1="27302" x2="3859" y2="27302"/>
                        <a14:foregroundMark x1="3431" y1="63328" x2="3431" y2="63328"/>
                        <a14:foregroundMark x1="2744" y1="30533" x2="2744" y2="30533"/>
                        <a14:foregroundMark x1="2058" y1="64297" x2="2058" y2="64297"/>
                        <a14:foregroundMark x1="1973" y1="35057" x2="1973" y2="35057"/>
                        <a14:foregroundMark x1="92882" y1="32633" x2="92882" y2="32633"/>
                        <a14:foregroundMark x1="45540" y1="26656" x2="45540" y2="26656"/>
                        <a14:foregroundMark x1="45369" y1="18578" x2="45369" y2="18578"/>
                        <a14:foregroundMark x1="37479" y1="70921" x2="37479" y2="70921"/>
                        <a14:foregroundMark x1="65866" y1="77221" x2="65866" y2="77221"/>
                        <a14:foregroundMark x1="67667" y1="76737" x2="67667" y2="76737"/>
                        <a14:foregroundMark x1="69983" y1="76090" x2="69983" y2="76090"/>
                        <a14:foregroundMark x1="66038" y1="75606" x2="66038" y2="75606"/>
                        <a14:foregroundMark x1="65952" y1="74313" x2="65952" y2="74313"/>
                        <a14:foregroundMark x1="66810" y1="74637" x2="66810" y2="74637"/>
                        <a14:foregroundMark x1="66123" y1="74637" x2="66123" y2="74637"/>
                        <a14:foregroundMark x1="65952" y1="79483" x2="65952" y2="79483"/>
                        <a14:foregroundMark x1="50858" y1="51535" x2="50858" y2="51535"/>
                        <a14:foregroundMark x1="65952" y1="85460" x2="65952" y2="85460"/>
                        <a14:foregroundMark x1="68010" y1="85784" x2="68010" y2="85784"/>
                        <a14:foregroundMark x1="70154" y1="85460" x2="70154" y2="85460"/>
                        <a14:foregroundMark x1="72384" y1="85460" x2="72384" y2="85460"/>
                        <a14:foregroundMark x1="74099" y1="85460" x2="74099" y2="85460"/>
                        <a14:foregroundMark x1="75901" y1="87561" x2="75901" y2="87561"/>
                        <a14:foregroundMark x1="77702" y1="86914" x2="77702" y2="86914"/>
                        <a14:foregroundMark x1="79760" y1="87722" x2="79760" y2="87722"/>
                        <a14:foregroundMark x1="66552" y1="96123" x2="66552" y2="96123"/>
                        <a14:foregroundMark x1="68696" y1="95477" x2="68696" y2="95477"/>
                        <a14:foregroundMark x1="71098" y1="95477" x2="71098" y2="95477"/>
                        <a14:foregroundMark x1="72813" y1="94992" x2="72813" y2="94992"/>
                        <a14:foregroundMark x1="75300" y1="94023" x2="75300" y2="94023"/>
                        <a14:foregroundMark x1="77101" y1="94184" x2="77101" y2="94184"/>
                        <a14:foregroundMark x1="78559" y1="94669" x2="78559" y2="94669"/>
                        <a14:foregroundMark x1="80446" y1="94830" x2="80446" y2="94830"/>
                        <a14:foregroundMark x1="86621" y1="96446" x2="86621" y2="96446"/>
                        <a14:foregroundMark x1="34305" y1="90792" x2="34305" y2="90792"/>
                        <a14:foregroundMark x1="31818" y1="89822" x2="31818" y2="89822"/>
                        <a14:foregroundMark x1="99314" y1="58805" x2="99314" y2="58805"/>
                        <a14:foregroundMark x1="73928" y1="94830" x2="73928" y2="94830"/>
                        <a14:foregroundMark x1="73842" y1="98223" x2="73842" y2="98223"/>
                        <a14:foregroundMark x1="85763" y1="99677" x2="85763" y2="99677"/>
                        <a14:foregroundMark x1="65677" y1="88811" x2="65677" y2="88811"/>
                        <a14:foregroundMark x1="65863" y1="94406" x2="65863" y2="94406"/>
                        <a14:foregroundMark x1="78108" y1="83916" x2="78108" y2="83916"/>
                        <a14:foregroundMark x1="85343" y1="94406" x2="85343" y2="94406"/>
                        <a14:foregroundMark x1="87755" y1="98601" x2="87755" y2="98601"/>
                        <a14:foregroundMark x1="77737" y1="89860" x2="77737" y2="89860"/>
                        <a14:foregroundMark x1="65863" y1="87413" x2="65863" y2="87413"/>
                        <a14:foregroundMark x1="65863" y1="93357" x2="65863" y2="93357"/>
                        <a14:foregroundMark x1="65677" y1="95804" x2="65677" y2="95804"/>
                        <a14:foregroundMark x1="24490" y1="87762" x2="24490" y2="87762"/>
                        <a14:foregroundMark x1="23562" y1="88811" x2="23562" y2="88811"/>
                        <a14:foregroundMark x1="23748" y1="84615" x2="23748" y2="84615"/>
                        <a14:foregroundMark x1="65677" y1="87063" x2="65677" y2="87063"/>
                        <a14:foregroundMark x1="65863" y1="87413" x2="65863" y2="87413"/>
                        <a14:foregroundMark x1="65677" y1="87063" x2="65677" y2="87063"/>
                        <a14:foregroundMark x1="65677" y1="87413" x2="65677" y2="87413"/>
                        <a14:foregroundMark x1="65492" y1="87413" x2="65492" y2="87413"/>
                        <a14:foregroundMark x1="79221" y1="87413" x2="79221" y2="87413"/>
                        <a14:foregroundMark x1="79221" y1="86713" x2="79221" y2="86713"/>
                        <a14:foregroundMark x1="79406" y1="87762" x2="79406" y2="87762"/>
                        <a14:foregroundMark x1="79221" y1="87413" x2="79221" y2="87413"/>
                        <a14:foregroundMark x1="71985" y1="86713" x2="71985" y2="86713"/>
                        <a14:foregroundMark x1="71985" y1="86713" x2="71985" y2="86713"/>
                        <a14:foregroundMark x1="71985" y1="87762" x2="71985" y2="87762"/>
                        <a14:foregroundMark x1="65863" y1="87413" x2="65863" y2="87413"/>
                        <a14:foregroundMark x1="65677" y1="87413" x2="65677" y2="87413"/>
                        <a14:foregroundMark x1="65863" y1="86713" x2="65863" y2="86713"/>
                        <a14:foregroundMark x1="65863" y1="87762" x2="65863" y2="87762"/>
                        <a14:foregroundMark x1="79406" y1="86713" x2="79406" y2="86713"/>
                        <a14:foregroundMark x1="79406" y1="87063" x2="79406" y2="87063"/>
                        <a14:foregroundMark x1="79406" y1="86713" x2="79406" y2="86713"/>
                        <a14:foregroundMark x1="79035" y1="87063" x2="79035" y2="8706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06291" y="389727"/>
            <a:ext cx="4240399" cy="2725431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4E7F0166-B2BF-4499-8C87-E2FE5B53476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075" y="436629"/>
            <a:ext cx="722868" cy="10667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704713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B7636E1-2D82-43DB-95AA-B9E3C8C6D7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>
                <a:solidFill>
                  <a:srgbClr val="C00000"/>
                </a:solidFill>
              </a:rPr>
              <a:t>Ярмарка </a:t>
            </a:r>
            <a:br>
              <a:rPr lang="ru-RU" b="1" dirty="0">
                <a:solidFill>
                  <a:srgbClr val="C00000"/>
                </a:solidFill>
              </a:rPr>
            </a:br>
            <a:r>
              <a:rPr lang="ru-RU" b="1" dirty="0">
                <a:solidFill>
                  <a:srgbClr val="C00000"/>
                </a:solidFill>
              </a:rPr>
              <a:t>интегрированных </a:t>
            </a:r>
            <a:br>
              <a:rPr lang="ru-RU" b="1" dirty="0">
                <a:solidFill>
                  <a:srgbClr val="C00000"/>
                </a:solidFill>
              </a:rPr>
            </a:br>
            <a:r>
              <a:rPr lang="ru-RU" b="1" dirty="0">
                <a:solidFill>
                  <a:srgbClr val="C00000"/>
                </a:solidFill>
              </a:rPr>
              <a:t>уроков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507AAD6-39C2-4FD4-8D18-55F8E4E8119F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dirty="0"/>
              <a:t>Проведение ярмарки интегрированных уроков с объединением самых разных областей и предметов. </a:t>
            </a:r>
          </a:p>
          <a:p>
            <a:pPr marL="0" indent="0">
              <a:buNone/>
            </a:pPr>
            <a:r>
              <a:rPr lang="ru-RU" dirty="0"/>
              <a:t>Приняли участие 22 педагога, самыми активными были учителя из </a:t>
            </a:r>
            <a:r>
              <a:rPr lang="ru-RU" dirty="0" err="1"/>
              <a:t>Малоашапской</a:t>
            </a:r>
            <a:r>
              <a:rPr lang="ru-RU" dirty="0"/>
              <a:t> школы! </a:t>
            </a:r>
          </a:p>
        </p:txBody>
      </p:sp>
      <p:pic>
        <p:nvPicPr>
          <p:cNvPr id="1026" name="Picture 2" descr="https://sun9-52.userapi.com/impg/R75oVpZI488uInADUtsoeSQUMYUr--t7lz20Jw/HFy0Ot_bThs.jpg?size=1280x1280&amp;quality=95&amp;sign=51855e33ae78a5c0156ab3a08eb18c67&amp;type=album">
            <a:extLst>
              <a:ext uri="{FF2B5EF4-FFF2-40B4-BE49-F238E27FC236}">
                <a16:creationId xmlns:a16="http://schemas.microsoft.com/office/drawing/2014/main" id="{12875829-E33E-4D46-AA3D-6380B1E42024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7398" y="365125"/>
            <a:ext cx="6385300" cy="6127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850507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D457689-C90C-5B07-4AAE-44065C3B4E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400" kern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XIII фестиваль "</a:t>
            </a:r>
            <a:r>
              <a:rPr lang="ru-RU" sz="2400" kern="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Карьевская</a:t>
            </a:r>
            <a:r>
              <a:rPr lang="ru-RU" sz="2400" kern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весна - 2023" народного творчества обучающихся 8-9 классов школ с этнокультурным компонентом содержания образования, посвященном Году педагога и наставника.</a:t>
            </a:r>
            <a:br>
              <a:rPr lang="ru-RU" sz="2400" kern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2400" kern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Цель: сохранения национально-культурной самобытности татарского народа .</a:t>
            </a:r>
            <a:endParaRPr lang="ru-RU" sz="2400" dirty="0">
              <a:solidFill>
                <a:srgbClr val="002060"/>
              </a:solidFill>
            </a:endParaRP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55943457-828F-E708-0589-CB576715137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8969" y="1906293"/>
            <a:ext cx="6741762" cy="4262032"/>
          </a:xfr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082DA780-63BF-1DB2-F469-A97C29028CA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1882" y="1906293"/>
            <a:ext cx="5151549" cy="33437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125640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420</TotalTime>
  <Words>6475</Words>
  <Application>Microsoft Office PowerPoint</Application>
  <PresentationFormat>Широкоэкранный</PresentationFormat>
  <Paragraphs>1595</Paragraphs>
  <Slides>78</Slides>
  <Notes>13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78</vt:i4>
      </vt:variant>
    </vt:vector>
  </HeadingPairs>
  <TitlesOfParts>
    <vt:vector size="101" baseType="lpstr">
      <vt:lpstr>굴림</vt:lpstr>
      <vt:lpstr>Microsoft YaHei</vt:lpstr>
      <vt:lpstr>-apple-system</vt:lpstr>
      <vt:lpstr>Arial</vt:lpstr>
      <vt:lpstr>Bookman Old Style</vt:lpstr>
      <vt:lpstr>Calibri</vt:lpstr>
      <vt:lpstr>Calibri Light</vt:lpstr>
      <vt:lpstr>Cambria</vt:lpstr>
      <vt:lpstr>DejaVu Sans</vt:lpstr>
      <vt:lpstr>Gill Sans Light</vt:lpstr>
      <vt:lpstr>Mangal</vt:lpstr>
      <vt:lpstr>Montserrat</vt:lpstr>
      <vt:lpstr>Montserrat ExtraBold</vt:lpstr>
      <vt:lpstr>Montserrat ExtraLight</vt:lpstr>
      <vt:lpstr>PermianSerifTypeface</vt:lpstr>
      <vt:lpstr>PermianSlabSerifTypeface</vt:lpstr>
      <vt:lpstr>Stem Medium</vt:lpstr>
      <vt:lpstr>Times New Roman</vt:lpstr>
      <vt:lpstr>Trebuchet MS</vt:lpstr>
      <vt:lpstr>Verdana</vt:lpstr>
      <vt:lpstr>Wingdings</vt:lpstr>
      <vt:lpstr>XO Oriel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Миссия Года – признание особого статуса педагогических работников </vt:lpstr>
      <vt:lpstr>02-08 октября 2023 г. </vt:lpstr>
      <vt:lpstr>В рамках Года педагога и наставника проведен интеллектуальный конкурс для педагогов Ординского МО, который был посвящен Пермскому краю, населяющим его народам, их традициям, культуре. Приняли участие 7 команд из всех школ Ординского МО.  </vt:lpstr>
      <vt:lpstr>Ярмарка  интегрированных  уроков</vt:lpstr>
      <vt:lpstr>XIII фестиваль "Карьевская весна - 2023" народного творчества обучающихся 8-9 классов школ с этнокультурным компонентом содержания образования, посвященном Году педагога и наставника. Цель: сохранения национально-культурной самобытности татарского народа .</vt:lpstr>
      <vt:lpstr>   - Торжественное чествование педагогических работников школ и детских садов на праздниках Дня села Ординского МО - Создание памятных фотоальбомов о педагогах-ветеранах педагогического труда обучающимися общеобразовательных организаций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Доступность дошкольного образования</vt:lpstr>
      <vt:lpstr> Поддержка и развитие способностей и талантов детей</vt:lpstr>
      <vt:lpstr>Презентация PowerPoint</vt:lpstr>
      <vt:lpstr>Презентация PowerPoint</vt:lpstr>
      <vt:lpstr>Организация развивающей среды </vt:lpstr>
      <vt:lpstr>Организация развивающей среды </vt:lpstr>
      <vt:lpstr>Презентация PowerPoint</vt:lpstr>
      <vt:lpstr>Презентация PowerPoint</vt:lpstr>
      <vt:lpstr>Единая модель профориентации – профориентационный минимум Реализуется в рамках федерального проекта «Успех каждого ребенка» национального проекта «Образование» </vt:lpstr>
      <vt:lpstr>Региональный проект «Открытый университет»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Результаты ЕГЭ в Ординском муниципальном округе</vt:lpstr>
      <vt:lpstr>Итоги ЕГЭ по русскому языку  (средний балл)</vt:lpstr>
      <vt:lpstr>Итоги ЕГЭ   математика  профиль (средний балл)</vt:lpstr>
      <vt:lpstr>ИТОГИ ЕГЭ ПО ФИЗИКЕ (СРЕДНИЙ БАЛЛ)</vt:lpstr>
      <vt:lpstr>ИТОГИ ЕГЭ ПО ХИМИИ (СРЕДНИЙ БАЛЛ)</vt:lpstr>
      <vt:lpstr>ИТОГИ ЕГЭ ПО ОБЩЕСТВОЗНАНИЮ (СРЕДНИЙ БАЛЛ)</vt:lpstr>
      <vt:lpstr>Итоги ЕГЭ по биологии (средний балл)</vt:lpstr>
      <vt:lpstr>Итоги ЕГЭ по истории (средний балл)</vt:lpstr>
      <vt:lpstr>Итоги ЕГЭ по информатике ИКТ(средний балл)</vt:lpstr>
      <vt:lpstr>Итоги ЕГЭ математика базовая (средний балл)</vt:lpstr>
      <vt:lpstr>Аттестат с отличием, медаль за особые успехи в учении  получили 2 ученицы  МБОУ «Ашапская  СОШ» - Светлана Панькова и Ангелина Чуракова. </vt:lpstr>
      <vt:lpstr>Итоги ОГЭ -  9</vt:lpstr>
      <vt:lpstr>Получили аттестаты  в 2022-2023 учебном году 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Патриотизм — это не только слова, но и дела! </vt:lpstr>
      <vt:lpstr>Учебная неделя начинается с разговоров о важном! Ключевые темы: </vt:lpstr>
      <vt:lpstr>Музей – это о нас и для нас! </vt:lpstr>
      <vt:lpstr>Маленькие дела с большой любовью!</vt:lpstr>
      <vt:lpstr>Презентация PowerPoint</vt:lpstr>
      <vt:lpstr>Всего за оздоровительную кампанию 2023 года  было оздоровлено  1579 детей</vt:lpstr>
      <vt:lpstr>Отдыхаем и развиваемся вместе</vt:lpstr>
      <vt:lpstr>Сделай свою жизнь ярче. Выбирай спорт! </vt:lpstr>
      <vt:lpstr>Школьный театр – новое образовательное пространство </vt:lpstr>
      <vt:lpstr>Национальный проект «Образование».  Прошлое, наученное настоящим – дорога в будущее! </vt:lpstr>
      <vt:lpstr>Задачи, требующие незамедлительного решения!!!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Qwerty</dc:creator>
  <cp:lastModifiedBy>Qwerty</cp:lastModifiedBy>
  <cp:revision>101</cp:revision>
  <cp:lastPrinted>2023-08-28T06:02:04Z</cp:lastPrinted>
  <dcterms:created xsi:type="dcterms:W3CDTF">2023-08-24T11:22:34Z</dcterms:created>
  <dcterms:modified xsi:type="dcterms:W3CDTF">2023-08-28T06:39:21Z</dcterms:modified>
</cp:coreProperties>
</file>