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318" r:id="rId2"/>
    <p:sldId id="343" r:id="rId3"/>
    <p:sldId id="348" r:id="rId4"/>
    <p:sldId id="349" r:id="rId5"/>
    <p:sldId id="354" r:id="rId6"/>
    <p:sldId id="335" r:id="rId7"/>
    <p:sldId id="361" r:id="rId8"/>
    <p:sldId id="363" r:id="rId9"/>
    <p:sldId id="364" r:id="rId10"/>
    <p:sldId id="321" r:id="rId11"/>
    <p:sldId id="350" r:id="rId12"/>
    <p:sldId id="338" r:id="rId13"/>
    <p:sldId id="336" r:id="rId14"/>
    <p:sldId id="337" r:id="rId15"/>
    <p:sldId id="362" r:id="rId1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99AC92"/>
    <a:srgbClr val="17375E"/>
    <a:srgbClr val="00DE64"/>
    <a:srgbClr val="7965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3943" autoAdjust="0"/>
  </p:normalViewPr>
  <p:slideViewPr>
    <p:cSldViewPr snapToGrid="0">
      <p:cViewPr>
        <p:scale>
          <a:sx n="90" d="100"/>
          <a:sy n="90" d="100"/>
        </p:scale>
        <p:origin x="-2244" y="-1014"/>
      </p:cViewPr>
      <p:guideLst>
        <p:guide orient="horz" pos="3120"/>
        <p:guide orient="horz" pos="2999"/>
        <p:guide orient="horz" pos="150"/>
        <p:guide pos="189"/>
        <p:guide pos="2880"/>
        <p:guide pos="5576"/>
      </p:guideLst>
    </p:cSldViewPr>
  </p:slideViewPr>
  <p:outlineViewPr>
    <p:cViewPr>
      <p:scale>
        <a:sx n="33" d="100"/>
        <a:sy n="33" d="100"/>
      </p:scale>
      <p:origin x="0" y="18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59.rkn.gov.ru/p6119/p7635/" TargetMode="External"/><Relationship Id="rId1" Type="http://schemas.openxmlformats.org/officeDocument/2006/relationships/hyperlink" Target="mailto:rsockanc59@rkn.gov.ru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59.rkn.gov.ru/p6119/p7635/" TargetMode="External"/><Relationship Id="rId1" Type="http://schemas.openxmlformats.org/officeDocument/2006/relationships/hyperlink" Target="mailto:rsockanc59@rkn.gov.r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53666B-2263-4F86-B3C2-1935C61684E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90791C-CDCC-49AD-988F-3A06F0ED92A3}">
      <dgm:prSet phldrT="[Текст]"/>
      <dgm:spPr/>
      <dgm:t>
        <a:bodyPr/>
        <a:lstStyle/>
        <a:p>
          <a:r>
            <a:rPr lang="ru-RU" dirty="0" smtClean="0"/>
            <a:t>Сайт Роскомнадзора для ограничения доступа </a:t>
          </a:r>
          <a:r>
            <a:rPr lang="en-US" alt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https://eais.rkn.gov.ru</a:t>
          </a:r>
          <a:endParaRPr lang="ru-RU" dirty="0">
            <a:solidFill>
              <a:schemeClr val="bg1"/>
            </a:solidFill>
          </a:endParaRPr>
        </a:p>
      </dgm:t>
    </dgm:pt>
    <dgm:pt modelId="{FFDA44F5-39B8-4DBA-8149-E57A85C08697}" type="parTrans" cxnId="{8AC37F73-7CE7-4843-B93D-B9B296501B12}">
      <dgm:prSet/>
      <dgm:spPr/>
      <dgm:t>
        <a:bodyPr/>
        <a:lstStyle/>
        <a:p>
          <a:endParaRPr lang="ru-RU"/>
        </a:p>
      </dgm:t>
    </dgm:pt>
    <dgm:pt modelId="{40BFC975-CEB9-4C48-A49C-127103F563C4}" type="sibTrans" cxnId="{8AC37F73-7CE7-4843-B93D-B9B296501B12}">
      <dgm:prSet/>
      <dgm:spPr/>
      <dgm:t>
        <a:bodyPr/>
        <a:lstStyle/>
        <a:p>
          <a:endParaRPr lang="ru-RU"/>
        </a:p>
      </dgm:t>
    </dgm:pt>
    <dgm:pt modelId="{B55C7320-3D15-4045-ADC2-FD871CB2D70D}">
      <dgm:prSet phldrT="[Текст]"/>
      <dgm:spPr/>
      <dgm:t>
        <a:bodyPr/>
        <a:lstStyle/>
        <a:p>
          <a:r>
            <a:rPr lang="ru-RU" dirty="0" smtClean="0"/>
            <a:t>Суицид</a:t>
          </a:r>
        </a:p>
      </dgm:t>
    </dgm:pt>
    <dgm:pt modelId="{978706F6-42DC-4225-B251-BFA5F6882A3C}" type="parTrans" cxnId="{43817A2A-3596-4503-8609-999BA2D89666}">
      <dgm:prSet/>
      <dgm:spPr/>
      <dgm:t>
        <a:bodyPr/>
        <a:lstStyle/>
        <a:p>
          <a:endParaRPr lang="ru-RU"/>
        </a:p>
      </dgm:t>
    </dgm:pt>
    <dgm:pt modelId="{F8C008B0-690C-4019-8B89-B12645EFFD69}" type="sibTrans" cxnId="{43817A2A-3596-4503-8609-999BA2D89666}">
      <dgm:prSet/>
      <dgm:spPr/>
      <dgm:t>
        <a:bodyPr/>
        <a:lstStyle/>
        <a:p>
          <a:endParaRPr lang="ru-RU"/>
        </a:p>
      </dgm:t>
    </dgm:pt>
    <dgm:pt modelId="{96D66CAB-8F5D-400C-8837-47D3ABAC5276}">
      <dgm:prSet phldrT="[Текст]"/>
      <dgm:spPr/>
      <dgm:t>
        <a:bodyPr/>
        <a:lstStyle/>
        <a:p>
          <a:r>
            <a:rPr lang="ru-RU" dirty="0" smtClean="0"/>
            <a:t>Наркотики</a:t>
          </a:r>
          <a:endParaRPr lang="ru-RU" dirty="0"/>
        </a:p>
      </dgm:t>
    </dgm:pt>
    <dgm:pt modelId="{7A19B531-AC46-49DA-B46F-C84E50DC61DC}" type="parTrans" cxnId="{32808FAD-DDBB-4E5A-B2AB-33C4F6F68B49}">
      <dgm:prSet/>
      <dgm:spPr/>
      <dgm:t>
        <a:bodyPr/>
        <a:lstStyle/>
        <a:p>
          <a:endParaRPr lang="ru-RU"/>
        </a:p>
      </dgm:t>
    </dgm:pt>
    <dgm:pt modelId="{D06A80BC-F827-4F7A-85F6-47893201254F}" type="sibTrans" cxnId="{32808FAD-DDBB-4E5A-B2AB-33C4F6F68B49}">
      <dgm:prSet/>
      <dgm:spPr/>
      <dgm:t>
        <a:bodyPr/>
        <a:lstStyle/>
        <a:p>
          <a:endParaRPr lang="ru-RU"/>
        </a:p>
      </dgm:t>
    </dgm:pt>
    <dgm:pt modelId="{FEF4375E-C466-4595-878B-363FC1C5885D}">
      <dgm:prSet phldrT="[Текст]"/>
      <dgm:spPr/>
      <dgm:t>
        <a:bodyPr/>
        <a:lstStyle/>
        <a:p>
          <a:r>
            <a:rPr lang="ru-RU" dirty="0" smtClean="0"/>
            <a:t>Детская порнография</a:t>
          </a:r>
          <a:endParaRPr lang="ru-RU" dirty="0"/>
        </a:p>
      </dgm:t>
    </dgm:pt>
    <dgm:pt modelId="{5657CF00-F5A1-46BB-AB53-3D0080955D77}" type="parTrans" cxnId="{EA35B1E8-AB51-4C2E-B0BC-0B12E923D48D}">
      <dgm:prSet/>
      <dgm:spPr/>
      <dgm:t>
        <a:bodyPr/>
        <a:lstStyle/>
        <a:p>
          <a:endParaRPr lang="ru-RU"/>
        </a:p>
      </dgm:t>
    </dgm:pt>
    <dgm:pt modelId="{02A914AC-7B25-4B03-8CBE-5A1C4E3641B8}" type="sibTrans" cxnId="{EA35B1E8-AB51-4C2E-B0BC-0B12E923D48D}">
      <dgm:prSet/>
      <dgm:spPr/>
      <dgm:t>
        <a:bodyPr/>
        <a:lstStyle/>
        <a:p>
          <a:endParaRPr lang="ru-RU"/>
        </a:p>
      </dgm:t>
    </dgm:pt>
    <dgm:pt modelId="{613888FA-2DE5-43E6-9595-6AC0E5E4AC84}">
      <dgm:prSet phldrT="[Текст]"/>
      <dgm:spPr/>
      <dgm:t>
        <a:bodyPr/>
        <a:lstStyle/>
        <a:p>
          <a:r>
            <a:rPr lang="ru-RU" dirty="0" smtClean="0"/>
            <a:t>Азартные Игры</a:t>
          </a:r>
          <a:endParaRPr lang="ru-RU" dirty="0"/>
        </a:p>
      </dgm:t>
    </dgm:pt>
    <dgm:pt modelId="{E4B477D2-3C27-4281-AAEF-53FCDA6B39B8}" type="parTrans" cxnId="{6A5F6F66-0889-4494-9FDC-28283ACE2D2F}">
      <dgm:prSet/>
      <dgm:spPr/>
      <dgm:t>
        <a:bodyPr/>
        <a:lstStyle/>
        <a:p>
          <a:endParaRPr lang="ru-RU"/>
        </a:p>
      </dgm:t>
    </dgm:pt>
    <dgm:pt modelId="{D4E54691-7E98-4416-9EE5-4700D12FC9E1}" type="sibTrans" cxnId="{6A5F6F66-0889-4494-9FDC-28283ACE2D2F}">
      <dgm:prSet/>
      <dgm:spPr/>
      <dgm:t>
        <a:bodyPr/>
        <a:lstStyle/>
        <a:p>
          <a:endParaRPr lang="ru-RU"/>
        </a:p>
      </dgm:t>
    </dgm:pt>
    <dgm:pt modelId="{89F8BD91-FCED-4752-B971-838A944A2321}">
      <dgm:prSet phldrT="[Текст]"/>
      <dgm:spPr/>
      <dgm:t>
        <a:bodyPr/>
        <a:lstStyle/>
        <a:p>
          <a:r>
            <a:rPr lang="ru-RU" dirty="0" smtClean="0"/>
            <a:t>Экстремистские материалы</a:t>
          </a:r>
          <a:endParaRPr lang="ru-RU" dirty="0"/>
        </a:p>
      </dgm:t>
    </dgm:pt>
    <dgm:pt modelId="{D5A4547A-A437-4D3B-825D-529B6C3B50C0}" type="parTrans" cxnId="{99ADA691-A067-4D91-9E4F-E314CFB93B12}">
      <dgm:prSet/>
      <dgm:spPr/>
      <dgm:t>
        <a:bodyPr/>
        <a:lstStyle/>
        <a:p>
          <a:endParaRPr lang="ru-RU"/>
        </a:p>
      </dgm:t>
    </dgm:pt>
    <dgm:pt modelId="{06670568-11B7-4FE8-90D4-B8077975665F}" type="sibTrans" cxnId="{99ADA691-A067-4D91-9E4F-E314CFB93B12}">
      <dgm:prSet/>
      <dgm:spPr/>
      <dgm:t>
        <a:bodyPr/>
        <a:lstStyle/>
        <a:p>
          <a:endParaRPr lang="ru-RU"/>
        </a:p>
      </dgm:t>
    </dgm:pt>
    <dgm:pt modelId="{16D0FE6D-E8F1-4B84-B873-B02CCB51A56B}">
      <dgm:prSet phldrT="[Текст]"/>
      <dgm:spPr/>
      <dgm:t>
        <a:bodyPr/>
        <a:lstStyle/>
        <a:p>
          <a:r>
            <a:rPr lang="ru-RU" dirty="0" smtClean="0"/>
            <a:t>Владелец сайта или владелец социальной сети («техподдержка», «подать обращение», «пожаловаться»)</a:t>
          </a:r>
          <a:endParaRPr lang="ru-RU" dirty="0">
            <a:solidFill>
              <a:schemeClr val="bg1"/>
            </a:solidFill>
          </a:endParaRPr>
        </a:p>
      </dgm:t>
    </dgm:pt>
    <dgm:pt modelId="{17BE96A8-6C8E-47D2-A18E-DD08C4BDB898}" type="parTrans" cxnId="{DD4924E1-E013-4B08-809C-3B3CD95A31D7}">
      <dgm:prSet/>
      <dgm:spPr/>
      <dgm:t>
        <a:bodyPr/>
        <a:lstStyle/>
        <a:p>
          <a:endParaRPr lang="ru-RU"/>
        </a:p>
      </dgm:t>
    </dgm:pt>
    <dgm:pt modelId="{5942EEFB-6729-4BC0-8E3B-CEDF973E4F3E}" type="sibTrans" cxnId="{DD4924E1-E013-4B08-809C-3B3CD95A31D7}">
      <dgm:prSet/>
      <dgm:spPr/>
      <dgm:t>
        <a:bodyPr/>
        <a:lstStyle/>
        <a:p>
          <a:endParaRPr lang="ru-RU"/>
        </a:p>
      </dgm:t>
    </dgm:pt>
    <dgm:pt modelId="{48B44084-00D2-4410-8D3F-B6E9A01D624E}">
      <dgm:prSet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Управление Роскомнадзора по Пермскому краю</a:t>
          </a:r>
          <a:br>
            <a:rPr lang="ru-RU" dirty="0" smtClean="0">
              <a:solidFill>
                <a:schemeClr val="bg1"/>
              </a:solidFill>
            </a:rPr>
          </a:br>
          <a:r>
            <a:rPr lang="ru-RU" b="0" i="0" dirty="0" smtClean="0">
              <a:solidFill>
                <a:schemeClr val="bg1"/>
              </a:solidFill>
            </a:rPr>
            <a:t>ул. Ленина, д. 68, Пермь, Пермский край, 614096</a:t>
          </a:r>
          <a:br>
            <a:rPr lang="ru-RU" b="0" i="0" dirty="0" smtClean="0">
              <a:solidFill>
                <a:schemeClr val="bg1"/>
              </a:solidFill>
            </a:rPr>
          </a:br>
          <a:r>
            <a:rPr lang="en-US" b="0" i="0" dirty="0" smtClean="0">
              <a:hlinkClick xmlns:r="http://schemas.openxmlformats.org/officeDocument/2006/relationships" r:id="rId1"/>
            </a:rPr>
            <a:t>rsockanc59@rkn.gov.ru</a:t>
          </a:r>
          <a:r>
            <a:rPr lang="en-US" b="0" i="0" dirty="0" smtClean="0"/>
            <a:t>,  </a:t>
          </a:r>
          <a:endParaRPr lang="ru-RU" dirty="0">
            <a:solidFill>
              <a:schemeClr val="bg1"/>
            </a:solidFill>
          </a:endParaRPr>
        </a:p>
      </dgm:t>
    </dgm:pt>
    <dgm:pt modelId="{55C1C736-6299-42D4-8F1D-E929B2FC16D6}" type="parTrans" cxnId="{6C2CEEB9-4002-4800-928E-153E0B02D5F6}">
      <dgm:prSet/>
      <dgm:spPr/>
      <dgm:t>
        <a:bodyPr/>
        <a:lstStyle/>
        <a:p>
          <a:endParaRPr lang="ru-RU"/>
        </a:p>
      </dgm:t>
    </dgm:pt>
    <dgm:pt modelId="{B29E2F0C-262F-4285-AD0C-A29E60707899}" type="sibTrans" cxnId="{6C2CEEB9-4002-4800-928E-153E0B02D5F6}">
      <dgm:prSet/>
      <dgm:spPr/>
      <dgm:t>
        <a:bodyPr/>
        <a:lstStyle/>
        <a:p>
          <a:endParaRPr lang="ru-RU"/>
        </a:p>
      </dgm:t>
    </dgm:pt>
    <dgm:pt modelId="{87C2F40B-567A-4CEA-A5AC-BD654D7F876C}">
      <dgm:prSet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b="0" i="0" dirty="0" smtClean="0">
              <a:solidFill>
                <a:schemeClr val="bg1"/>
              </a:solidFill>
              <a:hlinkClick xmlns:r="http://schemas.openxmlformats.org/officeDocument/2006/relationships" r:id="rId2"/>
            </a:rPr>
            <a:t>https://59.rkn.gov.ru/p6119/p7635/</a:t>
          </a:r>
          <a:r>
            <a:rPr lang="ru-RU" b="0" i="0" dirty="0" smtClean="0">
              <a:solidFill>
                <a:schemeClr val="bg1"/>
              </a:solidFill>
            </a:rPr>
            <a:t> </a:t>
          </a:r>
          <a:endParaRPr lang="ru-RU" dirty="0">
            <a:solidFill>
              <a:schemeClr val="bg1"/>
            </a:solidFill>
          </a:endParaRPr>
        </a:p>
      </dgm:t>
    </dgm:pt>
    <dgm:pt modelId="{DBCA5993-E2EA-4A8E-BE08-A9D610986180}" type="parTrans" cxnId="{B2E21AFB-FB0C-4AF4-A7D0-3357BAC73BD9}">
      <dgm:prSet/>
      <dgm:spPr/>
      <dgm:t>
        <a:bodyPr/>
        <a:lstStyle/>
        <a:p>
          <a:endParaRPr lang="ru-RU"/>
        </a:p>
      </dgm:t>
    </dgm:pt>
    <dgm:pt modelId="{2DB9498D-5D19-44EF-B731-411FA31D2123}" type="sibTrans" cxnId="{B2E21AFB-FB0C-4AF4-A7D0-3357BAC73BD9}">
      <dgm:prSet/>
      <dgm:spPr/>
      <dgm:t>
        <a:bodyPr/>
        <a:lstStyle/>
        <a:p>
          <a:endParaRPr lang="ru-RU"/>
        </a:p>
      </dgm:t>
    </dgm:pt>
    <dgm:pt modelId="{82AA8826-2A55-4961-A2C8-EC7D14D543BC}" type="pres">
      <dgm:prSet presAssocID="{0153666B-2263-4F86-B3C2-1935C61684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26EEEB-02F9-4DD4-93B9-A7FBB72EBE39}" type="pres">
      <dgm:prSet presAssocID="{1690791C-CDCC-49AD-988F-3A06F0ED92A3}" presName="composite" presStyleCnt="0"/>
      <dgm:spPr/>
    </dgm:pt>
    <dgm:pt modelId="{FC296287-FDE2-4998-A7F2-A6CABE81DDA1}" type="pres">
      <dgm:prSet presAssocID="{1690791C-CDCC-49AD-988F-3A06F0ED92A3}" presName="parTx" presStyleLbl="alignNode1" presStyleIdx="0" presStyleCnt="2" custLinFactNeighborX="3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B86780-2BA0-4085-AED3-D053A638840F}" type="pres">
      <dgm:prSet presAssocID="{1690791C-CDCC-49AD-988F-3A06F0ED92A3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48FBB2-550F-4F13-A71E-C52927BD4EDC}" type="pres">
      <dgm:prSet presAssocID="{40BFC975-CEB9-4C48-A49C-127103F563C4}" presName="space" presStyleCnt="0"/>
      <dgm:spPr/>
    </dgm:pt>
    <dgm:pt modelId="{6B392F1A-519D-44DA-8447-EDBB622BD30E}" type="pres">
      <dgm:prSet presAssocID="{16D0FE6D-E8F1-4B84-B873-B02CCB51A56B}" presName="composite" presStyleCnt="0"/>
      <dgm:spPr/>
    </dgm:pt>
    <dgm:pt modelId="{7E3E3C65-5234-4D75-A9B0-5950D570FED2}" type="pres">
      <dgm:prSet presAssocID="{16D0FE6D-E8F1-4B84-B873-B02CCB51A56B}" presName="parTx" presStyleLbl="alignNode1" presStyleIdx="1" presStyleCnt="2" custLinFactNeighborX="1" custLinFactNeighborY="-4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C89D89-C7AF-42EF-90FA-6655651F43F9}" type="pres">
      <dgm:prSet presAssocID="{16D0FE6D-E8F1-4B84-B873-B02CCB51A56B}" presName="desTx" presStyleLbl="alignAccFollowNode1" presStyleIdx="1" presStyleCnt="2" custLinFactNeighborX="-601" custLinFactNeighborY="144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CDF4BD-6704-45A2-84BF-CCC620F08898}" type="presOf" srcId="{1690791C-CDCC-49AD-988F-3A06F0ED92A3}" destId="{FC296287-FDE2-4998-A7F2-A6CABE81DDA1}" srcOrd="0" destOrd="0" presId="urn:microsoft.com/office/officeart/2005/8/layout/hList1"/>
    <dgm:cxn modelId="{004D911B-924B-4A45-A792-F83FEFC939A6}" type="presOf" srcId="{48B44084-00D2-4410-8D3F-B6E9A01D624E}" destId="{A7C89D89-C7AF-42EF-90FA-6655651F43F9}" srcOrd="0" destOrd="0" presId="urn:microsoft.com/office/officeart/2005/8/layout/hList1"/>
    <dgm:cxn modelId="{8AC37F73-7CE7-4843-B93D-B9B296501B12}" srcId="{0153666B-2263-4F86-B3C2-1935C61684E1}" destId="{1690791C-CDCC-49AD-988F-3A06F0ED92A3}" srcOrd="0" destOrd="0" parTransId="{FFDA44F5-39B8-4DBA-8149-E57A85C08697}" sibTransId="{40BFC975-CEB9-4C48-A49C-127103F563C4}"/>
    <dgm:cxn modelId="{DD4924E1-E013-4B08-809C-3B3CD95A31D7}" srcId="{0153666B-2263-4F86-B3C2-1935C61684E1}" destId="{16D0FE6D-E8F1-4B84-B873-B02CCB51A56B}" srcOrd="1" destOrd="0" parTransId="{17BE96A8-6C8E-47D2-A18E-DD08C4BDB898}" sibTransId="{5942EEFB-6729-4BC0-8E3B-CEDF973E4F3E}"/>
    <dgm:cxn modelId="{6C2CEEB9-4002-4800-928E-153E0B02D5F6}" srcId="{16D0FE6D-E8F1-4B84-B873-B02CCB51A56B}" destId="{48B44084-00D2-4410-8D3F-B6E9A01D624E}" srcOrd="0" destOrd="0" parTransId="{55C1C736-6299-42D4-8F1D-E929B2FC16D6}" sibTransId="{B29E2F0C-262F-4285-AD0C-A29E60707899}"/>
    <dgm:cxn modelId="{99ADA691-A067-4D91-9E4F-E314CFB93B12}" srcId="{1690791C-CDCC-49AD-988F-3A06F0ED92A3}" destId="{89F8BD91-FCED-4752-B971-838A944A2321}" srcOrd="4" destOrd="0" parTransId="{D5A4547A-A437-4D3B-825D-529B6C3B50C0}" sibTransId="{06670568-11B7-4FE8-90D4-B8077975665F}"/>
    <dgm:cxn modelId="{2348005B-BA6C-48FE-98D9-22A24CB04E3F}" type="presOf" srcId="{89F8BD91-FCED-4752-B971-838A944A2321}" destId="{14B86780-2BA0-4085-AED3-D053A638840F}" srcOrd="0" destOrd="4" presId="urn:microsoft.com/office/officeart/2005/8/layout/hList1"/>
    <dgm:cxn modelId="{6A5F6F66-0889-4494-9FDC-28283ACE2D2F}" srcId="{1690791C-CDCC-49AD-988F-3A06F0ED92A3}" destId="{613888FA-2DE5-43E6-9595-6AC0E5E4AC84}" srcOrd="3" destOrd="0" parTransId="{E4B477D2-3C27-4281-AAEF-53FCDA6B39B8}" sibTransId="{D4E54691-7E98-4416-9EE5-4700D12FC9E1}"/>
    <dgm:cxn modelId="{A598DF3C-5B81-4029-8A69-400F0C3DFD9D}" type="presOf" srcId="{FEF4375E-C466-4595-878B-363FC1C5885D}" destId="{14B86780-2BA0-4085-AED3-D053A638840F}" srcOrd="0" destOrd="2" presId="urn:microsoft.com/office/officeart/2005/8/layout/hList1"/>
    <dgm:cxn modelId="{9D825AA5-63B1-451E-A457-8A871860B9FA}" type="presOf" srcId="{87C2F40B-567A-4CEA-A5AC-BD654D7F876C}" destId="{A7C89D89-C7AF-42EF-90FA-6655651F43F9}" srcOrd="0" destOrd="1" presId="urn:microsoft.com/office/officeart/2005/8/layout/hList1"/>
    <dgm:cxn modelId="{B2E21AFB-FB0C-4AF4-A7D0-3357BAC73BD9}" srcId="{16D0FE6D-E8F1-4B84-B873-B02CCB51A56B}" destId="{87C2F40B-567A-4CEA-A5AC-BD654D7F876C}" srcOrd="1" destOrd="0" parTransId="{DBCA5993-E2EA-4A8E-BE08-A9D610986180}" sibTransId="{2DB9498D-5D19-44EF-B731-411FA31D2123}"/>
    <dgm:cxn modelId="{EA35B1E8-AB51-4C2E-B0BC-0B12E923D48D}" srcId="{1690791C-CDCC-49AD-988F-3A06F0ED92A3}" destId="{FEF4375E-C466-4595-878B-363FC1C5885D}" srcOrd="2" destOrd="0" parTransId="{5657CF00-F5A1-46BB-AB53-3D0080955D77}" sibTransId="{02A914AC-7B25-4B03-8CBE-5A1C4E3641B8}"/>
    <dgm:cxn modelId="{1CF384BB-1B06-453F-B971-A941B78EEDF4}" type="presOf" srcId="{0153666B-2263-4F86-B3C2-1935C61684E1}" destId="{82AA8826-2A55-4961-A2C8-EC7D14D543BC}" srcOrd="0" destOrd="0" presId="urn:microsoft.com/office/officeart/2005/8/layout/hList1"/>
    <dgm:cxn modelId="{819B9B68-6FA6-4EB9-A535-2DB676035830}" type="presOf" srcId="{16D0FE6D-E8F1-4B84-B873-B02CCB51A56B}" destId="{7E3E3C65-5234-4D75-A9B0-5950D570FED2}" srcOrd="0" destOrd="0" presId="urn:microsoft.com/office/officeart/2005/8/layout/hList1"/>
    <dgm:cxn modelId="{4A7C825B-623F-4433-AD12-F0C65A32030D}" type="presOf" srcId="{96D66CAB-8F5D-400C-8837-47D3ABAC5276}" destId="{14B86780-2BA0-4085-AED3-D053A638840F}" srcOrd="0" destOrd="1" presId="urn:microsoft.com/office/officeart/2005/8/layout/hList1"/>
    <dgm:cxn modelId="{43817A2A-3596-4503-8609-999BA2D89666}" srcId="{1690791C-CDCC-49AD-988F-3A06F0ED92A3}" destId="{B55C7320-3D15-4045-ADC2-FD871CB2D70D}" srcOrd="0" destOrd="0" parTransId="{978706F6-42DC-4225-B251-BFA5F6882A3C}" sibTransId="{F8C008B0-690C-4019-8B89-B12645EFFD69}"/>
    <dgm:cxn modelId="{4D3C83F5-BA58-4CD1-B4DC-B6F90ADDC0E6}" type="presOf" srcId="{613888FA-2DE5-43E6-9595-6AC0E5E4AC84}" destId="{14B86780-2BA0-4085-AED3-D053A638840F}" srcOrd="0" destOrd="3" presId="urn:microsoft.com/office/officeart/2005/8/layout/hList1"/>
    <dgm:cxn modelId="{32808FAD-DDBB-4E5A-B2AB-33C4F6F68B49}" srcId="{1690791C-CDCC-49AD-988F-3A06F0ED92A3}" destId="{96D66CAB-8F5D-400C-8837-47D3ABAC5276}" srcOrd="1" destOrd="0" parTransId="{7A19B531-AC46-49DA-B46F-C84E50DC61DC}" sibTransId="{D06A80BC-F827-4F7A-85F6-47893201254F}"/>
    <dgm:cxn modelId="{9FD3D070-EC4B-498A-956F-5E4347CEDD20}" type="presOf" srcId="{B55C7320-3D15-4045-ADC2-FD871CB2D70D}" destId="{14B86780-2BA0-4085-AED3-D053A638840F}" srcOrd="0" destOrd="0" presId="urn:microsoft.com/office/officeart/2005/8/layout/hList1"/>
    <dgm:cxn modelId="{99B8B994-1A46-451A-93EA-1A8E13CB8E84}" type="presParOf" srcId="{82AA8826-2A55-4961-A2C8-EC7D14D543BC}" destId="{9826EEEB-02F9-4DD4-93B9-A7FBB72EBE39}" srcOrd="0" destOrd="0" presId="urn:microsoft.com/office/officeart/2005/8/layout/hList1"/>
    <dgm:cxn modelId="{F7531ACB-1BB8-455F-BA76-DA26CFFCADEA}" type="presParOf" srcId="{9826EEEB-02F9-4DD4-93B9-A7FBB72EBE39}" destId="{FC296287-FDE2-4998-A7F2-A6CABE81DDA1}" srcOrd="0" destOrd="0" presId="urn:microsoft.com/office/officeart/2005/8/layout/hList1"/>
    <dgm:cxn modelId="{061D1D80-F665-40EC-8521-A3B981A2A7B6}" type="presParOf" srcId="{9826EEEB-02F9-4DD4-93B9-A7FBB72EBE39}" destId="{14B86780-2BA0-4085-AED3-D053A638840F}" srcOrd="1" destOrd="0" presId="urn:microsoft.com/office/officeart/2005/8/layout/hList1"/>
    <dgm:cxn modelId="{052B3670-FDF6-4E98-82EB-42D6D67605F0}" type="presParOf" srcId="{82AA8826-2A55-4961-A2C8-EC7D14D543BC}" destId="{2D48FBB2-550F-4F13-A71E-C52927BD4EDC}" srcOrd="1" destOrd="0" presId="urn:microsoft.com/office/officeart/2005/8/layout/hList1"/>
    <dgm:cxn modelId="{856DC210-DBF2-4356-A871-7E5B127237E1}" type="presParOf" srcId="{82AA8826-2A55-4961-A2C8-EC7D14D543BC}" destId="{6B392F1A-519D-44DA-8447-EDBB622BD30E}" srcOrd="2" destOrd="0" presId="urn:microsoft.com/office/officeart/2005/8/layout/hList1"/>
    <dgm:cxn modelId="{FD2869B0-D66D-461F-8A6D-69B2AD00FD58}" type="presParOf" srcId="{6B392F1A-519D-44DA-8447-EDBB622BD30E}" destId="{7E3E3C65-5234-4D75-A9B0-5950D570FED2}" srcOrd="0" destOrd="0" presId="urn:microsoft.com/office/officeart/2005/8/layout/hList1"/>
    <dgm:cxn modelId="{85B6C237-4042-4ADB-9BFC-5DB1AB605A65}" type="presParOf" srcId="{6B392F1A-519D-44DA-8447-EDBB622BD30E}" destId="{A7C89D89-C7AF-42EF-90FA-6655651F43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96287-FDE2-4998-A7F2-A6CABE81DDA1}">
      <dsp:nvSpPr>
        <dsp:cNvPr id="0" name=""/>
        <dsp:cNvSpPr/>
      </dsp:nvSpPr>
      <dsp:spPr>
        <a:xfrm>
          <a:off x="12712" y="319781"/>
          <a:ext cx="3959844" cy="11677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Сайт Роскомнадзора для ограничения доступа </a:t>
          </a:r>
          <a:r>
            <a:rPr lang="en-US" altLang="ru-RU" sz="1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https://eais.rkn.gov.ru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12712" y="319781"/>
        <a:ext cx="3959844" cy="1167711"/>
      </dsp:txXfrm>
    </dsp:sp>
    <dsp:sp modelId="{14B86780-2BA0-4085-AED3-D053A638840F}">
      <dsp:nvSpPr>
        <dsp:cNvPr id="0" name=""/>
        <dsp:cNvSpPr/>
      </dsp:nvSpPr>
      <dsp:spPr>
        <a:xfrm>
          <a:off x="41" y="1487493"/>
          <a:ext cx="3959844" cy="18374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Суицид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Наркотики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Детская порнография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Азартные Игры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Экстремистские материалы</a:t>
          </a:r>
          <a:endParaRPr lang="ru-RU" sz="1800" kern="1200" dirty="0"/>
        </a:p>
      </dsp:txBody>
      <dsp:txXfrm>
        <a:off x="41" y="1487493"/>
        <a:ext cx="3959844" cy="1837434"/>
      </dsp:txXfrm>
    </dsp:sp>
    <dsp:sp modelId="{7E3E3C65-5234-4D75-A9B0-5950D570FED2}">
      <dsp:nvSpPr>
        <dsp:cNvPr id="0" name=""/>
        <dsp:cNvSpPr/>
      </dsp:nvSpPr>
      <dsp:spPr>
        <a:xfrm>
          <a:off x="4514303" y="314340"/>
          <a:ext cx="3959844" cy="11677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Владелец сайта или владелец социальной сети («техподдержка», «подать обращение», «пожаловаться»)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4514303" y="314340"/>
        <a:ext cx="3959844" cy="1167711"/>
      </dsp:txXfrm>
    </dsp:sp>
    <dsp:sp modelId="{A7C89D89-C7AF-42EF-90FA-6655651F43F9}">
      <dsp:nvSpPr>
        <dsp:cNvPr id="0" name=""/>
        <dsp:cNvSpPr/>
      </dsp:nvSpPr>
      <dsp:spPr>
        <a:xfrm>
          <a:off x="4490464" y="1753223"/>
          <a:ext cx="3959844" cy="1837434"/>
        </a:xfrm>
        <a:prstGeom prst="rect">
          <a:avLst/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bg1"/>
              </a:solidFill>
            </a:rPr>
            <a:t>Управление Роскомнадзора по Пермскому краю</a:t>
          </a:r>
          <a:br>
            <a:rPr lang="ru-RU" sz="1800" kern="1200" dirty="0" smtClean="0">
              <a:solidFill>
                <a:schemeClr val="bg1"/>
              </a:solidFill>
            </a:rPr>
          </a:br>
          <a:r>
            <a:rPr lang="ru-RU" sz="1800" b="0" i="0" kern="1200" dirty="0" smtClean="0">
              <a:solidFill>
                <a:schemeClr val="bg1"/>
              </a:solidFill>
            </a:rPr>
            <a:t>ул. Ленина, д. 68, Пермь, Пермский край, 614096</a:t>
          </a:r>
          <a:br>
            <a:rPr lang="ru-RU" sz="1800" b="0" i="0" kern="1200" dirty="0" smtClean="0">
              <a:solidFill>
                <a:schemeClr val="bg1"/>
              </a:solidFill>
            </a:rPr>
          </a:br>
          <a:r>
            <a:rPr lang="en-US" sz="1800" b="0" i="0" kern="1200" dirty="0" smtClean="0">
              <a:hlinkClick xmlns:r="http://schemas.openxmlformats.org/officeDocument/2006/relationships" r:id="rId1"/>
            </a:rPr>
            <a:t>rsockanc59@rkn.gov.ru</a:t>
          </a:r>
          <a:r>
            <a:rPr lang="en-US" sz="1800" b="0" i="0" kern="1200" dirty="0" smtClean="0"/>
            <a:t>,  </a:t>
          </a:r>
          <a:endParaRPr lang="ru-RU" sz="1800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0" kern="1200" dirty="0" smtClean="0">
              <a:solidFill>
                <a:schemeClr val="bg1"/>
              </a:solidFill>
              <a:hlinkClick xmlns:r="http://schemas.openxmlformats.org/officeDocument/2006/relationships" r:id="rId2"/>
            </a:rPr>
            <a:t>https://59.rkn.gov.ru/p6119/p7635/</a:t>
          </a:r>
          <a:r>
            <a:rPr lang="ru-RU" sz="1800" b="0" i="0" kern="1200" dirty="0" smtClean="0">
              <a:solidFill>
                <a:schemeClr val="bg1"/>
              </a:solidFill>
            </a:rPr>
            <a:t> 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4490464" y="1753223"/>
        <a:ext cx="3959844" cy="1837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C92C552-3021-4091-AFB7-93D91D3B2EC4}" type="datetimeFigureOut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F4790D6-5B57-428D-8931-AC111F4EC6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0784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ПДД или противопожарной безопасностью всё понятно</a:t>
            </a:r>
            <a:r>
              <a:rPr lang="ru-RU" baseline="0" dirty="0" smtClean="0"/>
              <a:t> и влияние краткосрочных факторов.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4790D6-5B57-428D-8931-AC111F4EC6AF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9754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4F523B-DFDD-40E0-A5B3-92AE2AF8C5B8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210D19-0642-4143-A189-59BFB0C5BCFE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F0FAFD-5A03-4BF8-917E-6D756474DFB2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3667B-E4F5-4E2E-B310-8184D8F89665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44067-F027-45F0-A29E-A697F26375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889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065AC-036F-49BA-84A6-05A48023C521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05198-8E21-41FD-8C3A-7DE96558F2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324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1C31D-39A7-4362-8255-9D18A204A6C7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C1C30-E5EA-42B0-BE1D-107480EB0C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34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5895F-B8C2-4341-965C-0E259E5BB240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1C5EE-91BD-43F2-B8C1-EDDB921EED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207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9FAA7-9600-406C-B57A-50D25BF7B35A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790CD-1EE6-4DD2-BD2A-A14D81A5BC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750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BB762-519A-4F51-A0D0-E9745E1A7568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14A94-E50D-411A-93F8-43A82776D1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136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BC36C-6D9B-4C75-A4E9-7171D061335F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52F5C-2BEA-462D-B81A-6EB494F55F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250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40CBA-1806-46E1-950B-5C41F67299CD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75C3E-4C2F-44A2-86FD-BB903BD768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223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DFAAC-132A-41A5-B44F-3F7256F09836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EBE39-BC2B-4B81-90A1-235EDC5C2D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24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C3C78-C144-4BA1-94FD-E50B19386430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6BC35-F5FA-4FAD-9F48-9F1F3E44C3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052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02059-67A5-49C7-B1A4-5DEC360F98D1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ADBFD-C103-444A-9F81-C3A24FEBBB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897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046AC9-61C4-443B-853F-5EC570563046}" type="datetime1">
              <a:rPr lang="ru-RU"/>
              <a:pPr>
                <a:defRPr/>
              </a:pPr>
              <a:t>28.04.2018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B6EDAD-2700-4CB2-B2E7-951EC9E5BA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313" y="1058863"/>
            <a:ext cx="4719637" cy="407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Box 5"/>
          <p:cNvSpPr txBox="1">
            <a:spLocks noChangeArrowheads="1"/>
          </p:cNvSpPr>
          <p:nvPr/>
        </p:nvSpPr>
        <p:spPr bwMode="auto">
          <a:xfrm>
            <a:off x="3394075" y="4732338"/>
            <a:ext cx="1290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800">
                <a:solidFill>
                  <a:srgbClr val="17375E"/>
                </a:solidFill>
                <a:latin typeface="Arial Narrow" pitchFamily="34" charset="0"/>
              </a:rPr>
              <a:t>Пермь, 2018</a:t>
            </a:r>
          </a:p>
        </p:txBody>
      </p:sp>
      <p:sp>
        <p:nvSpPr>
          <p:cNvPr id="2052" name="Прямоугольник 3"/>
          <p:cNvSpPr>
            <a:spLocks noChangeArrowheads="1"/>
          </p:cNvSpPr>
          <p:nvPr/>
        </p:nvSpPr>
        <p:spPr bwMode="auto">
          <a:xfrm>
            <a:off x="315118" y="1522323"/>
            <a:ext cx="396980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3000" b="1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Информационная безопасность несовершеннолетних</a:t>
            </a:r>
            <a:endParaRPr lang="ru-RU" altLang="ru-RU" sz="3000" b="1" dirty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3" name="Группа 2"/>
          <p:cNvGrpSpPr>
            <a:grpSpLocks/>
          </p:cNvGrpSpPr>
          <p:nvPr/>
        </p:nvGrpSpPr>
        <p:grpSpPr bwMode="auto">
          <a:xfrm>
            <a:off x="395288" y="333375"/>
            <a:ext cx="2881312" cy="574675"/>
            <a:chOff x="395536" y="332657"/>
            <a:chExt cx="2880320" cy="576064"/>
          </a:xfrm>
        </p:grpSpPr>
        <p:sp>
          <p:nvSpPr>
            <p:cNvPr id="7" name="Заголовок 1"/>
            <p:cNvSpPr txBox="1">
              <a:spLocks/>
            </p:cNvSpPr>
            <p:nvPr/>
          </p:nvSpPr>
          <p:spPr>
            <a:xfrm>
              <a:off x="1043013" y="332657"/>
              <a:ext cx="2232843" cy="504454"/>
            </a:xfrm>
            <a:prstGeom prst="rect">
              <a:avLst/>
            </a:prstGeom>
          </p:spPr>
          <p:txBody>
            <a:bodyPr anchor="ctr">
              <a:normAutofit fontScale="9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ru-RU" sz="1400" i="1" dirty="0" smtClean="0">
                  <a:solidFill>
                    <a:schemeClr val="tx2"/>
                  </a:solidFill>
                </a:rPr>
                <a:t>Управление Роскомнадзора </a:t>
              </a:r>
              <a:br>
                <a:rPr lang="ru-RU" sz="1400" i="1" dirty="0" smtClean="0">
                  <a:solidFill>
                    <a:schemeClr val="tx2"/>
                  </a:solidFill>
                </a:rPr>
              </a:br>
              <a:r>
                <a:rPr lang="ru-RU" sz="1400" i="1" dirty="0" smtClean="0">
                  <a:solidFill>
                    <a:schemeClr val="tx2"/>
                  </a:solidFill>
                </a:rPr>
                <a:t>по Пермскому краю</a:t>
              </a:r>
              <a:endParaRPr lang="ru-RU" sz="1400" i="1" dirty="0">
                <a:solidFill>
                  <a:schemeClr val="tx2"/>
                </a:solidFill>
              </a:endParaRPr>
            </a:p>
          </p:txBody>
        </p:sp>
        <p:pic>
          <p:nvPicPr>
            <p:cNvPr id="2055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164"/>
            <a:stretch>
              <a:fillRect/>
            </a:stretch>
          </p:blipFill>
          <p:spPr bwMode="auto">
            <a:xfrm>
              <a:off x="395536" y="332657"/>
              <a:ext cx="571299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Группа 14"/>
          <p:cNvGrpSpPr>
            <a:grpSpLocks/>
          </p:cNvGrpSpPr>
          <p:nvPr/>
        </p:nvGrpSpPr>
        <p:grpSpPr bwMode="auto">
          <a:xfrm>
            <a:off x="93663" y="144463"/>
            <a:ext cx="2879725" cy="576262"/>
            <a:chOff x="395536" y="332657"/>
            <a:chExt cx="2880320" cy="576064"/>
          </a:xfrm>
        </p:grpSpPr>
        <p:sp>
          <p:nvSpPr>
            <p:cNvPr id="16" name="Заголовок 1"/>
            <p:cNvSpPr txBox="1">
              <a:spLocks/>
            </p:cNvSpPr>
            <p:nvPr/>
          </p:nvSpPr>
          <p:spPr>
            <a:xfrm>
              <a:off x="1043370" y="332657"/>
              <a:ext cx="2232486" cy="504652"/>
            </a:xfrm>
            <a:prstGeom prst="rect">
              <a:avLst/>
            </a:prstGeom>
          </p:spPr>
          <p:txBody>
            <a:bodyPr anchor="ctr">
              <a:normAutofit fontScale="9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ru-RU" sz="1400" i="1" dirty="0" smtClean="0">
                  <a:solidFill>
                    <a:schemeClr val="tx2"/>
                  </a:solidFill>
                </a:rPr>
                <a:t>Управление Роскомнадзора </a:t>
              </a:r>
              <a:br>
                <a:rPr lang="ru-RU" sz="1400" i="1" dirty="0" smtClean="0">
                  <a:solidFill>
                    <a:schemeClr val="tx2"/>
                  </a:solidFill>
                </a:rPr>
              </a:br>
              <a:r>
                <a:rPr lang="ru-RU" sz="1400" i="1" dirty="0" smtClean="0">
                  <a:solidFill>
                    <a:schemeClr val="tx2"/>
                  </a:solidFill>
                </a:rPr>
                <a:t>по Пермскому краю</a:t>
              </a:r>
              <a:endParaRPr lang="ru-RU" sz="1400" i="1" dirty="0">
                <a:solidFill>
                  <a:schemeClr val="tx2"/>
                </a:solidFill>
              </a:endParaRPr>
            </a:p>
          </p:txBody>
        </p:sp>
        <p:pic>
          <p:nvPicPr>
            <p:cNvPr id="12299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164"/>
            <a:stretch>
              <a:fillRect/>
            </a:stretch>
          </p:blipFill>
          <p:spPr bwMode="auto">
            <a:xfrm>
              <a:off x="395536" y="332657"/>
              <a:ext cx="571299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29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720725"/>
            <a:ext cx="31432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057275"/>
            <a:ext cx="277812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3003550"/>
            <a:ext cx="3451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3311525"/>
            <a:ext cx="4052888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863" y="754063"/>
            <a:ext cx="3944937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363" y="1127125"/>
            <a:ext cx="3975100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2403475"/>
            <a:ext cx="1809750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3"/>
          <p:cNvSpPr>
            <a:spLocks noChangeArrowheads="1"/>
          </p:cNvSpPr>
          <p:nvPr/>
        </p:nvSpPr>
        <p:spPr bwMode="auto">
          <a:xfrm>
            <a:off x="350838" y="739775"/>
            <a:ext cx="83042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САЙТЫ СБОРА ДАННЫХ</a:t>
            </a:r>
          </a:p>
        </p:txBody>
      </p:sp>
      <p:grpSp>
        <p:nvGrpSpPr>
          <p:cNvPr id="13315" name="Группа 2"/>
          <p:cNvGrpSpPr>
            <a:grpSpLocks/>
          </p:cNvGrpSpPr>
          <p:nvPr/>
        </p:nvGrpSpPr>
        <p:grpSpPr bwMode="auto">
          <a:xfrm>
            <a:off x="395288" y="333375"/>
            <a:ext cx="2881312" cy="574675"/>
            <a:chOff x="395536" y="332657"/>
            <a:chExt cx="2880320" cy="576064"/>
          </a:xfrm>
        </p:grpSpPr>
        <p:sp>
          <p:nvSpPr>
            <p:cNvPr id="7" name="Заголовок 1"/>
            <p:cNvSpPr txBox="1">
              <a:spLocks/>
            </p:cNvSpPr>
            <p:nvPr/>
          </p:nvSpPr>
          <p:spPr>
            <a:xfrm>
              <a:off x="1043013" y="332657"/>
              <a:ext cx="2232843" cy="504454"/>
            </a:xfrm>
            <a:prstGeom prst="rect">
              <a:avLst/>
            </a:prstGeom>
          </p:spPr>
          <p:txBody>
            <a:bodyPr anchor="ctr">
              <a:normAutofit fontScale="9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ru-RU" sz="1400" i="1" dirty="0" smtClean="0">
                  <a:solidFill>
                    <a:schemeClr val="tx2"/>
                  </a:solidFill>
                </a:rPr>
                <a:t>Управление Роскомнадзора </a:t>
              </a:r>
              <a:br>
                <a:rPr lang="ru-RU" sz="1400" i="1" dirty="0" smtClean="0">
                  <a:solidFill>
                    <a:schemeClr val="tx2"/>
                  </a:solidFill>
                </a:rPr>
              </a:br>
              <a:r>
                <a:rPr lang="ru-RU" sz="1400" i="1" dirty="0" smtClean="0">
                  <a:solidFill>
                    <a:schemeClr val="tx2"/>
                  </a:solidFill>
                </a:rPr>
                <a:t>по Пермскому краю</a:t>
              </a:r>
              <a:endParaRPr lang="ru-RU" sz="1400" i="1" dirty="0">
                <a:solidFill>
                  <a:schemeClr val="tx2"/>
                </a:solidFill>
              </a:endParaRPr>
            </a:p>
          </p:txBody>
        </p:sp>
        <p:pic>
          <p:nvPicPr>
            <p:cNvPr id="13319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164"/>
            <a:stretch>
              <a:fillRect/>
            </a:stretch>
          </p:blipFill>
          <p:spPr bwMode="auto">
            <a:xfrm>
              <a:off x="395536" y="332657"/>
              <a:ext cx="571299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16" name="Rectangle 3"/>
          <p:cNvSpPr>
            <a:spLocks noGrp="1"/>
          </p:cNvSpPr>
          <p:nvPr>
            <p:ph type="ctrTitle"/>
          </p:nvPr>
        </p:nvSpPr>
        <p:spPr>
          <a:xfrm>
            <a:off x="265113" y="1457325"/>
            <a:ext cx="8867775" cy="2466975"/>
          </a:xfrm>
        </p:spPr>
        <p:txBody>
          <a:bodyPr/>
          <a:lstStyle/>
          <a:p>
            <a:pPr algn="l" eaLnBrk="1" hangingPunct="1"/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В настоящее время, очень развиты технологии по сбору, копированию, хранению информации о гражданах (персональные данные), в том числе и в целях их дальнейшего использования. </a:t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Существует много разнообразных Интернет-ресурсов, которые собирают и считывают информацию из общедоступных источников информации, из социальных сетей, например: сбор фотографий из социальной сети Вконтакте осуществлял известный интернет-ресурс, находящийся в США, при </a:t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этом на данном сайте было указано, что ими собрано </a:t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более 45 000 000 частных фотографий.</a:t>
            </a:r>
            <a:endParaRPr lang="ru-RU" altLang="ru-RU" sz="1700" b="1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Ориента\Desktop\sbor-danny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5825" y="3252788"/>
            <a:ext cx="2822575" cy="1847850"/>
          </a:xfrm>
          <a:prstGeom prst="rect">
            <a:avLst/>
          </a:prstGeom>
          <a:solidFill>
            <a:schemeClr val="accent1">
              <a:alpha val="98000"/>
            </a:schemeClr>
          </a:solidFill>
          <a:effectLst>
            <a:outerShdw blurRad="50800" dist="50800" dir="5400000" sx="1000" sy="1000" algn="ctr" rotWithShape="0">
              <a:srgbClr val="000000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350838" y="773113"/>
            <a:ext cx="8304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ПОИСК ЛЮДЕЙ ПО ФОТОГРАФИИ</a:t>
            </a:r>
          </a:p>
        </p:txBody>
      </p:sp>
      <p:grpSp>
        <p:nvGrpSpPr>
          <p:cNvPr id="14339" name="Группа 2"/>
          <p:cNvGrpSpPr>
            <a:grpSpLocks/>
          </p:cNvGrpSpPr>
          <p:nvPr/>
        </p:nvGrpSpPr>
        <p:grpSpPr bwMode="auto">
          <a:xfrm>
            <a:off x="395288" y="333375"/>
            <a:ext cx="2881312" cy="574675"/>
            <a:chOff x="395536" y="332657"/>
            <a:chExt cx="2880320" cy="576064"/>
          </a:xfrm>
        </p:grpSpPr>
        <p:sp>
          <p:nvSpPr>
            <p:cNvPr id="7" name="Заголовок 1"/>
            <p:cNvSpPr txBox="1">
              <a:spLocks/>
            </p:cNvSpPr>
            <p:nvPr/>
          </p:nvSpPr>
          <p:spPr>
            <a:xfrm>
              <a:off x="1043013" y="332657"/>
              <a:ext cx="2232843" cy="504454"/>
            </a:xfrm>
            <a:prstGeom prst="rect">
              <a:avLst/>
            </a:prstGeom>
          </p:spPr>
          <p:txBody>
            <a:bodyPr anchor="ctr">
              <a:normAutofit fontScale="9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ru-RU" sz="1400" i="1" dirty="0" smtClean="0">
                  <a:solidFill>
                    <a:schemeClr val="tx2"/>
                  </a:solidFill>
                </a:rPr>
                <a:t>Управление Роскомнадзора </a:t>
              </a:r>
              <a:br>
                <a:rPr lang="ru-RU" sz="1400" i="1" dirty="0" smtClean="0">
                  <a:solidFill>
                    <a:schemeClr val="tx2"/>
                  </a:solidFill>
                </a:rPr>
              </a:br>
              <a:r>
                <a:rPr lang="ru-RU" sz="1400" i="1" dirty="0" smtClean="0">
                  <a:solidFill>
                    <a:schemeClr val="tx2"/>
                  </a:solidFill>
                </a:rPr>
                <a:t>по Пермскому краю</a:t>
              </a:r>
              <a:endParaRPr lang="ru-RU" sz="1400" i="1" dirty="0">
                <a:solidFill>
                  <a:schemeClr val="tx2"/>
                </a:solidFill>
              </a:endParaRPr>
            </a:p>
          </p:txBody>
        </p:sp>
        <p:pic>
          <p:nvPicPr>
            <p:cNvPr id="14344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164"/>
            <a:stretch>
              <a:fillRect/>
            </a:stretch>
          </p:blipFill>
          <p:spPr bwMode="auto">
            <a:xfrm>
              <a:off x="395536" y="332657"/>
              <a:ext cx="571299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40" name="Rectangle 3"/>
          <p:cNvSpPr>
            <a:spLocks noGrp="1"/>
          </p:cNvSpPr>
          <p:nvPr>
            <p:ph type="ctrTitle"/>
          </p:nvPr>
        </p:nvSpPr>
        <p:spPr>
          <a:xfrm>
            <a:off x="590550" y="1201738"/>
            <a:ext cx="7824788" cy="1400175"/>
          </a:xfrm>
        </p:spPr>
        <p:txBody>
          <a:bodyPr/>
          <a:lstStyle/>
          <a:p>
            <a:pPr algn="l" eaLnBrk="1" hangingPunct="1"/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Существуют сервисы, которые позволяют по фотографии человека найти его профиль в социальной сети «Вконтакте» со всеми анкетными данными.</a:t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700" b="1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1990725"/>
            <a:ext cx="362267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001838"/>
            <a:ext cx="3598863" cy="277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Группа 2"/>
          <p:cNvGrpSpPr>
            <a:grpSpLocks/>
          </p:cNvGrpSpPr>
          <p:nvPr/>
        </p:nvGrpSpPr>
        <p:grpSpPr bwMode="auto">
          <a:xfrm>
            <a:off x="395288" y="333375"/>
            <a:ext cx="2881312" cy="574675"/>
            <a:chOff x="395536" y="332657"/>
            <a:chExt cx="2880320" cy="576064"/>
          </a:xfrm>
        </p:grpSpPr>
        <p:sp>
          <p:nvSpPr>
            <p:cNvPr id="7" name="Заголовок 1"/>
            <p:cNvSpPr txBox="1">
              <a:spLocks/>
            </p:cNvSpPr>
            <p:nvPr/>
          </p:nvSpPr>
          <p:spPr>
            <a:xfrm>
              <a:off x="1043013" y="332657"/>
              <a:ext cx="2232843" cy="504454"/>
            </a:xfrm>
            <a:prstGeom prst="rect">
              <a:avLst/>
            </a:prstGeom>
          </p:spPr>
          <p:txBody>
            <a:bodyPr anchor="ctr">
              <a:normAutofit fontScale="9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ru-RU" sz="1400" i="1" dirty="0" smtClean="0">
                  <a:solidFill>
                    <a:schemeClr val="tx2"/>
                  </a:solidFill>
                </a:rPr>
                <a:t>Управление Роскомнадзора </a:t>
              </a:r>
              <a:br>
                <a:rPr lang="ru-RU" sz="1400" i="1" dirty="0" smtClean="0">
                  <a:solidFill>
                    <a:schemeClr val="tx2"/>
                  </a:solidFill>
                </a:rPr>
              </a:br>
              <a:r>
                <a:rPr lang="ru-RU" sz="1400" i="1" dirty="0" smtClean="0">
                  <a:solidFill>
                    <a:schemeClr val="tx2"/>
                  </a:solidFill>
                </a:rPr>
                <a:t>по Пермскому краю</a:t>
              </a:r>
              <a:endParaRPr lang="ru-RU" sz="1400" i="1" dirty="0">
                <a:solidFill>
                  <a:schemeClr val="tx2"/>
                </a:solidFill>
              </a:endParaRPr>
            </a:p>
          </p:txBody>
        </p:sp>
        <p:pic>
          <p:nvPicPr>
            <p:cNvPr id="15366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164"/>
            <a:stretch>
              <a:fillRect/>
            </a:stretch>
          </p:blipFill>
          <p:spPr bwMode="auto">
            <a:xfrm>
              <a:off x="395536" y="332657"/>
              <a:ext cx="571299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3" name="Rectangle 3"/>
          <p:cNvSpPr>
            <a:spLocks noGrp="1"/>
          </p:cNvSpPr>
          <p:nvPr>
            <p:ph type="ctrTitle"/>
          </p:nvPr>
        </p:nvSpPr>
        <p:spPr>
          <a:xfrm>
            <a:off x="95250" y="1308100"/>
            <a:ext cx="4838700" cy="3263900"/>
          </a:xfrm>
        </p:spPr>
        <p:txBody>
          <a:bodyPr/>
          <a:lstStyle/>
          <a:p>
            <a:pPr eaLnBrk="1" hangingPunct="1"/>
            <a:r>
              <a:rPr lang="ru-RU" altLang="ru-RU" sz="22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Роскомнадзором в целях повышения грамотности несовершеннолетних в области персональных данных разработан специализированный сайт для детей: </a:t>
            </a:r>
            <a:br>
              <a:rPr lang="ru-RU" altLang="ru-RU" sz="22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2200" b="1" u="sng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http://</a:t>
            </a:r>
            <a:r>
              <a:rPr lang="ru-RU" altLang="ru-RU" sz="2200" b="1" u="sng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Персональныеданные.дети</a:t>
            </a:r>
            <a:r>
              <a:rPr lang="ru-RU" altLang="ru-RU" sz="22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ru-RU" sz="22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2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2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который является познавательно-обучающим для детей, активно использующих сеть Интернет, в том числе и социальные сайты.</a:t>
            </a:r>
            <a:endParaRPr lang="ru-RU" altLang="ru-RU" sz="2200" b="1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2" descr="C:\Users\Ориента\Desktop\персональные данные.дет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50" y="1190625"/>
            <a:ext cx="419735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/>
          </p:cNvSpPr>
          <p:nvPr>
            <p:ph type="ctrTitle"/>
          </p:nvPr>
        </p:nvSpPr>
        <p:spPr>
          <a:xfrm>
            <a:off x="139700" y="1924050"/>
            <a:ext cx="8845550" cy="1101725"/>
          </a:xfrm>
        </p:spPr>
        <p:txBody>
          <a:bodyPr/>
          <a:lstStyle/>
          <a:p>
            <a:pPr algn="l" eaLnBrk="1" hangingPunct="1"/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В современном мире скорость распространения информации является молниеносной, и однажды размещенные данные в публичном доступе могут «разойтись» в сети огромным количеством копий на различных сайтах. </a:t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8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800" b="1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4" descr="C:\Users\Ориента\Desktop\Доклад\beregi_svoi_personalnye_dan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2252663"/>
            <a:ext cx="408146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3"/>
          <p:cNvSpPr txBox="1">
            <a:spLocks/>
          </p:cNvSpPr>
          <p:nvPr/>
        </p:nvSpPr>
        <p:spPr bwMode="auto">
          <a:xfrm>
            <a:off x="4327525" y="2438400"/>
            <a:ext cx="5476875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80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Управление неоднократно </a:t>
            </a:r>
          </a:p>
          <a:p>
            <a:r>
              <a:rPr lang="ru-RU" altLang="ru-RU" sz="180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на многих конференциях, посвященных </a:t>
            </a:r>
          </a:p>
          <a:p>
            <a:r>
              <a:rPr lang="ru-RU" altLang="ru-RU" sz="180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Информационной безопасности, призывает</a:t>
            </a:r>
            <a:endParaRPr lang="ru-RU" altLang="ru-RU" sz="1800" b="1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80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к бережному отношению к своим </a:t>
            </a:r>
          </a:p>
          <a:p>
            <a:r>
              <a:rPr lang="ru-RU" altLang="ru-RU" sz="18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персональным данным</a:t>
            </a:r>
            <a:r>
              <a:rPr lang="ru-RU" altLang="ru-RU" sz="180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, к сознательному размещению их в Интернете.</a:t>
            </a:r>
            <a:endParaRPr lang="en-US" altLang="ru-RU" sz="180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29331" cy="595423"/>
          </a:xfrm>
        </p:spPr>
        <p:txBody>
          <a:bodyPr/>
          <a:lstStyle/>
          <a:p>
            <a:r>
              <a:rPr lang="ru-RU" sz="3200" dirty="0" smtClean="0"/>
              <a:t>Что делать если обнаружено в сети «Интернет»?</a:t>
            </a:r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714A94-E50D-411A-93F8-43A82776D1AB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61299468"/>
              </p:ext>
            </p:extLst>
          </p:nvPr>
        </p:nvGraphicFramePr>
        <p:xfrm>
          <a:off x="308344" y="1063256"/>
          <a:ext cx="8474149" cy="364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1884" y="4207831"/>
            <a:ext cx="3583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+ Жалоба владельцу соц. Сети 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+ Правоохранительные органы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8344" y="669851"/>
            <a:ext cx="3997842" cy="58479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/>
              <a:t>ЗАПРЕЩЕННЫЙ </a:t>
            </a:r>
            <a:r>
              <a:rPr lang="ru-RU" sz="2400" dirty="0" smtClean="0"/>
              <a:t>КОНТЕНТ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98828" y="685799"/>
            <a:ext cx="3997842" cy="58479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/>
              <a:t>ПЕРСОНАЛЬНЫЕ ДАННЫЕ</a:t>
            </a:r>
            <a:endParaRPr lang="ru-RU" sz="2400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1935126" y="1270590"/>
            <a:ext cx="616688" cy="22860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489405" y="1287423"/>
            <a:ext cx="616688" cy="22860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1876647" y="4064294"/>
            <a:ext cx="616688" cy="22860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489405" y="2475615"/>
            <a:ext cx="616688" cy="228601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70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8" descr="C:\Users\Бобылев\Desktop\4952124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489" y="900987"/>
            <a:ext cx="1220787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Прямоугольник 17"/>
          <p:cNvSpPr>
            <a:spLocks noChangeArrowheads="1"/>
          </p:cNvSpPr>
          <p:nvPr/>
        </p:nvSpPr>
        <p:spPr bwMode="auto">
          <a:xfrm>
            <a:off x="585788" y="415925"/>
            <a:ext cx="7862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0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ИНФОРМАЦИОННЫЕ УГРОЗЫ</a:t>
            </a:r>
          </a:p>
        </p:txBody>
      </p:sp>
      <p:sp>
        <p:nvSpPr>
          <p:cNvPr id="6147" name="Rectangle 3"/>
          <p:cNvSpPr>
            <a:spLocks noGrp="1"/>
          </p:cNvSpPr>
          <p:nvPr>
            <p:ph type="ctrTitle"/>
          </p:nvPr>
        </p:nvSpPr>
        <p:spPr>
          <a:xfrm>
            <a:off x="568325" y="1298575"/>
            <a:ext cx="3216275" cy="660400"/>
          </a:xfrm>
        </p:spPr>
        <p:txBody>
          <a:bodyPr/>
          <a:lstStyle/>
          <a:p>
            <a:r>
              <a:rPr lang="ru-RU" alt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Информация, от которой нужно защищаться </a:t>
            </a:r>
            <a:br>
              <a:rPr lang="ru-RU" altLang="ru-RU" sz="16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(противоправный контент</a:t>
            </a:r>
            <a:r>
              <a:rPr lang="ru-RU" alt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15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5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5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5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500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Rectangle 3"/>
          <p:cNvSpPr txBox="1">
            <a:spLocks/>
          </p:cNvSpPr>
          <p:nvPr/>
        </p:nvSpPr>
        <p:spPr bwMode="auto">
          <a:xfrm>
            <a:off x="5421313" y="1500188"/>
            <a:ext cx="35306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/>
            <a:r>
              <a:rPr lang="ru-RU" altLang="ru-RU" sz="16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Информация, которую нужно защищать</a:t>
            </a:r>
          </a:p>
          <a:p>
            <a:pPr algn="ctr" eaLnBrk="0" hangingPunct="0"/>
            <a:r>
              <a:rPr lang="ru-RU" altLang="ru-RU" sz="16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(конфиденциальные сведения)</a:t>
            </a:r>
          </a:p>
          <a:p>
            <a:pPr algn="ctr" eaLnBrk="0" hangingPunct="0"/>
            <a:r>
              <a:rPr lang="ru-RU" altLang="ru-RU" sz="15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5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5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500" b="1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500" b="1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760663" y="868363"/>
            <a:ext cx="301625" cy="298450"/>
          </a:xfrm>
          <a:prstGeom prst="straightConnector1">
            <a:avLst/>
          </a:prstGeom>
          <a:ln w="381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294438" y="868363"/>
            <a:ext cx="273050" cy="298450"/>
          </a:xfrm>
          <a:prstGeom prst="straightConnector1">
            <a:avLst/>
          </a:prstGeom>
          <a:ln w="381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"/>
          <p:cNvGrpSpPr/>
          <p:nvPr/>
        </p:nvGrpSpPr>
        <p:grpSpPr>
          <a:xfrm>
            <a:off x="549589" y="2386013"/>
            <a:ext cx="4422148" cy="425450"/>
            <a:chOff x="585788" y="2562225"/>
            <a:chExt cx="3619500" cy="425450"/>
          </a:xfrm>
        </p:grpSpPr>
        <p:sp>
          <p:nvSpPr>
            <p:cNvPr id="5" name="Стрелка вправо 4"/>
            <p:cNvSpPr/>
            <p:nvPr/>
          </p:nvSpPr>
          <p:spPr>
            <a:xfrm>
              <a:off x="585788" y="2576513"/>
              <a:ext cx="328612" cy="1635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55" name="Rectangle 3"/>
            <p:cNvSpPr txBox="1">
              <a:spLocks/>
            </p:cNvSpPr>
            <p:nvPr/>
          </p:nvSpPr>
          <p:spPr bwMode="auto">
            <a:xfrm>
              <a:off x="987425" y="2562225"/>
              <a:ext cx="3217863" cy="42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hangingPunct="0"/>
              <a:r>
                <a:rPr lang="ru-RU" altLang="ru-RU" sz="16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altLang="ru-RU" sz="16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 smtClean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>Ликвидация (деградация) источника информации (блокировка контента, поиск распространителей)</a:t>
              </a:r>
              <a:r>
                <a:rPr lang="ru-RU" altLang="ru-RU" sz="15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altLang="ru-RU" sz="15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5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altLang="ru-RU" sz="15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altLang="ru-RU" sz="15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584200" y="2990351"/>
            <a:ext cx="4187825" cy="773113"/>
            <a:chOff x="585788" y="3203575"/>
            <a:chExt cx="4187825" cy="773113"/>
          </a:xfrm>
        </p:grpSpPr>
        <p:sp>
          <p:nvSpPr>
            <p:cNvPr id="19" name="Стрелка вправо 18"/>
            <p:cNvSpPr/>
            <p:nvPr/>
          </p:nvSpPr>
          <p:spPr>
            <a:xfrm>
              <a:off x="585788" y="3324225"/>
              <a:ext cx="328612" cy="16351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56" name="Rectangle 3"/>
            <p:cNvSpPr txBox="1">
              <a:spLocks/>
            </p:cNvSpPr>
            <p:nvPr/>
          </p:nvSpPr>
          <p:spPr bwMode="auto">
            <a:xfrm>
              <a:off x="987425" y="3203575"/>
              <a:ext cx="3786188" cy="773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hangingPunct="0"/>
              <a:r>
                <a:rPr lang="ru-RU" altLang="ru-RU" sz="16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altLang="ru-RU" sz="16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 smtClean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>Исключение детей из зоны влияния негативного контента (стимулирование альтернативных интересов в Интернете и в материальной среде</a:t>
              </a:r>
              <a:r>
                <a:rPr lang="ru-RU" altLang="ru-RU" sz="15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altLang="ru-RU" sz="15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altLang="ru-RU" sz="15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584200" y="4008438"/>
            <a:ext cx="4837113" cy="773112"/>
            <a:chOff x="584200" y="4008438"/>
            <a:chExt cx="4837113" cy="773112"/>
          </a:xfrm>
        </p:grpSpPr>
        <p:sp>
          <p:nvSpPr>
            <p:cNvPr id="20" name="Стрелка вправо 19"/>
            <p:cNvSpPr/>
            <p:nvPr/>
          </p:nvSpPr>
          <p:spPr>
            <a:xfrm>
              <a:off x="584200" y="4164013"/>
              <a:ext cx="330200" cy="1635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157" name="Rectangle 3"/>
            <p:cNvSpPr txBox="1">
              <a:spLocks/>
            </p:cNvSpPr>
            <p:nvPr/>
          </p:nvSpPr>
          <p:spPr bwMode="auto">
            <a:xfrm>
              <a:off x="987424" y="4008438"/>
              <a:ext cx="4433889" cy="773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hangingPunct="0"/>
              <a:r>
                <a:rPr lang="ru-RU" altLang="ru-RU" sz="16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altLang="ru-RU" sz="16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 smtClean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>Повышение иммунитета объекта к влиянию негативного фактора (Повышение грамотности, устойчивости, ответственности детей)</a:t>
              </a:r>
              <a:r>
                <a:rPr lang="ru-RU" altLang="ru-RU" sz="15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altLang="ru-RU" sz="1500" dirty="0">
                  <a:solidFill>
                    <a:srgbClr val="17375E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altLang="ru-RU" sz="15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Стрелка вправо 23"/>
          <p:cNvSpPr/>
          <p:nvPr/>
        </p:nvSpPr>
        <p:spPr>
          <a:xfrm>
            <a:off x="5629275" y="2647950"/>
            <a:ext cx="328613" cy="163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59" name="Rectangle 3"/>
          <p:cNvSpPr txBox="1">
            <a:spLocks/>
          </p:cNvSpPr>
          <p:nvPr/>
        </p:nvSpPr>
        <p:spPr bwMode="auto">
          <a:xfrm>
            <a:off x="6110288" y="2405063"/>
            <a:ext cx="25654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ru-RU" altLang="ru-RU" sz="16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Бережное отношение к конфиденциальным сведениям, в том числе персональным данным</a:t>
            </a:r>
            <a:r>
              <a:rPr lang="ru-RU" altLang="ru-RU" sz="15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5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5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5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500" dirty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024063" y="3817144"/>
            <a:ext cx="6928551" cy="552837"/>
          </a:xfrm>
          <a:prstGeom prst="roundRect">
            <a:avLst/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Нет уполномоченного органа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170" name="Rectangle 3"/>
          <p:cNvSpPr>
            <a:spLocks noGrp="1"/>
          </p:cNvSpPr>
          <p:nvPr>
            <p:ph type="ctrTitle"/>
          </p:nvPr>
        </p:nvSpPr>
        <p:spPr>
          <a:xfrm>
            <a:off x="10319" y="776288"/>
            <a:ext cx="8985250" cy="1296988"/>
          </a:xfrm>
        </p:spPr>
        <p:txBody>
          <a:bodyPr/>
          <a:lstStyle/>
          <a:p>
            <a:pPr algn="l"/>
            <a:r>
              <a:rPr lang="ru-RU" altLang="ru-RU" sz="12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В реестр включаются:</a:t>
            </a:r>
            <a:br>
              <a:rPr lang="ru-RU" altLang="ru-RU" sz="12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1) доменные имена и (или) указатели страниц сайтов в сети "Интернет", содержащих информацию, распространение которой в Российской Федерации запрещено;</a:t>
            </a:r>
            <a:br>
              <a:rPr lang="ru-RU" altLang="ru-RU" sz="12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2) сетевые адреса, позволяющие идентифицировать сайты в сети "Интернет", содержащие информацию, распространение которой в Российской Федерации запрещено.</a:t>
            </a:r>
            <a:br>
              <a:rPr lang="ru-RU" altLang="ru-RU" sz="12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200" b="1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Реестр ведет Роскомнадзор.</a:t>
            </a:r>
            <a:r>
              <a:rPr lang="ru-RU" altLang="ru-RU" sz="12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2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200" dirty="0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Прямоугольник 3"/>
          <p:cNvSpPr>
            <a:spLocks noChangeArrowheads="1"/>
          </p:cNvSpPr>
          <p:nvPr/>
        </p:nvSpPr>
        <p:spPr bwMode="auto">
          <a:xfrm>
            <a:off x="350838" y="314325"/>
            <a:ext cx="83042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ЕДИНЫЙ РЕЕСТР</a:t>
            </a:r>
          </a:p>
        </p:txBody>
      </p:sp>
      <p:sp>
        <p:nvSpPr>
          <p:cNvPr id="7172" name="Прямоугольник 10"/>
          <p:cNvSpPr>
            <a:spLocks noChangeArrowheads="1"/>
          </p:cNvSpPr>
          <p:nvPr/>
        </p:nvSpPr>
        <p:spPr bwMode="auto">
          <a:xfrm>
            <a:off x="-506413" y="1768616"/>
            <a:ext cx="88392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Основания для «блокировки» сайтов</a:t>
            </a:r>
          </a:p>
        </p:txBody>
      </p:sp>
      <p:sp>
        <p:nvSpPr>
          <p:cNvPr id="12" name="Rectangle 3"/>
          <p:cNvSpPr txBox="1">
            <a:spLocks/>
          </p:cNvSpPr>
          <p:nvPr/>
        </p:nvSpPr>
        <p:spPr bwMode="auto">
          <a:xfrm>
            <a:off x="1957388" y="3296206"/>
            <a:ext cx="7186612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285750" indent="-285750" algn="l">
              <a:buFontTx/>
              <a:buChar char="-"/>
              <a:defRPr/>
            </a:pPr>
            <a:r>
              <a:rPr lang="ru-RU" sz="1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порнография</a:t>
            </a:r>
          </a:p>
          <a:p>
            <a:pPr marL="285750" indent="-285750" algn="l">
              <a:buFontTx/>
              <a:buChar char="-"/>
              <a:defRPr/>
            </a:pPr>
            <a:r>
              <a:rPr lang="ru-RU" sz="1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наркотиках (где купить, как вырастить, синтезировать и (или) употребить)</a:t>
            </a:r>
          </a:p>
          <a:p>
            <a:pPr marL="285750" indent="-285750" algn="l">
              <a:buFontTx/>
              <a:buChar char="-"/>
              <a:defRPr/>
            </a:pPr>
            <a:r>
              <a:rPr lang="ru-RU" sz="1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и призывы к суициду</a:t>
            </a:r>
          </a:p>
          <a:p>
            <a:pPr marL="285750" indent="-285750" algn="l">
              <a:buFontTx/>
              <a:buChar char="-"/>
              <a:defRPr/>
            </a:pPr>
            <a:r>
              <a:rPr lang="ru-RU" sz="1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Азартные игры</a:t>
            </a:r>
          </a:p>
          <a:p>
            <a:pPr marL="285750" indent="-285750" algn="l">
              <a:buFontTx/>
              <a:buChar char="-"/>
              <a:defRPr/>
            </a:pPr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Дистанционная продажа алкоголя</a:t>
            </a:r>
          </a:p>
          <a:p>
            <a:pPr marL="285750" indent="-285750" algn="l">
              <a:buFontTx/>
              <a:buChar char="-"/>
              <a:defRPr/>
            </a:pPr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пострадавших детях</a:t>
            </a:r>
          </a:p>
          <a:p>
            <a:pPr marL="285750" indent="-285750" algn="l">
              <a:buFontTx/>
              <a:buChar char="-"/>
              <a:defRPr/>
            </a:pPr>
            <a:r>
              <a:rPr lang="ru-RU" sz="1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Призывы к экстремистской деятельности, массовым беспорядкам</a:t>
            </a:r>
          </a:p>
          <a:p>
            <a:pPr marL="285750" indent="-285750" algn="l">
              <a:buFontTx/>
              <a:buChar char="-"/>
              <a:defRPr/>
            </a:pPr>
            <a:r>
              <a:rPr lang="ru-RU" sz="1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Судебные решения</a:t>
            </a:r>
          </a:p>
          <a:p>
            <a:pPr algn="l">
              <a:defRPr/>
            </a:pPr>
            <a:r>
              <a:rPr lang="ru-RU" sz="18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 smtClean="0">
              <a:solidFill>
                <a:srgbClr val="17375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4" name="Picture 2" descr="C:\Users\Бобылев\Desktop\website-block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2987675"/>
            <a:ext cx="1658938" cy="165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56" t="-969" r="13256" b="35993"/>
          <a:stretch/>
        </p:blipFill>
        <p:spPr bwMode="auto">
          <a:xfrm>
            <a:off x="3455581" y="829340"/>
            <a:ext cx="5688419" cy="37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3"/>
          <p:cNvSpPr txBox="1">
            <a:spLocks/>
          </p:cNvSpPr>
          <p:nvPr/>
        </p:nvSpPr>
        <p:spPr bwMode="auto">
          <a:xfrm>
            <a:off x="169863" y="12700"/>
            <a:ext cx="91408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ru-RU" alt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направления обращения в Единый Реестр в </a:t>
            </a:r>
            <a:r>
              <a:rPr lang="ru-RU" alt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строке поиска любой поисковой системы набираем «Реестр запрещенной информации» или </a:t>
            </a:r>
            <a:r>
              <a:rPr lang="ru-RU" alt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переходим </a:t>
            </a:r>
            <a:r>
              <a:rPr lang="ru-RU" alt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адресу: </a:t>
            </a:r>
            <a:r>
              <a:rPr lang="en-US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https://eais.rkn.gov.ru</a:t>
            </a:r>
            <a:endParaRPr lang="ru-RU" alt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Rectangle 3"/>
          <p:cNvSpPr txBox="1">
            <a:spLocks/>
          </p:cNvSpPr>
          <p:nvPr/>
        </p:nvSpPr>
        <p:spPr bwMode="auto">
          <a:xfrm>
            <a:off x="169863" y="1765005"/>
            <a:ext cx="4189486" cy="26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0" hangingPunct="0"/>
            <a:r>
              <a:rPr lang="ru-RU" altLang="ru-RU" sz="17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</a:t>
            </a:r>
            <a:r>
              <a:rPr lang="ru-RU" altLang="ru-RU" sz="17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0" hangingPunct="0"/>
            <a:r>
              <a:rPr lang="ru-RU" altLang="ru-RU" sz="17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ru-RU" altLang="ru-RU" sz="17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17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случае подтверждения наличия материалов с противоправным контентом </a:t>
            </a:r>
            <a:r>
              <a:rPr lang="ru-RU" altLang="ru-RU" sz="17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доступ к </a:t>
            </a:r>
            <a:r>
              <a:rPr lang="ru-RU" altLang="ru-RU" sz="17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указанному </a:t>
            </a:r>
            <a:r>
              <a:rPr lang="ru-RU" altLang="ru-RU" sz="17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ресурсу</a:t>
            </a:r>
          </a:p>
          <a:p>
            <a:pPr algn="just" eaLnBrk="0" hangingPunct="0"/>
            <a:r>
              <a:rPr lang="ru-RU" altLang="ru-RU" sz="1700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будет </a:t>
            </a:r>
            <a:r>
              <a:rPr lang="ru-RU" altLang="ru-RU" sz="1700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ограничен.</a:t>
            </a:r>
            <a:endParaRPr lang="ru-RU" altLang="ru-RU" sz="1700" b="1" dirty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 txBox="1">
            <a:spLocks/>
          </p:cNvSpPr>
          <p:nvPr/>
        </p:nvSpPr>
        <p:spPr bwMode="auto">
          <a:xfrm>
            <a:off x="3175" y="12701"/>
            <a:ext cx="9140825" cy="529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0" hangingPunct="0"/>
            <a:r>
              <a:rPr lang="en-US" altLang="ru-RU" sz="2000" b="1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altLang="ru-RU" sz="2000" b="1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://eais.rkn.gov.ru</a:t>
            </a:r>
            <a:endParaRPr lang="ru-RU" altLang="ru-RU" sz="2000" b="1" dirty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юшков\Pictures\Новый рисунок (24)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" y="1490627"/>
            <a:ext cx="4388073" cy="32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юшков\Pictures\реест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434" y="426340"/>
            <a:ext cx="4955723" cy="3220632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право 1"/>
          <p:cNvSpPr/>
          <p:nvPr/>
        </p:nvSpPr>
        <p:spPr>
          <a:xfrm rot="21038832">
            <a:off x="3466213" y="1707271"/>
            <a:ext cx="3806456" cy="292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3"/>
          <p:cNvSpPr txBox="1">
            <a:spLocks/>
          </p:cNvSpPr>
          <p:nvPr/>
        </p:nvSpPr>
        <p:spPr bwMode="auto">
          <a:xfrm>
            <a:off x="3175" y="921930"/>
            <a:ext cx="3465950" cy="529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Вредоносный ресурс</a:t>
            </a:r>
            <a:endParaRPr lang="ru-RU" alt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75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3"/>
          <p:cNvSpPr>
            <a:spLocks noChangeArrowheads="1"/>
          </p:cNvSpPr>
          <p:nvPr/>
        </p:nvSpPr>
        <p:spPr bwMode="auto">
          <a:xfrm>
            <a:off x="6665" y="33691"/>
            <a:ext cx="90347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Исключение детей из зоны влияния негативного контента</a:t>
            </a:r>
            <a:endParaRPr lang="ru-RU" altLang="ru-RU" sz="2400" b="1" dirty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90"/>
          <a:stretch/>
        </p:blipFill>
        <p:spPr bwMode="auto">
          <a:xfrm>
            <a:off x="233916" y="2249682"/>
            <a:ext cx="3521259" cy="183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33916" y="495356"/>
            <a:ext cx="36894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Меры, предусмотренные Федеральным законом от 29.12.2010 N 436-ФЗ "О защите детей от информации, причиняющей вред их здоровью и развитию"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9589525">
            <a:off x="157605" y="2794089"/>
            <a:ext cx="12506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18+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230" name="Picture 14" descr="ÐÐ°ÑÑÐ¸Ð½ÐºÐ¸ Ð¿Ð¾ Ð·Ð°Ð¿ÑÐ¾ÑÑ ÑÐ¾ÑÑ ÑÐµÐ»Ð¾Ð²ÐµÐº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176" y="2633746"/>
            <a:ext cx="3433467" cy="240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279124" y="3709280"/>
            <a:ext cx="489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0+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65071" y="3276782"/>
            <a:ext cx="47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6+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11183" y="2386487"/>
            <a:ext cx="66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18+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AutoShape 16" descr="ÐÐ°ÑÑÐ¸Ð½ÐºÐ¸ Ð¿Ð¾ Ð·Ð°Ð¿ÑÐ¾ÑÑ ÑÐ¸Ð»ÑÑÑ Ð¿Ð¸ÐºÑÐ¾Ð³ÑÐ°Ð¼Ð¼Ð°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18" descr="ÐÐ°ÑÑÐ¸Ð½ÐºÐ¸ Ð¿Ð¾ Ð·Ð°Ð¿ÑÐ¾ÑÑ ÑÐ¸Ð»ÑÑÑ Ð¿Ð¸ÐºÑÐ¾Ð³ÑÐ°Ð¼Ð¼Ð°"/>
          <p:cNvSpPr>
            <a:spLocks noChangeAspect="1" noChangeArrowheads="1"/>
          </p:cNvSpPr>
          <p:nvPr/>
        </p:nvSpPr>
        <p:spPr bwMode="auto">
          <a:xfrm>
            <a:off x="296863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20" descr="ÐÐ°ÑÑÐ¸Ð½ÐºÐ¸ Ð¿Ð¾ Ð·Ð°Ð¿ÑÐ¾ÑÑ ÑÐ¸Ð»ÑÑÑ Ð¿Ð¸ÐºÑÐ¾Ð³ÑÐ°Ð¼Ð¼Ð°"/>
          <p:cNvSpPr>
            <a:spLocks noChangeAspect="1" noChangeArrowheads="1"/>
          </p:cNvSpPr>
          <p:nvPr/>
        </p:nvSpPr>
        <p:spPr bwMode="auto">
          <a:xfrm>
            <a:off x="449263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27" descr="ÐÐ°ÑÑÐ¸Ð½ÐºÐ¸ Ð¿Ð¾ Ð·Ð°Ð¿ÑÐ¾ÑÑ ÑÐµÐ»ÐµÐ²Ð¸Ð·Ð¾Ñ Ð¿Ð¸ÐºÑÐ¾Ð³ÑÐ°Ð¼Ð¼Ð°"/>
          <p:cNvSpPr>
            <a:spLocks noChangeAspect="1" noChangeArrowheads="1"/>
          </p:cNvSpPr>
          <p:nvPr/>
        </p:nvSpPr>
        <p:spPr bwMode="auto">
          <a:xfrm>
            <a:off x="601663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29" descr="ÐÐ°ÑÑÐ¸Ð½ÐºÐ¸ Ð¿Ð¾ Ð·Ð°Ð¿ÑÐ¾ÑÑ ÑÐµÐ»ÐµÐ²Ð¸Ð·Ð¾Ñ Ð¿Ð¸ÐºÑÐ¾Ð³ÑÐ°Ð¼Ð¼Ð°"/>
          <p:cNvSpPr>
            <a:spLocks noChangeAspect="1" noChangeArrowheads="1"/>
          </p:cNvSpPr>
          <p:nvPr/>
        </p:nvSpPr>
        <p:spPr bwMode="auto">
          <a:xfrm>
            <a:off x="754063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47" name="Picture 31" descr="ÐÐ°ÑÑÐ¸Ð½ÐºÐ¸ Ð¿Ð¾ Ð·Ð°Ð¿ÑÐ¾ÑÑ ÑÐµÐ»ÐµÐ²Ð¸Ð·Ð¾Ñ Ð¿Ð¸ÐºÑÐ¾Ð³ÑÐ°Ð¼Ð¼Ð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460" y="1102623"/>
            <a:ext cx="1029540" cy="102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9" name="Picture 33" descr="ÐÐ°ÑÑÐ¸Ð½ÐºÐ¸ Ð¿Ð¾ Ð·Ð°Ð¿ÑÐ¾ÑÑ ÑÐµÐ°ÑÑ Ð¿Ð¸ÐºÑÐ¾Ð³ÑÐ°Ð¼Ð¼Ð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77"/>
          <a:stretch/>
        </p:blipFill>
        <p:spPr bwMode="auto">
          <a:xfrm>
            <a:off x="8132066" y="515357"/>
            <a:ext cx="1011934" cy="995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AutoShape 35" descr="ÐÐ°ÑÑÐ¸Ð½ÐºÐ¸ Ð¿Ð¾ Ð·Ð°Ð¿ÑÐ¾ÑÑ Ð¸Ð½ÑÐµÑÐ½ÐµÑ Ð¿Ð¸ÐºÑÐ¾Ð³ÑÐ°Ð¼Ð¼Ð°"/>
          <p:cNvSpPr>
            <a:spLocks noChangeAspect="1" noChangeArrowheads="1"/>
          </p:cNvSpPr>
          <p:nvPr/>
        </p:nvSpPr>
        <p:spPr bwMode="auto">
          <a:xfrm>
            <a:off x="906463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53" name="Picture 37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272" y="457600"/>
            <a:ext cx="929476" cy="9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9" name="Picture 23" descr="ÐÐ°ÑÑÐ¸Ð½ÐºÐ¸ Ð¿Ð¾ Ð·Ð°Ð¿ÑÐ¾ÑÑ ÑÐ¸Ð»ÑÑÑ Ð¿Ð¸ÐºÑÐ¾Ð³ÑÐ°Ð¼Ð¼Ð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119" y="2002898"/>
            <a:ext cx="1544456" cy="86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7175817" y="2619569"/>
            <a:ext cx="66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16+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55" name="Picture 39" descr="ÐÐ°ÑÑÐ¸Ð½ÐºÐ¸ Ð¿Ð¾ Ð·Ð°Ð¿ÑÐ¾ÑÑ Ð¾Ð½Ð»Ð°Ð¹Ð½ ÐºÐ¸Ð½Ð¾ÑÐµÐ°ÑÑ Ð¿Ð¸ÐºÑÐ¾Ð³ÑÐ°Ð¼Ð¼Ð°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7" t="22715" r="32659" b="23361"/>
          <a:stretch/>
        </p:blipFill>
        <p:spPr bwMode="auto">
          <a:xfrm>
            <a:off x="6256375" y="1049934"/>
            <a:ext cx="987032" cy="80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6374748" y="2814606"/>
            <a:ext cx="66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12+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41" name="Picture 25" descr="ÐÐ°ÑÑÐ¸Ð½ÐºÐ¸ Ð¿Ð¾ Ð·Ð°Ð¿ÑÐ¾ÑÑ Ð³Ð°Ð·ÐµÑÐ° Ð¿Ð¸ÐºÑÐ¾Ð³ÑÐ°Ð¼Ð¼Ð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941" y="404877"/>
            <a:ext cx="1191235" cy="89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7" name="Picture 41" descr="ÐÐ°ÑÑÐ¸Ð½ÐºÐ¸ Ð¿Ð¾ Ð·Ð°Ð¿ÑÐ¾ÑÑ ÑÑÐµÐ±Ð° Ð¿Ð¸ÐºÑÐ¾Ð³ÑÐ°Ð¼Ð¼Ð°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6" t="14518" r="12430" b="19365"/>
          <a:stretch/>
        </p:blipFill>
        <p:spPr bwMode="auto">
          <a:xfrm>
            <a:off x="7733164" y="1231114"/>
            <a:ext cx="797804" cy="74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48336" y="2386487"/>
            <a:ext cx="188466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РОДИТЕЛИ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5688419" y="2437418"/>
            <a:ext cx="839972" cy="3184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10800000">
            <a:off x="3439242" y="2437417"/>
            <a:ext cx="839972" cy="3184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ÐÐ°ÑÑÐ¸Ð½ÐºÐ¸ Ð¿Ð¾ Ð·Ð°Ð¿ÑÐ¾ÑÑ ÐÐÐ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ÐÐ°ÑÑÐ¸Ð½ÐºÐ¸ Ð¿Ð¾ Ð·Ð°Ð¿ÑÐ¾ÑÑ ÐÐÐ"/>
          <p:cNvSpPr>
            <a:spLocks noChangeAspect="1" noChangeArrowheads="1"/>
          </p:cNvSpPr>
          <p:nvPr/>
        </p:nvSpPr>
        <p:spPr bwMode="auto">
          <a:xfrm>
            <a:off x="296863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7110" name="Picture 6" descr="ÐÐ°ÑÑÐ¸Ð½ÐºÐ¸ Ð¿Ð¾ Ð·Ð°Ð¿ÑÐ¾ÑÑ ÐÐÐ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4" r="11908"/>
          <a:stretch/>
        </p:blipFill>
        <p:spPr bwMode="auto">
          <a:xfrm>
            <a:off x="1498342" y="1286539"/>
            <a:ext cx="3413051" cy="299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4" name="Picture 10" descr="ÐÐ°ÑÑÐ¸Ð½ÐºÐ¸ Ð¿Ð¾ Ð·Ð°Ð¿ÑÐ¾ÑÑ Ð·Ð°ÑÐ¸ÑÐ° Ð¾Ñ Ð¸Ð½ÑÐ¾ÑÐ¼Ð°ÑÐ¸Ð¸ Ð¿Ð¸ÐºÑÐ¾Ð³ÑÐ°Ð¼Ð¼Ð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6" t="13012" r="24253" b="12246"/>
          <a:stretch/>
        </p:blipFill>
        <p:spPr bwMode="auto">
          <a:xfrm>
            <a:off x="5954233" y="1403497"/>
            <a:ext cx="1903227" cy="188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99" y="12426"/>
            <a:ext cx="9045408" cy="1102519"/>
          </a:xfrm>
        </p:spPr>
        <p:txBody>
          <a:bodyPr/>
          <a:lstStyle/>
          <a:p>
            <a:r>
              <a:rPr lang="ru-RU" altLang="ru-RU" b="1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Безопасность жизнедеятельности</a:t>
            </a:r>
            <a:br>
              <a:rPr lang="ru-RU" altLang="ru-RU" b="1" dirty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91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268 0.21499 L -0.30104 0.31647 C -0.26702 0.33899 -0.21632 0.35164 -0.16354 0.35164 C -0.10313 0.35164 -0.05504 0.33899 -0.02101 0.31647 L 0.1408 0.21499 " pathEditMode="relative" rAng="0" ptsTypes="FffFF">
                                      <p:cBhvr>
                                        <p:cTn id="14" dur="2000" spd="-1000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74" y="68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14"/>
          <p:cNvGrpSpPr>
            <a:grpSpLocks/>
          </p:cNvGrpSpPr>
          <p:nvPr/>
        </p:nvGrpSpPr>
        <p:grpSpPr bwMode="auto">
          <a:xfrm>
            <a:off x="93663" y="144463"/>
            <a:ext cx="2879725" cy="576262"/>
            <a:chOff x="395536" y="332657"/>
            <a:chExt cx="2880320" cy="576064"/>
          </a:xfrm>
        </p:grpSpPr>
        <p:sp>
          <p:nvSpPr>
            <p:cNvPr id="16" name="Заголовок 1"/>
            <p:cNvSpPr txBox="1">
              <a:spLocks/>
            </p:cNvSpPr>
            <p:nvPr/>
          </p:nvSpPr>
          <p:spPr>
            <a:xfrm>
              <a:off x="1043370" y="332657"/>
              <a:ext cx="2232486" cy="504652"/>
            </a:xfrm>
            <a:prstGeom prst="rect">
              <a:avLst/>
            </a:prstGeom>
          </p:spPr>
          <p:txBody>
            <a:bodyPr anchor="ctr">
              <a:normAutofit fontScale="9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ru-RU" sz="1400" i="1" dirty="0" smtClean="0">
                  <a:solidFill>
                    <a:schemeClr val="tx2"/>
                  </a:solidFill>
                </a:rPr>
                <a:t>Управление Роскомнадзора </a:t>
              </a:r>
              <a:br>
                <a:rPr lang="ru-RU" sz="1400" i="1" dirty="0" smtClean="0">
                  <a:solidFill>
                    <a:schemeClr val="tx2"/>
                  </a:solidFill>
                </a:rPr>
              </a:br>
              <a:r>
                <a:rPr lang="ru-RU" sz="1400" i="1" dirty="0" smtClean="0">
                  <a:solidFill>
                    <a:schemeClr val="tx2"/>
                  </a:solidFill>
                </a:rPr>
                <a:t>по Пермскому краю</a:t>
              </a:r>
              <a:endParaRPr lang="ru-RU" sz="1400" i="1" dirty="0">
                <a:solidFill>
                  <a:schemeClr val="tx2"/>
                </a:solidFill>
              </a:endParaRPr>
            </a:p>
          </p:txBody>
        </p:sp>
        <p:pic>
          <p:nvPicPr>
            <p:cNvPr id="8198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164"/>
            <a:stretch>
              <a:fillRect/>
            </a:stretch>
          </p:blipFill>
          <p:spPr bwMode="auto">
            <a:xfrm>
              <a:off x="395536" y="332657"/>
              <a:ext cx="571299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95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5813"/>
            <a:ext cx="9144000" cy="382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1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14"/>
          <p:cNvGrpSpPr>
            <a:grpSpLocks/>
          </p:cNvGrpSpPr>
          <p:nvPr/>
        </p:nvGrpSpPr>
        <p:grpSpPr bwMode="auto">
          <a:xfrm>
            <a:off x="93663" y="144463"/>
            <a:ext cx="2879725" cy="576262"/>
            <a:chOff x="395536" y="332657"/>
            <a:chExt cx="2880320" cy="576064"/>
          </a:xfrm>
        </p:grpSpPr>
        <p:sp>
          <p:nvSpPr>
            <p:cNvPr id="16" name="Заголовок 1"/>
            <p:cNvSpPr txBox="1">
              <a:spLocks/>
            </p:cNvSpPr>
            <p:nvPr/>
          </p:nvSpPr>
          <p:spPr>
            <a:xfrm>
              <a:off x="1043370" y="332657"/>
              <a:ext cx="2232486" cy="504652"/>
            </a:xfrm>
            <a:prstGeom prst="rect">
              <a:avLst/>
            </a:prstGeom>
          </p:spPr>
          <p:txBody>
            <a:bodyPr anchor="ctr">
              <a:normAutofit fontScale="9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ru-RU" sz="1400" i="1" dirty="0" smtClean="0">
                  <a:solidFill>
                    <a:schemeClr val="tx2"/>
                  </a:solidFill>
                </a:rPr>
                <a:t>Управление Роскомнадзора </a:t>
              </a:r>
              <a:br>
                <a:rPr lang="ru-RU" sz="1400" i="1" dirty="0" smtClean="0">
                  <a:solidFill>
                    <a:schemeClr val="tx2"/>
                  </a:solidFill>
                </a:rPr>
              </a:br>
              <a:r>
                <a:rPr lang="ru-RU" sz="1400" i="1" dirty="0" smtClean="0">
                  <a:solidFill>
                    <a:schemeClr val="tx2"/>
                  </a:solidFill>
                </a:rPr>
                <a:t>по Пермскому краю</a:t>
              </a:r>
              <a:endParaRPr lang="ru-RU" sz="1400" i="1" dirty="0">
                <a:solidFill>
                  <a:schemeClr val="tx2"/>
                </a:solidFill>
              </a:endParaRPr>
            </a:p>
          </p:txBody>
        </p:sp>
        <p:pic>
          <p:nvPicPr>
            <p:cNvPr id="9222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164"/>
            <a:stretch>
              <a:fillRect/>
            </a:stretch>
          </p:blipFill>
          <p:spPr bwMode="auto">
            <a:xfrm>
              <a:off x="395536" y="332657"/>
              <a:ext cx="571299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19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8675"/>
            <a:ext cx="9144000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03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3161</TotalTime>
  <Words>406</Words>
  <Application>Microsoft Office PowerPoint</Application>
  <PresentationFormat>Экран (16:9)</PresentationFormat>
  <Paragraphs>79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 Информация, от которой нужно защищаться  (противоправный контент)  </vt:lpstr>
      <vt:lpstr>В реестр включаются: 1) доменные имена и (или) указатели страниц сайтов в сети "Интернет", содержащих информацию, распространение которой в Российской Федерации запрещено; 2) сетевые адреса, позволяющие идентифицировать сайты в сети "Интернет", содержащие информацию, распространение которой в Российской Федерации запрещено. Реестр ведет Роскомнадзор. </vt:lpstr>
      <vt:lpstr>Презентация PowerPoint</vt:lpstr>
      <vt:lpstr>Презентация PowerPoint</vt:lpstr>
      <vt:lpstr>Презентация PowerPoint</vt:lpstr>
      <vt:lpstr>Безопасность жизнедеятельности </vt:lpstr>
      <vt:lpstr>Презентация PowerPoint</vt:lpstr>
      <vt:lpstr>Презентация PowerPoint</vt:lpstr>
      <vt:lpstr>Презентация PowerPoint</vt:lpstr>
      <vt:lpstr>В настоящее время, очень развиты технологии по сбору, копированию, хранению информации о гражданах (персональные данные), в том числе и в целях их дальнейшего использования.   Существует много разнообразных Интернет-ресурсов, которые собирают и считывают информацию из общедоступных источников информации, из социальных сетей, например: сбор фотографий из социальной сети Вконтакте осуществлял известный интернет-ресурс, находящийся в США, при  этом на данном сайте было указано, что ими собрано  более 45 000 000 частных фотографий.</vt:lpstr>
      <vt:lpstr>Существуют сервисы, которые позволяют по фотографии человека найти его профиль в социальной сети «Вконтакте» со всеми анкетными данными.  </vt:lpstr>
      <vt:lpstr>Роскомнадзором в целях повышения грамотности несовершеннолетних в области персональных данных разработан специализированный сайт для детей:  http://Персональныеданные.дети,  который является познавательно-обучающим для детей, активно использующих сеть Интернет, в том числе и социальные сайты.</vt:lpstr>
      <vt:lpstr>В современном мире скорость распространения информации является молниеносной, и однажды размещенные данные в публичном доступе могут «разойтись» в сети огромным количеством копий на различных сайтах.        </vt:lpstr>
      <vt:lpstr>Что делать если обнаружено в сети «Интернет»?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Бугров Е.А.</dc:creator>
  <cp:lastModifiedBy>Юшков</cp:lastModifiedBy>
  <cp:revision>342</cp:revision>
  <dcterms:created xsi:type="dcterms:W3CDTF">2015-01-29T07:54:40Z</dcterms:created>
  <dcterms:modified xsi:type="dcterms:W3CDTF">2018-04-28T06:17:41Z</dcterms:modified>
</cp:coreProperties>
</file>